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3" r:id="rId4"/>
  </p:sldMasterIdLst>
  <p:notesMasterIdLst>
    <p:notesMasterId r:id="rId29"/>
  </p:notesMasterIdLst>
  <p:sldIdLst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400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C4F"/>
    <a:srgbClr val="2F5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0"/>
    <p:restoredTop sz="94674"/>
  </p:normalViewPr>
  <p:slideViewPr>
    <p:cSldViewPr snapToGrid="0" snapToObjects="1">
      <p:cViewPr>
        <p:scale>
          <a:sx n="50" d="100"/>
          <a:sy n="50" d="100"/>
        </p:scale>
        <p:origin x="113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5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拷贝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4" y="573944"/>
            <a:ext cx="23277832" cy="12568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3130784" y="1865377"/>
            <a:ext cx="8325971" cy="1069348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1508236" y="5858976"/>
            <a:ext cx="10493263" cy="669988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 拷贝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线条"/>
          <p:cNvSpPr/>
          <p:nvPr/>
        </p:nvSpPr>
        <p:spPr>
          <a:xfrm flipV="1">
            <a:off x="1136649" y="-352001"/>
            <a:ext cx="2" cy="1326782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/>
        </p:txBody>
      </p:sp>
      <p:pic>
        <p:nvPicPr>
          <p:cNvPr id="8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83" y="551299"/>
            <a:ext cx="3078609" cy="17677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9" name="矩形"/>
          <p:cNvSpPr/>
          <p:nvPr/>
        </p:nvSpPr>
        <p:spPr>
          <a:xfrm>
            <a:off x="-25400" y="12881570"/>
            <a:ext cx="6020892" cy="859830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816225" y="3108325"/>
            <a:ext cx="9553575" cy="903446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3136753" y="3108325"/>
            <a:ext cx="9553575" cy="4205796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13136753" y="7936992"/>
            <a:ext cx="9553575" cy="4205796"/>
          </a:xfrm>
        </p:spPr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 拷贝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"/>
          <p:cNvSpPr/>
          <p:nvPr/>
        </p:nvSpPr>
        <p:spPr>
          <a:xfrm>
            <a:off x="-19150" y="5308"/>
            <a:ext cx="992883" cy="7711282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9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34" y="11923962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327" y="1080132"/>
            <a:ext cx="3801285" cy="21827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9917" y="9411303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1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754">
            <a:off x="21181651" y="10542541"/>
            <a:ext cx="3229993" cy="32299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2" name="矩形"/>
          <p:cNvSpPr/>
          <p:nvPr/>
        </p:nvSpPr>
        <p:spPr>
          <a:xfrm rot="16197526">
            <a:off x="4034417" y="-4060341"/>
            <a:ext cx="1258777" cy="9303447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" name="矩形"/>
          <p:cNvSpPr/>
          <p:nvPr/>
        </p:nvSpPr>
        <p:spPr>
          <a:xfrm rot="16197526">
            <a:off x="14546563" y="-3491758"/>
            <a:ext cx="122280" cy="9302777"/>
          </a:xfrm>
          <a:prstGeom prst="rect">
            <a:avLst/>
          </a:prstGeom>
          <a:solidFill>
            <a:srgbClr val="EF7C4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13659594" y="3735767"/>
            <a:ext cx="8794187" cy="790378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1"/>
          </p:nvPr>
        </p:nvSpPr>
        <p:spPr>
          <a:xfrm>
            <a:off x="1930219" y="2076450"/>
            <a:ext cx="11104563" cy="9563100"/>
          </a:xfrm>
        </p:spPr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84" y="-34191"/>
            <a:ext cx="3220158" cy="108225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6" y="-18974"/>
            <a:ext cx="2106994" cy="21069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1547033"/>
            <a:ext cx="1604252" cy="16042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3363304"/>
            <a:ext cx="1975411" cy="19754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1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768" y="539030"/>
            <a:ext cx="3051366" cy="17521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030" y="8623903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3149" y="9285527"/>
            <a:ext cx="7880816" cy="81824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6022099"/>
            <a:ext cx="1975411" cy="19754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8828799"/>
            <a:ext cx="1975411" cy="19754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" name="图像" descr="图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526" y="2986799"/>
            <a:ext cx="1818466" cy="33165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 拷贝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625" y="-969361"/>
            <a:ext cx="4385876" cy="147403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9985" y="767630"/>
            <a:ext cx="3635150" cy="20873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4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83766">
            <a:off x="19059830" y="10883245"/>
            <a:ext cx="3456878" cy="68750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8518" y="9536844"/>
            <a:ext cx="2671839" cy="26718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6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32" y="10839132"/>
            <a:ext cx="5448936" cy="54489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1844" y="-24262"/>
            <a:ext cx="3824191" cy="24659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" name="图像" descr="图像"/>
          <p:cNvPicPr>
            <a:picLocks noChangeAspect="1"/>
          </p:cNvPicPr>
          <p:nvPr/>
        </p:nvPicPr>
        <p:blipFill>
          <a:blip r:embed="rId8">
            <a:alphaModFix amt="10115"/>
          </a:blip>
          <a:stretch>
            <a:fillRect/>
          </a:stretch>
        </p:blipFill>
        <p:spPr>
          <a:xfrm>
            <a:off x="694562" y="923163"/>
            <a:ext cx="3185554" cy="31855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2332347" y="1361051"/>
            <a:ext cx="19567085" cy="986358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 拷贝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74" y="-69774"/>
            <a:ext cx="3594730" cy="35947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947" y="-3522313"/>
            <a:ext cx="7046710" cy="70467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461434"/>
            <a:ext cx="2745218" cy="27452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828" y="8425656"/>
            <a:ext cx="2458006" cy="4916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3130784" y="1865377"/>
            <a:ext cx="8325971" cy="1069348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1508236" y="5858976"/>
            <a:ext cx="10493263" cy="669988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 拷贝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4" y="573944"/>
            <a:ext cx="23277832" cy="125681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84" y="-34191"/>
            <a:ext cx="3220158" cy="108225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6" y="-18974"/>
            <a:ext cx="2106994" cy="21069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1547033"/>
            <a:ext cx="1604252" cy="16042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3363304"/>
            <a:ext cx="1975411" cy="19754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1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768" y="539030"/>
            <a:ext cx="3051366" cy="17521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030" y="8623903"/>
            <a:ext cx="3710667" cy="37106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3149" y="9285527"/>
            <a:ext cx="7880816" cy="81824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6022099"/>
            <a:ext cx="1975411" cy="19754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199" y="8828799"/>
            <a:ext cx="1975411" cy="19754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" name="图像" descr="图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526" y="2986799"/>
            <a:ext cx="1818466" cy="33165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 拷贝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56" y="7090625"/>
            <a:ext cx="5103606" cy="51036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50" y="-58682"/>
            <a:ext cx="1826327" cy="97266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726" y="1499998"/>
            <a:ext cx="4624477" cy="92489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98" y="2476705"/>
            <a:ext cx="3229993" cy="12536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3378" y="9725876"/>
            <a:ext cx="3592962" cy="23167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6721" y="10971496"/>
            <a:ext cx="7130944" cy="63949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0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234" y="6814917"/>
            <a:ext cx="3033085" cy="30330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" name="图像" descr="图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749" y="10542541"/>
            <a:ext cx="3229993" cy="32299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2" name="图像" descr="图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528" y="5312563"/>
            <a:ext cx="2225129" cy="222512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" name="图像" descr="图像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7359" y="835933"/>
            <a:ext cx="2675867" cy="26758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" name="图像" descr="图像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79220" y="8551548"/>
            <a:ext cx="2586074" cy="25860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7609789" y="1942664"/>
            <a:ext cx="9938057" cy="929663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4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4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40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40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 拷贝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625" y="-969361"/>
            <a:ext cx="4385876" cy="147403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9985" y="767630"/>
            <a:ext cx="3635150" cy="20873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4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83766">
            <a:off x="19059830" y="10883245"/>
            <a:ext cx="3456878" cy="68750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8518" y="9536844"/>
            <a:ext cx="2671839" cy="26718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6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32" y="10839132"/>
            <a:ext cx="5448936" cy="54489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1844" y="-24262"/>
            <a:ext cx="3824191" cy="24659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" name="图像" descr="图像"/>
          <p:cNvPicPr>
            <a:picLocks noChangeAspect="1"/>
          </p:cNvPicPr>
          <p:nvPr/>
        </p:nvPicPr>
        <p:blipFill>
          <a:blip r:embed="rId8">
            <a:alphaModFix amt="10115"/>
          </a:blip>
          <a:stretch>
            <a:fillRect/>
          </a:stretch>
        </p:blipFill>
        <p:spPr>
          <a:xfrm>
            <a:off x="694562" y="923163"/>
            <a:ext cx="3185554" cy="31855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2332347" y="1361051"/>
            <a:ext cx="19567085" cy="986358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529" y="-145873"/>
            <a:ext cx="24902582" cy="140077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r>
              <a:t>标题文本</a:t>
            </a:r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r>
              <a:t>标题文本</a:t>
            </a:r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ransition spd="med"/>
  <p:txStyles>
    <p:titleStyle>
      <a:lvl1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AE29-460B-42ED-AC84-4677846923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FD252-C2E9-4A6F-ABCD-1FD3D6B1ECD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jpeg"/><Relationship Id="rId8" Type="http://schemas.openxmlformats.org/officeDocument/2006/relationships/image" Target="../media/image57.jpeg"/><Relationship Id="rId7" Type="http://schemas.openxmlformats.org/officeDocument/2006/relationships/image" Target="../media/image56.jpeg"/><Relationship Id="rId6" Type="http://schemas.openxmlformats.org/officeDocument/2006/relationships/image" Target="../media/image55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6" Type="http://schemas.openxmlformats.org/officeDocument/2006/relationships/image" Target="../media/image39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1834991" y="2951992"/>
            <a:ext cx="4727022" cy="4746666"/>
          </a:xfrm>
          <a:prstGeom prst="ellipse">
            <a:avLst/>
          </a:prstGeom>
          <a:solidFill>
            <a:srgbClr val="E6DFC9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5969" y="12242025"/>
            <a:ext cx="19183631" cy="893962"/>
          </a:xfrm>
          <a:prstGeom prst="rect">
            <a:avLst/>
          </a:prstGeom>
          <a:solidFill>
            <a:srgbClr val="FCF4E3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031100" y="511509"/>
            <a:ext cx="1879971" cy="6575091"/>
          </a:xfrm>
          <a:prstGeom prst="rect">
            <a:avLst/>
          </a:prstGeom>
          <a:solidFill>
            <a:srgbClr val="FCF4E3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Picture 13" descr="H:\2018-2019AN公益奖-存档文件\2 2019AN公益奖-存档文件\11.传播管理\3.LOGO\公益奖logo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207035" y="12599119"/>
            <a:ext cx="4399238" cy="91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H:\欧阳志力\1 PMAC\LOGO_二维码\知行计划LOGO（标准版）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5969" y="12531968"/>
            <a:ext cx="2005854" cy="104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接连接符 12"/>
          <p:cNvCxnSpPr/>
          <p:nvPr/>
        </p:nvCxnSpPr>
        <p:spPr bwMode="auto">
          <a:xfrm flipV="1">
            <a:off x="2844429" y="12608953"/>
            <a:ext cx="0" cy="8939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3" descr="H:\2019国际志愿者日-存档文件ouyang\1.#国际志愿者日#\3.设计\国际志愿者日-设计使用LOGO\页尾.png"/>
          <p:cNvPicPr>
            <a:picLocks noChangeAspect="1" noChangeArrowheads="1"/>
          </p:cNvPicPr>
          <p:nvPr/>
        </p:nvPicPr>
        <p:blipFill>
          <a:blip r:embed="rId3" cstate="print"/>
          <a:srcRect l="47185" t="13034" r="38896"/>
          <a:stretch>
            <a:fillRect/>
          </a:stretch>
        </p:blipFill>
        <p:spPr bwMode="auto">
          <a:xfrm>
            <a:off x="8331485" y="12488691"/>
            <a:ext cx="2968105" cy="1134487"/>
          </a:xfrm>
          <a:prstGeom prst="rect">
            <a:avLst/>
          </a:prstGeom>
          <a:noFill/>
        </p:spPr>
      </p:pic>
      <p:cxnSp>
        <p:nvCxnSpPr>
          <p:cNvPr id="18" name="直接连接符 17"/>
          <p:cNvCxnSpPr/>
          <p:nvPr/>
        </p:nvCxnSpPr>
        <p:spPr bwMode="auto">
          <a:xfrm flipV="1">
            <a:off x="7968879" y="12608953"/>
            <a:ext cx="0" cy="8939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9659600" y="512127"/>
            <a:ext cx="1879971" cy="12618704"/>
          </a:xfrm>
          <a:prstGeom prst="rect">
            <a:avLst/>
          </a:prstGeom>
          <a:solidFill>
            <a:srgbClr val="FCF4E3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" name="Picture 11" descr="H:\2018-2019AN公益奖-存档文件\2 2019AN公益奖-存档文件\11.传播管理\3.LOGO\AkzoNobel_wordmark_RGB_Blue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975836" y="173365"/>
            <a:ext cx="4201263" cy="137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21"/>
          <p:cNvSpPr/>
          <p:nvPr/>
        </p:nvSpPr>
        <p:spPr>
          <a:xfrm>
            <a:off x="1835150" y="3961130"/>
            <a:ext cx="10025380" cy="3507105"/>
          </a:xfrm>
          <a:prstGeom prst="roundRect">
            <a:avLst/>
          </a:prstGeom>
          <a:solidFill>
            <a:srgbClr val="2F505A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3913" y="4672013"/>
            <a:ext cx="10041255" cy="20853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sz="7200" b="1" dirty="0">
                <a:solidFill>
                  <a:srgbClr val="FCF4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色彩的文化和功能——建筑颜色的文化内涵</a:t>
            </a:r>
            <a:endParaRPr sz="7200" b="1" dirty="0">
              <a:solidFill>
                <a:srgbClr val="FCF4E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英国：白金汉宫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90" y="3227705"/>
            <a:ext cx="14526895" cy="90582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韩国：青瓦台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85" y="3128010"/>
            <a:ext cx="13759815" cy="90582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美国：白宫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90" y="3183890"/>
            <a:ext cx="12971145" cy="90582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阿根廷：玫瑰宫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90" y="3183890"/>
            <a:ext cx="12858115" cy="90582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越南：主席府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85" y="3127375"/>
            <a:ext cx="12648565" cy="905954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俄罗斯：大克林姆林宫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85" y="3127375"/>
            <a:ext cx="13247370" cy="905954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捷克：总统府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85" y="3041015"/>
            <a:ext cx="12611735" cy="905954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奥地利：霍夫曼皇宫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90" y="3041015"/>
            <a:ext cx="13334365" cy="905954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德国-贝尔维尤宫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85" y="3071495"/>
            <a:ext cx="12459335" cy="899858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9649460" y="1486535"/>
            <a:ext cx="5085080" cy="11245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0576560" y="1256347"/>
            <a:ext cx="3230880" cy="127317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60000"/>
              </a:lnSpc>
            </a:pPr>
            <a:r>
              <a: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我是粉刷匠</a:t>
            </a:r>
            <a:endParaRPr lang="zh-CN" altLang="en-US" b="1" dirty="0">
              <a:solidFill>
                <a:srgbClr val="2F505A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360" y="3084195"/>
            <a:ext cx="12273280" cy="920496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1"/>
          <p:cNvSpPr txBox="1"/>
          <p:nvPr/>
        </p:nvSpPr>
        <p:spPr>
          <a:xfrm>
            <a:off x="8937918" y="3884215"/>
            <a:ext cx="553037" cy="9335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" name="2"/>
          <p:cNvSpPr txBox="1"/>
          <p:nvPr/>
        </p:nvSpPr>
        <p:spPr>
          <a:xfrm>
            <a:off x="8937918" y="6543010"/>
            <a:ext cx="553037" cy="9335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3"/>
          <p:cNvSpPr txBox="1"/>
          <p:nvPr/>
        </p:nvSpPr>
        <p:spPr>
          <a:xfrm>
            <a:off x="8937918" y="9349710"/>
            <a:ext cx="553037" cy="9335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"/>
          <p:cNvSpPr txBox="1"/>
          <p:nvPr/>
        </p:nvSpPr>
        <p:spPr>
          <a:xfrm>
            <a:off x="10608864" y="3968078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sz="4800" b="1" dirty="0">
                <a:latin typeface="微软雅黑" panose="020B0503020204020204" charset="-122"/>
                <a:ea typeface="微软雅黑" panose="020B0503020204020204" charset="-122"/>
              </a:rPr>
              <a:t>色彩有秘密</a:t>
            </a:r>
            <a:endParaRPr lang="zh-CN" sz="4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"/>
          <p:cNvSpPr txBox="1"/>
          <p:nvPr/>
        </p:nvSpPr>
        <p:spPr>
          <a:xfrm>
            <a:off x="10608864" y="6750527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sz="48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五彩建筑在哪里</a:t>
            </a:r>
            <a:endParaRPr lang="zh-CN" sz="48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"/>
          <p:cNvSpPr txBox="1"/>
          <p:nvPr/>
        </p:nvSpPr>
        <p:spPr>
          <a:xfrm>
            <a:off x="10608864" y="9532975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sz="4800" b="1" dirty="0">
                <a:latin typeface="微软雅黑" panose="020B0503020204020204" charset="-122"/>
                <a:ea typeface="微软雅黑" panose="020B0503020204020204" charset="-122"/>
              </a:rPr>
              <a:t>我是粉刷匠</a:t>
            </a:r>
            <a:endParaRPr lang="zh-CN" sz="4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19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直接连接符 20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3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23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直接连接符 23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927229" y="9476439"/>
            <a:ext cx="2216145" cy="2851815"/>
          </a:xfrm>
          <a:prstGeom prst="rect">
            <a:avLst/>
          </a:prstGeom>
          <a:solidFill>
            <a:srgbClr val="FCF4E3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66869" y="7714172"/>
            <a:ext cx="2216145" cy="3067576"/>
          </a:xfrm>
          <a:prstGeom prst="rect">
            <a:avLst/>
          </a:prstGeom>
          <a:solidFill>
            <a:srgbClr val="EF7C4F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6091343" y="3394282"/>
            <a:ext cx="1971501" cy="1914121"/>
          </a:xfrm>
          <a:prstGeom prst="ellipse">
            <a:avLst/>
          </a:prstGeom>
          <a:solidFill>
            <a:srgbClr val="3051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3"/>
          <p:cNvSpPr txBox="1"/>
          <p:nvPr/>
        </p:nvSpPr>
        <p:spPr>
          <a:xfrm>
            <a:off x="16801123" y="3959264"/>
            <a:ext cx="548640" cy="9321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"/>
          <p:cNvSpPr txBox="1"/>
          <p:nvPr/>
        </p:nvSpPr>
        <p:spPr>
          <a:xfrm>
            <a:off x="18454924" y="3967957"/>
            <a:ext cx="6446740" cy="76581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2F505A"/>
                </a:solidFill>
              </a:defRPr>
            </a:lvl1pPr>
          </a:lstStyle>
          <a:p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</a:rPr>
              <a:t>走进大师</a:t>
            </a:r>
            <a:endParaRPr lang="zh-CN" altLang="en-US" sz="4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516505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6185" y="2127885"/>
            <a:ext cx="15763875" cy="5954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老师的建议：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1. 一般来说，一幢建筑的配色以1</a:t>
            </a: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3钟为适宜。</a:t>
            </a:r>
            <a:endParaRPr sz="40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2. 如果选择多种颜色，需要注意不同的部分，其配色不同，相同的部分，其配色应该统一。例如屋顶的颜色统一，墙壁的颜色统一，玻璃的颜色统一等。</a:t>
            </a:r>
            <a:endParaRPr sz="40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328670" y="3155950"/>
            <a:ext cx="413385" cy="413385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2809240"/>
            <a:ext cx="17803495" cy="2086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>
              <a:lnSpc>
                <a:spcPct val="150000"/>
              </a:lnSpc>
              <a:spcBef>
                <a:spcPts val="2600"/>
              </a:spcBef>
            </a:pPr>
            <a:r>
              <a:rPr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李凯生，中国美术学院建筑学院副院长、教授。</a:t>
            </a:r>
            <a:endParaRPr sz="36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>
              <a:lnSpc>
                <a:spcPct val="150000"/>
              </a:lnSpc>
              <a:spcBef>
                <a:spcPts val="2600"/>
              </a:spcBef>
            </a:pPr>
            <a:r>
              <a:rPr lang="zh-CN"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代表作：</a:t>
            </a:r>
            <a:r>
              <a:rPr sz="36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青城山中心美术馆，中国2010年上海世博会城市生命馆，象山艺术公社等。</a:t>
            </a:r>
            <a:endParaRPr sz="36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0187305" y="1222375"/>
            <a:ext cx="4010025" cy="11245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0881678" y="992187"/>
            <a:ext cx="2621280" cy="1273175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160000"/>
              </a:lnSpc>
            </a:pPr>
            <a:r>
              <a: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走进大师</a:t>
            </a:r>
            <a:endParaRPr lang="zh-CN" altLang="en-US" b="1" dirty="0">
              <a:solidFill>
                <a:srgbClr val="2F505A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内容占位符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179" y="5180965"/>
            <a:ext cx="11371736" cy="7023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099800" y="2221865"/>
            <a:ext cx="9817735" cy="9678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>
              <a:lnSpc>
                <a:spcPct val="150000"/>
              </a:lnSpc>
              <a:spcBef>
                <a:spcPts val="2000"/>
              </a:spcBef>
            </a:pPr>
            <a:r>
              <a:rPr lang="en-US" sz="3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36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象</a:t>
            </a:r>
            <a:r>
              <a:rPr sz="3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山公社是中国美术学院建筑学院副院长、教授李凯生的作品。</a:t>
            </a:r>
            <a:endParaRPr sz="34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eaLnBrk="1">
              <a:lnSpc>
                <a:spcPct val="150000"/>
              </a:lnSpc>
              <a:spcBef>
                <a:spcPts val="2000"/>
              </a:spcBef>
            </a:pPr>
            <a:r>
              <a:rPr sz="3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36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象</a:t>
            </a:r>
            <a:r>
              <a:rPr sz="3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山公社最重要的一个细节就是屋顶的颜色。这些屋顶的颜色，是李教授在这个建筑群原址的村子里观察到并决定保留下来的。这种既统一由富有变化的颜色更加生动。</a:t>
            </a:r>
            <a:endParaRPr sz="34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eaLnBrk="1">
              <a:lnSpc>
                <a:spcPct val="150000"/>
              </a:lnSpc>
              <a:spcBef>
                <a:spcPts val="2000"/>
              </a:spcBef>
            </a:pPr>
            <a:r>
              <a:rPr sz="3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36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李</a:t>
            </a:r>
            <a:r>
              <a:rPr sz="3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老师认为，我们的理解都是从感知而来的，要感知然后才能领悟。</a:t>
            </a:r>
            <a:endParaRPr sz="34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eaLnBrk="1">
              <a:lnSpc>
                <a:spcPct val="150000"/>
              </a:lnSpc>
              <a:spcBef>
                <a:spcPts val="2000"/>
              </a:spcBef>
            </a:pPr>
            <a:r>
              <a:rPr sz="3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36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今</a:t>
            </a:r>
            <a:r>
              <a:rPr sz="34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天我们的赏析活动就是在感知，填色活动就是在表达领悟，未来也请大家注重对生活中色彩的感知，相信你能有所收获。</a:t>
            </a:r>
            <a:endParaRPr sz="34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内容占位符 9"/>
          <p:cNvPicPr>
            <a:picLocks noGrp="1"/>
          </p:cNvPicPr>
          <p:nvPr>
            <p:ph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" y="5226050"/>
            <a:ext cx="9686290" cy="6473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9791680" y="5424170"/>
            <a:ext cx="4212590" cy="788733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0" y="0"/>
            <a:ext cx="6931660" cy="788733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9057640" y="652780"/>
            <a:ext cx="6007735" cy="11245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475970" y="1931877"/>
            <a:ext cx="12508040" cy="10346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“大师美学课堂”项目，缘起于阿克苏诺贝尔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2011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创立的“阿克苏诺贝尔中国大学生社会公益奖”（简称“公益奖”）。公益奖作为“中国大学生社会实践知行促进计划”（简称“知行计划”）核心项目，是中国第一个以大学生社团为奖励对象的社会公益奖项，开展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9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年来累计覆盖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103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座城市的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284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所高校，鼓舞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2000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余万大学生；大学生志愿实践时长累计达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198,831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天，相当于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544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年，令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2,527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所乡村学校师生受益。</a:t>
            </a:r>
            <a:endParaRPr lang="zh-CN" altLang="en-US" sz="3200" kern="1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endParaRPr lang="zh-CN" altLang="en-US" sz="3200" kern="1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2018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年，“公益奖”首度开展“大师美学课堂”项目，支持清华大学、同济大学、东南大学、中国美术学院等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11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所知名高校的大学生实践团队，寻访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42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位蜚声国内外建筑与设计领域的院士、教授、建筑师，了解最前沿的建筑设计思想，发掘大师典型作品背后的故事，并带着大师理念和成功案例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走向青海、新疆、贵州、四川等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12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省的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31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所乡村学校，培养当地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孩子感受美、发现美、创造美的能力。</a:t>
            </a:r>
            <a:endParaRPr lang="zh-CN" altLang="en-US" sz="3200" kern="1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58414" y="564741"/>
            <a:ext cx="6340197" cy="1069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zh-CN" altLang="en-US" b="1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关于“大师美学课堂”</a:t>
            </a:r>
            <a:endParaRPr lang="zh-CN" altLang="en-US" b="1" kern="1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651465" y="1646784"/>
            <a:ext cx="9906000" cy="7022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为进一步支持中国乡村美育教育发展，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2019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年，阿克苏诺贝尔中国与宝洁中国、中国青少年发展基金会正式启动公益战略合作，整合“大师美学课堂”多年成果，研发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《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大师美学课堂青少年美育教育课程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》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，将捐赠给宝洁</a:t>
            </a:r>
            <a:r>
              <a:rPr lang="en-US" altLang="zh-CN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200</a:t>
            </a:r>
            <a:r>
              <a:rPr lang="zh-CN" altLang="en-US" sz="3200" kern="1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余所希望学校使用，共同携手服务乡村振兴，推进教育扶贫，传递建筑的色彩与艺术之美，帮助孩子们认识和学习建筑美学知识；课程还将上线知行计划优秀课程中心，面向全国大学生实践团队及教育工作者免费开放。</a:t>
            </a:r>
            <a:endParaRPr lang="zh-CN" altLang="en-US" sz="3200" kern="1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330" y="8997437"/>
            <a:ext cx="6098674" cy="406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空心弧 14"/>
          <p:cNvSpPr/>
          <p:nvPr/>
        </p:nvSpPr>
        <p:spPr>
          <a:xfrm rot="5400000">
            <a:off x="19418277" y="8924033"/>
            <a:ext cx="4065783" cy="4212591"/>
          </a:xfrm>
          <a:prstGeom prst="blockArc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9649460" y="1169670"/>
            <a:ext cx="5085080" cy="11245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0" y="0"/>
            <a:ext cx="6931660" cy="788733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89741" y="2839242"/>
            <a:ext cx="23284684" cy="526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 dirty="0">
                <a:ln>
                  <a:noFill/>
                </a:ln>
                <a:solidFill>
                  <a:srgbClr val="2F505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   </a:t>
            </a: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rgbClr val="2F505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中国大学生社会实践知行促进计划（简称“知行计划”）于2012年正式创立，是中国最重要的大学生项目官方平台，旨在推动和帮助社会力量，参与支持大学生社会实践和成长发展。截至2019年，“知行计划”已累计发动包括清华大学、北京大学、复旦大学、同济大学等超过470所大学的6,000多支大学生团队参与，持续开展包括助学支教、环境保护、减贫脱贫、创新创业、乡村调研、专业竞赛、公益传播等形式多样的大学生社会实践和成长发展项目，共有49.1万大学生直接参与，使6,400余所乡村学校的300余万师生受益。</a:t>
            </a:r>
            <a:endParaRPr kumimoji="0" lang="zh-CN" altLang="zh-CN" sz="3200" b="0" i="0" u="none" strike="noStrike" cap="none" normalizeH="0" baseline="0" dirty="0">
              <a:ln>
                <a:noFill/>
              </a:ln>
              <a:solidFill>
                <a:srgbClr val="2F505A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rgbClr val="2F505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“知行计划”官方网站、官方微信、微博二维码</a:t>
            </a:r>
            <a:r>
              <a:rPr kumimoji="0" lang="zh-CN" altLang="en-US" sz="3200" b="0" i="0" u="none" strike="noStrike" cap="none" normalizeH="0" baseline="0" dirty="0">
                <a:ln>
                  <a:noFill/>
                </a:ln>
                <a:solidFill>
                  <a:srgbClr val="2F505A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：</a:t>
            </a: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</a:rPr>
              <a:t>                            </a:t>
            </a:r>
            <a:endParaRPr kumimoji="0" lang="zh-CN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39119" y="8459388"/>
            <a:ext cx="7743927" cy="2247439"/>
            <a:chOff x="2886443" y="10417269"/>
            <a:chExt cx="5054277" cy="14668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443" y="10417269"/>
              <a:ext cx="146685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782" y="10417269"/>
              <a:ext cx="1409700" cy="1419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970" y="10417269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5"/>
          <p:cNvSpPr/>
          <p:nvPr/>
        </p:nvSpPr>
        <p:spPr>
          <a:xfrm>
            <a:off x="10253007" y="1492394"/>
            <a:ext cx="3877985" cy="623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关于知行计划</a:t>
            </a:r>
            <a:endParaRPr lang="zh-CN" altLang="en-US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457" y="7312991"/>
            <a:ext cx="7617641" cy="507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>
            <a:off x="14991715" y="9340850"/>
            <a:ext cx="760730" cy="76073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328041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290830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色彩不但能带给人美的享受，更是文化的载体。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300" y="4286885"/>
            <a:ext cx="10895330" cy="76936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文本框 14"/>
          <p:cNvSpPr txBox="1"/>
          <p:nvPr/>
        </p:nvSpPr>
        <p:spPr>
          <a:xfrm>
            <a:off x="15016480" y="9085580"/>
            <a:ext cx="7069455" cy="3068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>
              <a:lnSpc>
                <a:spcPct val="150000"/>
              </a:lnSpc>
            </a:pPr>
            <a:r>
              <a:rPr lang="en-US" altLang="zh-CN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Q: </a:t>
            </a:r>
            <a:r>
              <a:rPr lang="zh-CN" alt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我国的国旗和国徽，是什么颜色的？代表了怎样的含义？</a:t>
            </a:r>
            <a:endParaRPr lang="zh-CN" altLang="en-US" sz="40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0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649460" y="1486535"/>
            <a:ext cx="5085080" cy="11245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0576560" y="1256347"/>
            <a:ext cx="3230880" cy="127317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60000"/>
              </a:lnSpc>
            </a:pPr>
            <a:r>
              <a: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色彩有秘密</a:t>
            </a:r>
            <a:endParaRPr lang="zh-CN" altLang="en-US" b="1" dirty="0">
              <a:solidFill>
                <a:srgbClr val="2F505A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2035155" y="5563235"/>
            <a:ext cx="8593455" cy="6647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>
              <a:lnSpc>
                <a:spcPct val="150000"/>
              </a:lnSpc>
            </a:pP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sz="44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除</a:t>
            </a:r>
            <a:r>
              <a:rPr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了是文化载体，不同的颜色也具有不同功能。例如红色，橙色和黄色等被称为暖色，能够带给人温暖，热情的感觉。而绿色，蓝色和紫色等被称为冷色，给人以安静，通透的感觉。白色纯洁，黑色神秘，这些都是色彩的功能。</a:t>
            </a:r>
            <a:endParaRPr sz="40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210" y="758825"/>
            <a:ext cx="8094980" cy="11451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28981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91770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听故事，想一想黄袍有什么特殊含义？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96" y="3414051"/>
            <a:ext cx="13817388" cy="82849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521710" y="7019925"/>
            <a:ext cx="8568690" cy="3876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>
              <a:lnSpc>
                <a:spcPct val="150000"/>
              </a:lnSpc>
            </a:pP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sz="44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黄</a:t>
            </a:r>
            <a:r>
              <a:rPr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色在我国封建时代是皇帝独有的颜色，象征着独一无二的</a:t>
            </a:r>
            <a:r>
              <a:rPr lang="zh-CN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皇</a:t>
            </a:r>
            <a:r>
              <a:rPr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权。所以给赵匡胤披上黄袍，就是说拥立他为皇帝。</a:t>
            </a:r>
            <a:endParaRPr sz="40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480" y="1489710"/>
            <a:ext cx="6447155" cy="107365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318135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2809240"/>
            <a:ext cx="1615376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讨论：请你总结自己家乡的建筑色彩偏好，想一想，这种色彩偏好背后的精神审美是怎样的？与当地的文化有什么关系？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5111750"/>
            <a:ext cx="7726045" cy="51511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0350" y="5111750"/>
            <a:ext cx="8231505" cy="51511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圆角矩形 18"/>
          <p:cNvSpPr/>
          <p:nvPr/>
        </p:nvSpPr>
        <p:spPr>
          <a:xfrm>
            <a:off x="9984740" y="1247140"/>
            <a:ext cx="5734050" cy="11245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0626725" y="1016952"/>
            <a:ext cx="4450080" cy="1273175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160000"/>
              </a:lnSpc>
            </a:pPr>
            <a:r>
              <a:rPr lang="zh-CN" altLang="en-US" b="1" dirty="0">
                <a:solidFill>
                  <a:srgbClr val="2F505A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五彩建筑在哪里</a:t>
            </a:r>
            <a:endParaRPr lang="zh-CN" altLang="en-US" b="1" dirty="0">
              <a:solidFill>
                <a:srgbClr val="2F505A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28981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91770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五彩建筑在哪里？赏析元首官邸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68090" y="4188460"/>
            <a:ext cx="14839315" cy="6647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>
              <a:lnSpc>
                <a:spcPct val="150000"/>
              </a:lnSpc>
            </a:pPr>
            <a:r>
              <a:rPr lang="en-US"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sz="4400" b="1" dirty="0">
                <a:solidFill>
                  <a:srgbClr val="EF7C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</a:t>
            </a:r>
            <a:r>
              <a:rPr sz="4000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家最高领导人办公和居住的地方，被称为元首官邸。其建筑象征着一个国家的权力与意志。由于国家体制的不同，国家最高领导人的称谓不同，常见的有主席，总统，国王等。所以元首官邸的名称也不同，常见的有宫，城堡，府等。元首官邸和国旗国徽一样，色彩即代表了该国的审美，也承载了国家的文化与历史。请赏析下列元首府邸，挑选出其主要配色，说一说带给你怎样美的感受。</a:t>
            </a:r>
            <a:endParaRPr sz="4000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969" y="88491"/>
            <a:ext cx="23790046" cy="13534687"/>
            <a:chOff x="475969" y="88491"/>
            <a:chExt cx="23790046" cy="13534687"/>
          </a:xfrm>
        </p:grpSpPr>
        <p:pic>
          <p:nvPicPr>
            <p:cNvPr id="4" name="Picture 13" descr="H:\2018-2019AN公益奖-存档文件\2 2019AN公益奖-存档文件\11.传播管理\3.LOGO\公益奖logo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07035" y="12599119"/>
              <a:ext cx="4399238" cy="91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 descr="H:\欧阳志力\1 PMAC\LOGO_二维码\知行计划LOGO（标准版）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5969" y="12531968"/>
              <a:ext cx="2005854" cy="1047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接连接符 5"/>
            <p:cNvCxnSpPr/>
            <p:nvPr/>
          </p:nvCxnSpPr>
          <p:spPr bwMode="auto">
            <a:xfrm flipV="1">
              <a:off x="284442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3" descr="H:\2019国际志愿者日-存档文件ouyang\1.#国际志愿者日#\3.设计\国际志愿者日-设计使用LOGO\页尾.png"/>
            <p:cNvPicPr>
              <a:picLocks noChangeAspect="1" noChangeArrowheads="1"/>
            </p:cNvPicPr>
            <p:nvPr/>
          </p:nvPicPr>
          <p:blipFill>
            <a:blip r:embed="rId4" cstate="print"/>
            <a:srcRect l="47185" t="13034" r="38896"/>
            <a:stretch>
              <a:fillRect/>
            </a:stretch>
          </p:blipFill>
          <p:spPr bwMode="auto">
            <a:xfrm>
              <a:off x="8331485" y="12488691"/>
              <a:ext cx="2968105" cy="1134487"/>
            </a:xfrm>
            <a:prstGeom prst="rect">
              <a:avLst/>
            </a:prstGeom>
            <a:noFill/>
          </p:spPr>
        </p:pic>
        <p:pic>
          <p:nvPicPr>
            <p:cNvPr id="8" name="Picture 11" descr="H:\2018-2019AN公益奖-存档文件\2 2019AN公益奖-存档文件\11.传播管理\3.LOGO\AkzoNobel_wordmark_RGB_Blue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9529169" y="88491"/>
              <a:ext cx="4736846" cy="15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 bwMode="auto">
            <a:xfrm flipV="1">
              <a:off x="7968879" y="12608953"/>
              <a:ext cx="0" cy="8939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204845" y="2127885"/>
            <a:ext cx="3665855" cy="3300095"/>
          </a:xfrm>
          <a:prstGeom prst="rect">
            <a:avLst/>
          </a:prstGeom>
          <a:solidFill>
            <a:srgbClr val="FC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04845" y="2091690"/>
            <a:ext cx="561340" cy="561340"/>
          </a:xfrm>
          <a:prstGeom prst="ellipse">
            <a:avLst/>
          </a:prstGeom>
          <a:solidFill>
            <a:srgbClr val="EF7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68090" y="1719580"/>
            <a:ext cx="1200658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4400" b="1" dirty="0">
                <a:solidFill>
                  <a:srgbClr val="2F505A"/>
                </a:solidFill>
                <a:latin typeface="微软雅黑" panose="020B0503020204020204" charset="-122"/>
                <a:ea typeface="微软雅黑" panose="020B0503020204020204" charset="-122"/>
              </a:rPr>
              <a:t>中国：中南海</a:t>
            </a:r>
            <a:endParaRPr sz="4400" b="1" dirty="0">
              <a:solidFill>
                <a:srgbClr val="2F505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查看源图像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90" y="3227705"/>
            <a:ext cx="13416280" cy="90582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1863</Words>
  <Application>WPS 演示</Application>
  <PresentationFormat>自定义</PresentationFormat>
  <Paragraphs>89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Helvetica Neue</vt:lpstr>
      <vt:lpstr>Helvetica Neue Medium</vt:lpstr>
      <vt:lpstr>微软雅黑</vt:lpstr>
      <vt:lpstr>Arial Unicode MS</vt:lpstr>
      <vt:lpstr>Times New Roman</vt:lpstr>
      <vt:lpstr>Calibri</vt:lpstr>
      <vt:lpstr>等线</vt:lpstr>
      <vt:lpstr>等线 Light</vt:lpstr>
      <vt:lpstr>21_BasicWhite</vt:lpstr>
      <vt:lpstr>22_BasicWhite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zhaoxi</dc:creator>
  <cp:lastModifiedBy>挠挠</cp:lastModifiedBy>
  <cp:revision>49</cp:revision>
  <dcterms:created xsi:type="dcterms:W3CDTF">2020-05-27T13:22:00Z</dcterms:created>
  <dcterms:modified xsi:type="dcterms:W3CDTF">2020-07-11T03:50:01Z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