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  <p:sldMasterId id="2147483667" r:id="rId4"/>
  </p:sldMasterIdLst>
  <p:notesMasterIdLst>
    <p:notesMasterId r:id="rId17"/>
  </p:notesMasterIdLst>
  <p:sldIdLst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C4F"/>
    <a:srgbClr val="2F5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6"/>
    <p:restoredTop sz="94684"/>
  </p:normalViewPr>
  <p:slideViewPr>
    <p:cSldViewPr snapToGrid="0" snapToObjects="1">
      <p:cViewPr varScale="1">
        <p:scale>
          <a:sx n="42" d="100"/>
          <a:sy n="42" d="100"/>
        </p:scale>
        <p:origin x="24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image" Target="../media/image17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17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4" y="573944"/>
            <a:ext cx="23277832" cy="125681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拷贝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4" y="573944"/>
            <a:ext cx="23277832" cy="125681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84" y="-34191"/>
            <a:ext cx="3220158" cy="1082250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26" y="-18974"/>
            <a:ext cx="2106994" cy="21069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49" y="1547033"/>
            <a:ext cx="1604252" cy="16042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3363304"/>
            <a:ext cx="1975411" cy="19754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768" y="539030"/>
            <a:ext cx="3051366" cy="175211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030" y="86239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53149" y="9285527"/>
            <a:ext cx="7880816" cy="818242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60220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88287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526" y="2986799"/>
            <a:ext cx="1818466" cy="33165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56" y="7090625"/>
            <a:ext cx="5103606" cy="510360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5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50" y="-58682"/>
            <a:ext cx="1826327" cy="972663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6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0726" y="1499998"/>
            <a:ext cx="4624477" cy="92489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7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798" y="2476705"/>
            <a:ext cx="3229993" cy="12536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8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3378" y="9725876"/>
            <a:ext cx="3592962" cy="23167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9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76721" y="10971496"/>
            <a:ext cx="7130944" cy="63949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0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234" y="6814917"/>
            <a:ext cx="3033085" cy="30330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1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2749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2" name="图像" descr="图像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2528" y="5312563"/>
            <a:ext cx="2225129" cy="22251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3" name="图像" descr="图像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7359" y="835933"/>
            <a:ext cx="2675867" cy="26758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4" name="图像" descr="图像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79220" y="8551548"/>
            <a:ext cx="2586074" cy="25860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7609789" y="1942664"/>
            <a:ext cx="9938057" cy="929663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0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625" y="-969361"/>
            <a:ext cx="4385876" cy="147403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3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985" y="767630"/>
            <a:ext cx="3635150" cy="20873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4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83766">
            <a:off x="19059830" y="10883245"/>
            <a:ext cx="3456878" cy="68750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8518" y="9536844"/>
            <a:ext cx="2671839" cy="26718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6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32" y="10839132"/>
            <a:ext cx="5448936" cy="5448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7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1844" y="-24262"/>
            <a:ext cx="3824191" cy="24659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8" name="图像" descr="图像"/>
          <p:cNvPicPr>
            <a:picLocks noChangeAspect="1"/>
          </p:cNvPicPr>
          <p:nvPr/>
        </p:nvPicPr>
        <p:blipFill>
          <a:blip r:embed="rId8">
            <a:alphaModFix amt="10115"/>
          </a:blip>
          <a:stretch>
            <a:fillRect/>
          </a:stretch>
        </p:blipFill>
        <p:spPr>
          <a:xfrm>
            <a:off x="694562" y="923163"/>
            <a:ext cx="3185554" cy="31855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2332347" y="1361051"/>
            <a:ext cx="19567085" cy="986358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7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3130784" y="1865377"/>
            <a:ext cx="8325971" cy="10693484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1508236" y="5858976"/>
            <a:ext cx="10493263" cy="669988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线条"/>
          <p:cNvSpPr/>
          <p:nvPr/>
        </p:nvSpPr>
        <p:spPr>
          <a:xfrm flipV="1">
            <a:off x="1136649" y="-352001"/>
            <a:ext cx="2" cy="132678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pic>
        <p:nvPicPr>
          <p:cNvPr id="8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83" y="551299"/>
            <a:ext cx="3078609" cy="17677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9" name="矩形"/>
          <p:cNvSpPr/>
          <p:nvPr/>
        </p:nvSpPr>
        <p:spPr>
          <a:xfrm>
            <a:off x="-25400" y="12881570"/>
            <a:ext cx="6020892" cy="859830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816225" y="3108325"/>
            <a:ext cx="9553575" cy="9034463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3136753" y="3108325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13136753" y="7936992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"/>
          <p:cNvSpPr/>
          <p:nvPr/>
        </p:nvSpPr>
        <p:spPr>
          <a:xfrm>
            <a:off x="-19150" y="5308"/>
            <a:ext cx="992883" cy="7711282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9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34" y="11923962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9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7327" y="1080132"/>
            <a:ext cx="3801285" cy="21827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0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9917" y="94113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1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754">
            <a:off x="21181651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2" name="矩形"/>
          <p:cNvSpPr/>
          <p:nvPr/>
        </p:nvSpPr>
        <p:spPr>
          <a:xfrm rot="16197526">
            <a:off x="4034417" y="-4060341"/>
            <a:ext cx="1258777" cy="930344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3" name="矩形"/>
          <p:cNvSpPr/>
          <p:nvPr/>
        </p:nvSpPr>
        <p:spPr>
          <a:xfrm rot="16197526">
            <a:off x="14546563" y="-3491758"/>
            <a:ext cx="122280" cy="930277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13659594" y="3735767"/>
            <a:ext cx="8794187" cy="790378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1930219" y="2076450"/>
            <a:ext cx="11104563" cy="9563100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84" y="-34191"/>
            <a:ext cx="3220158" cy="1082250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26" y="-18974"/>
            <a:ext cx="2106994" cy="21069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49" y="1547033"/>
            <a:ext cx="1604252" cy="16042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3363304"/>
            <a:ext cx="1975411" cy="19754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768" y="539030"/>
            <a:ext cx="3051366" cy="175211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030" y="86239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53149" y="9285527"/>
            <a:ext cx="7880816" cy="818242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60220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88287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526" y="2986799"/>
            <a:ext cx="1818466" cy="33165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56" y="7090625"/>
            <a:ext cx="5103606" cy="510360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5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50" y="-58682"/>
            <a:ext cx="1826327" cy="972663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6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0726" y="1499998"/>
            <a:ext cx="4624477" cy="92489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7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798" y="2476705"/>
            <a:ext cx="3229993" cy="12536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8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3378" y="9725876"/>
            <a:ext cx="3592962" cy="23167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9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76721" y="10971496"/>
            <a:ext cx="7130944" cy="63949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0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234" y="6814917"/>
            <a:ext cx="3033085" cy="30330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1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2749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2" name="图像" descr="图像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2528" y="5312563"/>
            <a:ext cx="2225129" cy="22251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3" name="图像" descr="图像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7359" y="835933"/>
            <a:ext cx="2675867" cy="26758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4" name="图像" descr="图像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79220" y="8551548"/>
            <a:ext cx="2586074" cy="25860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7609789" y="1942664"/>
            <a:ext cx="9938057" cy="929663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0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625" y="-969361"/>
            <a:ext cx="4385876" cy="147403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3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985" y="767630"/>
            <a:ext cx="3635150" cy="20873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4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83766">
            <a:off x="19059830" y="10883245"/>
            <a:ext cx="3456878" cy="68750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8518" y="9536844"/>
            <a:ext cx="2671839" cy="26718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6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32" y="10839132"/>
            <a:ext cx="5448936" cy="5448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7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1844" y="-24262"/>
            <a:ext cx="3824191" cy="24659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8" name="图像" descr="图像"/>
          <p:cNvPicPr>
            <a:picLocks noChangeAspect="1"/>
          </p:cNvPicPr>
          <p:nvPr/>
        </p:nvPicPr>
        <p:blipFill>
          <a:blip r:embed="rId8">
            <a:alphaModFix amt="10115"/>
          </a:blip>
          <a:stretch>
            <a:fillRect/>
          </a:stretch>
        </p:blipFill>
        <p:spPr>
          <a:xfrm>
            <a:off x="694562" y="923163"/>
            <a:ext cx="3185554" cy="31855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2332347" y="1361051"/>
            <a:ext cx="19567085" cy="986358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7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3130784" y="1865377"/>
            <a:ext cx="8325971" cy="10693484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1508236" y="5858976"/>
            <a:ext cx="10493263" cy="669988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线条"/>
          <p:cNvSpPr/>
          <p:nvPr/>
        </p:nvSpPr>
        <p:spPr>
          <a:xfrm flipV="1">
            <a:off x="1136649" y="-352001"/>
            <a:ext cx="2" cy="132678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pic>
        <p:nvPicPr>
          <p:cNvPr id="8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83" y="551299"/>
            <a:ext cx="3078609" cy="17677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9" name="矩形"/>
          <p:cNvSpPr/>
          <p:nvPr/>
        </p:nvSpPr>
        <p:spPr>
          <a:xfrm>
            <a:off x="-25400" y="12881570"/>
            <a:ext cx="6020892" cy="859830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816225" y="3108325"/>
            <a:ext cx="9553575" cy="9034463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3136753" y="3108325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13136753" y="7936992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"/>
          <p:cNvSpPr/>
          <p:nvPr/>
        </p:nvSpPr>
        <p:spPr>
          <a:xfrm>
            <a:off x="-19150" y="5308"/>
            <a:ext cx="992883" cy="7711282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9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34" y="11923962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9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7327" y="1080132"/>
            <a:ext cx="3801285" cy="21827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0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9917" y="94113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1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754">
            <a:off x="21181651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2" name="矩形"/>
          <p:cNvSpPr/>
          <p:nvPr/>
        </p:nvSpPr>
        <p:spPr>
          <a:xfrm rot="16197526">
            <a:off x="4034417" y="-4060341"/>
            <a:ext cx="1258777" cy="930344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3" name="矩形"/>
          <p:cNvSpPr/>
          <p:nvPr/>
        </p:nvSpPr>
        <p:spPr>
          <a:xfrm rot="16197526">
            <a:off x="14546563" y="-3491758"/>
            <a:ext cx="122280" cy="930277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13659594" y="3735767"/>
            <a:ext cx="8794187" cy="790378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1930219" y="2076450"/>
            <a:ext cx="11104563" cy="9563100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</p:spPr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像" descr="图像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60529" y="-145873"/>
            <a:ext cx="24902582" cy="140077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ransition spd="med"/>
  <p:txStyles>
    <p:titleStyle>
      <a:lvl1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jpeg"/><Relationship Id="rId8" Type="http://schemas.openxmlformats.org/officeDocument/2006/relationships/image" Target="../media/image41.jpeg"/><Relationship Id="rId7" Type="http://schemas.openxmlformats.org/officeDocument/2006/relationships/image" Target="../media/image40.jpeg"/><Relationship Id="rId6" Type="http://schemas.openxmlformats.org/officeDocument/2006/relationships/image" Target="../media/image39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0" Type="http://schemas.openxmlformats.org/officeDocument/2006/relationships/slideLayout" Target="../slideLayouts/slideLayout18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35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1834991" y="2951992"/>
            <a:ext cx="4727022" cy="4746666"/>
          </a:xfrm>
          <a:prstGeom prst="ellipse">
            <a:avLst/>
          </a:prstGeom>
          <a:solidFill>
            <a:srgbClr val="E6DFC9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5969" y="12242025"/>
            <a:ext cx="19183631" cy="893962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031100" y="511509"/>
            <a:ext cx="1879971" cy="6575091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Picture 13" descr="H:\2018-2019AN公益奖-存档文件\2 2019AN公益奖-存档文件\11.传播管理\3.LOGO\公益奖logo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07035" y="12599119"/>
            <a:ext cx="4399238" cy="91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H:\欧阳志力\1 PMAC\LOGO_二维码\知行计划LOGO（标准版）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5969" y="12531968"/>
            <a:ext cx="2005854" cy="104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12"/>
          <p:cNvCxnSpPr/>
          <p:nvPr/>
        </p:nvCxnSpPr>
        <p:spPr bwMode="auto">
          <a:xfrm flipV="1">
            <a:off x="2844429" y="12608953"/>
            <a:ext cx="0" cy="893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3" descr="H:\2019国际志愿者日-存档文件ouyang\1.#国际志愿者日#\3.设计\国际志愿者日-设计使用LOGO\页尾.png"/>
          <p:cNvPicPr>
            <a:picLocks noChangeAspect="1" noChangeArrowheads="1"/>
          </p:cNvPicPr>
          <p:nvPr/>
        </p:nvPicPr>
        <p:blipFill>
          <a:blip r:embed="rId3" cstate="print"/>
          <a:srcRect l="47185" t="13034" r="38896"/>
          <a:stretch>
            <a:fillRect/>
          </a:stretch>
        </p:blipFill>
        <p:spPr bwMode="auto">
          <a:xfrm>
            <a:off x="8331485" y="12488691"/>
            <a:ext cx="2968105" cy="1134487"/>
          </a:xfrm>
          <a:prstGeom prst="rect">
            <a:avLst/>
          </a:prstGeom>
          <a:noFill/>
        </p:spPr>
      </p:pic>
      <p:cxnSp>
        <p:nvCxnSpPr>
          <p:cNvPr id="18" name="直接连接符 17"/>
          <p:cNvCxnSpPr/>
          <p:nvPr/>
        </p:nvCxnSpPr>
        <p:spPr bwMode="auto">
          <a:xfrm flipV="1">
            <a:off x="7968879" y="12608953"/>
            <a:ext cx="0" cy="893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9659600" y="512127"/>
            <a:ext cx="1879971" cy="12618704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7" name="Picture 11" descr="H:\2018-2019AN公益奖-存档文件\2 2019AN公益奖-存档文件\11.传播管理\3.LOGO\AkzoNobel_wordmark_RGB_Blue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975836" y="173365"/>
            <a:ext cx="4201263" cy="137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: 圆角 21"/>
          <p:cNvSpPr/>
          <p:nvPr/>
        </p:nvSpPr>
        <p:spPr>
          <a:xfrm>
            <a:off x="1835150" y="3961130"/>
            <a:ext cx="10025380" cy="3507105"/>
          </a:xfrm>
          <a:prstGeom prst="roundRect">
            <a:avLst/>
          </a:prstGeom>
          <a:solidFill>
            <a:srgbClr val="2F505A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19935" y="4406900"/>
            <a:ext cx="10041255" cy="26625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sz="7200" b="1" dirty="0">
                <a:solidFill>
                  <a:srgbClr val="FCF4E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"仁者见仁,智者见智"</a:t>
            </a:r>
            <a:r>
              <a:rPr lang="en-US" sz="7200" b="1" dirty="0">
                <a:solidFill>
                  <a:srgbClr val="FCF4E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endParaRPr sz="7200" b="1" dirty="0">
              <a:solidFill>
                <a:srgbClr val="FCF4E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sz="7200" b="1" dirty="0">
                <a:solidFill>
                  <a:srgbClr val="FCF4E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对一座亭子的不同态度</a:t>
            </a:r>
            <a:endParaRPr sz="7200" b="1" dirty="0">
              <a:solidFill>
                <a:srgbClr val="FCF4E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9320510" y="4929505"/>
            <a:ext cx="4946015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6915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圆角矩形 21"/>
          <p:cNvSpPr/>
          <p:nvPr/>
        </p:nvSpPr>
        <p:spPr>
          <a:xfrm>
            <a:off x="9649460" y="76835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0881360" y="545465"/>
            <a:ext cx="2621280" cy="1273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拓展活动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230755" y="10471785"/>
            <a:ext cx="86506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4000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4000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观察图片，该建筑有什么特点？</a:t>
            </a:r>
            <a:endParaRPr lang="zh-CN" sz="4000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29690" y="10420350"/>
            <a:ext cx="1038225" cy="826770"/>
            <a:chOff x="2448" y="7763"/>
            <a:chExt cx="1635" cy="1302"/>
          </a:xfrm>
        </p:grpSpPr>
        <p:sp>
          <p:nvSpPr>
            <p:cNvPr id="25" name="椭圆 24"/>
            <p:cNvSpPr/>
            <p:nvPr/>
          </p:nvSpPr>
          <p:spPr>
            <a:xfrm>
              <a:off x="2448" y="7763"/>
              <a:ext cx="1303" cy="1303"/>
            </a:xfrm>
            <a:prstGeom prst="ellipse">
              <a:avLst/>
            </a:prstGeom>
            <a:solidFill>
              <a:srgbClr val="EF7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557" y="7870"/>
              <a:ext cx="152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>
                  <a:solidFill>
                    <a:srgbClr val="2F505A"/>
                  </a:solidFill>
                  <a:latin typeface="微软雅黑" panose="020B0503020204020204" charset="-122"/>
                  <a:ea typeface="微软雅黑" panose="020B0503020204020204" charset="-122"/>
                </a:rPr>
                <a:t>Q:</a:t>
              </a:r>
              <a:endParaRPr lang="en-US" altLang="zh-CN" sz="40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2454890" y="4754880"/>
            <a:ext cx="10864215" cy="7005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4000" b="1">
                <a:solidFill>
                  <a:srgbClr val="EF7C4F"/>
                </a:solidFill>
                <a:latin typeface="微软雅黑" panose="020B0503020204020204" charset="-122"/>
                <a:ea typeface="微软雅黑" panose="020B0503020204020204" charset="-122"/>
              </a:rPr>
              <a:t>侗</a:t>
            </a:r>
            <a:r>
              <a:rPr lang="zh-CN" altLang="en-US" sz="36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族大歌博物馆歌堂，占地2800平方米，主要特点是“向火而歌”（环绕空间代替对立空间）和“以屋为穹”（向心型的声学结构）。</a:t>
            </a:r>
            <a:endParaRPr lang="zh-CN" altLang="en-US" sz="360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2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4000" b="1">
                <a:solidFill>
                  <a:srgbClr val="EF7C4F"/>
                </a:solidFill>
                <a:latin typeface="微软雅黑" panose="020B0503020204020204" charset="-122"/>
                <a:ea typeface="微软雅黑" panose="020B0503020204020204" charset="-122"/>
              </a:rPr>
              <a:t>当</a:t>
            </a:r>
            <a:r>
              <a:rPr lang="zh-CN" altLang="en-US" sz="32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代侗族大歌具有一定的表演性，但侗歌交流具有明显的向心性，围绕着公共活动中心——鼓楼和火塘进行。因此，这个设计回归了侗族生活中歌唱的原始状态，加以提炼和转化，形成平等融合的表演氛围，塑造当代意义上的大歌空间。</a:t>
            </a:r>
            <a:endParaRPr lang="zh-CN" altLang="en-US" sz="320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2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4000" b="1">
                <a:solidFill>
                  <a:srgbClr val="EF7C4F"/>
                </a:solidFill>
                <a:latin typeface="微软雅黑" panose="020B0503020204020204" charset="-122"/>
                <a:ea typeface="微软雅黑" panose="020B0503020204020204" charset="-122"/>
              </a:rPr>
              <a:t>设</a:t>
            </a:r>
            <a:r>
              <a:rPr lang="zh-CN" altLang="en-US" sz="32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计对传统屋架结构进行了参照，以传统中心性结构为原型，经过转化，形成当代的歌堂空间。这种类似穹隆的屋顶结构，有利于声学效果的设计，是侗族大歌的绝佳表演场地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09" name="组合 309"/>
          <p:cNvGrpSpPr/>
          <p:nvPr/>
        </p:nvGrpSpPr>
        <p:grpSpPr>
          <a:xfrm>
            <a:off x="1329690" y="5128260"/>
            <a:ext cx="10655300" cy="4583430"/>
            <a:chOff x="14654" y="108493"/>
            <a:chExt cx="9067" cy="2827"/>
          </a:xfrm>
        </p:grpSpPr>
        <p:pic>
          <p:nvPicPr>
            <p:cNvPr id="307" name="图片 307" descr="1583238931(1)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654" y="108506"/>
              <a:ext cx="5790" cy="2814"/>
            </a:xfrm>
            <a:prstGeom prst="rect">
              <a:avLst/>
            </a:prstGeom>
          </p:spPr>
        </p:pic>
        <p:pic>
          <p:nvPicPr>
            <p:cNvPr id="308" name="图片 308" descr="1583238975(1)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633" y="108493"/>
              <a:ext cx="3088" cy="2814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4935855" y="2420319"/>
            <a:ext cx="14593570" cy="1232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>
              <a:lnSpc>
                <a:spcPts val="2200"/>
              </a:lnSpc>
            </a:pPr>
            <a:r>
              <a:rPr lang="zh-CN" sz="36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王红军，同济大学建筑与城市规划学院副教授、博士生导师。</a:t>
            </a:r>
            <a:endParaRPr lang="zh-CN" sz="36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1">
              <a:lnSpc>
                <a:spcPts val="2200"/>
              </a:lnSpc>
            </a:pPr>
            <a:r>
              <a:rPr lang="zh-CN" sz="36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代表作有“贵州黎平县侗族大歌博物馆”等。</a:t>
            </a:r>
            <a:endParaRPr lang="zh-CN" sz="36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9791680" y="5424170"/>
            <a:ext cx="4212590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6931660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9057640" y="652780"/>
            <a:ext cx="6007735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475970" y="1931877"/>
            <a:ext cx="12508040" cy="10346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 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“大师美学课堂”项目，缘起于阿克苏诺贝尔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2011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年创立的“阿克苏诺贝尔中国大学生社会公益奖”（简称“公益奖”）。公益奖作为“中国大学生社会实践知行促进计划”（简称“知行计划”）核心项目，是中国第一个以大学生社团为奖励对象的社会公益奖项，开展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9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年来累计覆盖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103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座城市的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284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所高校，鼓舞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2000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余万大学生；大学生志愿实践时长累计达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198,831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天，相当于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544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年，令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2,527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所乡村学校师生受益。</a:t>
            </a:r>
            <a:endParaRPr lang="zh-CN" altLang="en-US" sz="3200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endParaRPr lang="zh-CN" altLang="en-US" sz="3200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   2018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年，“公益奖”首度开展“大师美学课堂”项目，支持清华大学、同济大学、东南大学、中国美术学院等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11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所知名高校的大学生实践团队，寻访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42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位蜚声国内外建筑与设计领域的院士、教授、建筑师，了解最前沿的建筑设计思想，发掘大师典型作品背后的故事，并带着大师理念和成功案例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走向青海、新疆、贵州、四川等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12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省的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31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所乡村学校，培养当地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孩子感受美、发现美、创造美的能力。</a:t>
            </a:r>
            <a:endParaRPr lang="zh-CN" altLang="en-US" sz="3200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58414" y="564741"/>
            <a:ext cx="6340197" cy="1069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zh-CN" altLang="en-US" b="1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关于“大师美学课堂”</a:t>
            </a:r>
            <a:endParaRPr lang="zh-CN" altLang="en-US" b="1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651465" y="1646784"/>
            <a:ext cx="9906000" cy="7022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为进一步支持中国乡村美育教育发展，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2019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年，阿克苏诺贝尔中国与宝洁中国、中国青少年发展基金会正式启动公益战略合作，整合“大师美学课堂”多年成果，研发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《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大师美学课堂青少年美育教育课程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》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，将捐赠给宝洁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200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余所希望学校使用，共同携手服务乡村振兴，推进教育扶贫，传递建筑的色彩与艺术之美，帮助孩子们认识和学习建筑美学知识；课程还将上线知行计划优秀课程中心，面向全国大学生实践团队及教育工作者免费开放。</a:t>
            </a:r>
            <a:endParaRPr lang="zh-CN" altLang="en-US" sz="3200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330" y="8997437"/>
            <a:ext cx="6098674" cy="4065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空心弧 14"/>
          <p:cNvSpPr/>
          <p:nvPr/>
        </p:nvSpPr>
        <p:spPr>
          <a:xfrm rot="5400000">
            <a:off x="19418277" y="8924033"/>
            <a:ext cx="4065783" cy="4212591"/>
          </a:xfrm>
          <a:prstGeom prst="blockArc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9649460" y="116967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6931660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89741" y="2839242"/>
            <a:ext cx="23284684" cy="526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    </a:t>
            </a: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中国大学生社会实践知行促进计划（简称“知行计划”）于2012年正式创立，是中国最重要的大学生项目官方平台，旨在推动和帮助社会力量，参与支持大学生社会实践和成长发展。截至2019年，“知行计划”已累计发动包括清华大学、北京大学、复旦大学、同济大学等超过470所大学的6,000多支大学生团队参与，持续开展包括助学支教、环境保护、减贫脱贫、创新创业、乡村调研、专业竞赛、公益传播等形式多样的大学生社会实践和成长发展项目，共有49.1万大学生直接参与，使6,400余所乡村学校的300余万师生受益。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rgbClr val="2F505A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“知行计划”官方网站、官方微信、微博二维码</a:t>
            </a:r>
            <a:r>
              <a:rPr kumimoji="0" lang="zh-CN" altLang="en-US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：</a:t>
            </a: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                            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39119" y="8459388"/>
            <a:ext cx="7743927" cy="2247439"/>
            <a:chOff x="2886443" y="10417269"/>
            <a:chExt cx="5054277" cy="146685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443" y="10417269"/>
              <a:ext cx="1466850" cy="146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782" y="10417269"/>
              <a:ext cx="1409700" cy="141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970" y="10417269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矩形 15"/>
          <p:cNvSpPr/>
          <p:nvPr/>
        </p:nvSpPr>
        <p:spPr>
          <a:xfrm>
            <a:off x="10253007" y="1492394"/>
            <a:ext cx="3877985" cy="6235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关于知行计划</a:t>
            </a:r>
            <a:endParaRPr lang="zh-CN" altLang="en-US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457" y="7312991"/>
            <a:ext cx="7617641" cy="5078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1"/>
          <p:cNvSpPr txBox="1"/>
          <p:nvPr/>
        </p:nvSpPr>
        <p:spPr>
          <a:xfrm>
            <a:off x="8937918" y="3884215"/>
            <a:ext cx="553037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5" name="2"/>
          <p:cNvSpPr txBox="1"/>
          <p:nvPr/>
        </p:nvSpPr>
        <p:spPr>
          <a:xfrm>
            <a:off x="8937918" y="6543010"/>
            <a:ext cx="553037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" name="3"/>
          <p:cNvSpPr txBox="1"/>
          <p:nvPr/>
        </p:nvSpPr>
        <p:spPr>
          <a:xfrm>
            <a:off x="8937918" y="9349710"/>
            <a:ext cx="553037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"/>
          <p:cNvSpPr txBox="1"/>
          <p:nvPr/>
        </p:nvSpPr>
        <p:spPr>
          <a:xfrm>
            <a:off x="10608864" y="3954108"/>
            <a:ext cx="6446740" cy="79375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r>
              <a:rPr lang="zh-CN" sz="4800" b="1" dirty="0"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  <a:endParaRPr lang="zh-CN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"/>
          <p:cNvSpPr txBox="1"/>
          <p:nvPr/>
        </p:nvSpPr>
        <p:spPr>
          <a:xfrm>
            <a:off x="10608864" y="6736557"/>
            <a:ext cx="6446740" cy="79375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r>
              <a:rPr lang="zh-CN" sz="4800" b="1" dirty="0">
                <a:latin typeface="微软雅黑" panose="020B0503020204020204" charset="-122"/>
                <a:ea typeface="微软雅黑" panose="020B0503020204020204" charset="-122"/>
              </a:rPr>
              <a:t>活动内容</a:t>
            </a:r>
            <a:endParaRPr lang="zh-CN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"/>
          <p:cNvSpPr txBox="1"/>
          <p:nvPr/>
        </p:nvSpPr>
        <p:spPr>
          <a:xfrm>
            <a:off x="10608864" y="9532975"/>
            <a:ext cx="6446740" cy="76581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r>
              <a:rPr lang="zh-CN" sz="4800" b="1" dirty="0">
                <a:latin typeface="微软雅黑" panose="020B0503020204020204" charset="-122"/>
                <a:ea typeface="微软雅黑" panose="020B0503020204020204" charset="-122"/>
              </a:rPr>
              <a:t>拓展活动</a:t>
            </a:r>
            <a:endParaRPr lang="zh-CN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19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直接连接符 20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2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3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23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直接连接符 23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1927229" y="9476439"/>
            <a:ext cx="2216145" cy="2851815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66869" y="7738937"/>
            <a:ext cx="2216145" cy="3067576"/>
          </a:xfrm>
          <a:prstGeom prst="rect">
            <a:avLst/>
          </a:prstGeom>
          <a:solidFill>
            <a:srgbClr val="EF7C4F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3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圆角矩形 10"/>
          <p:cNvSpPr/>
          <p:nvPr/>
        </p:nvSpPr>
        <p:spPr>
          <a:xfrm>
            <a:off x="9649460" y="161036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81360" y="1337945"/>
            <a:ext cx="2621280" cy="1273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677285" y="4079240"/>
            <a:ext cx="827405" cy="82740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677285" y="6467475"/>
            <a:ext cx="827405" cy="82740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677285" y="8888095"/>
            <a:ext cx="827405" cy="82740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41750" y="3891280"/>
            <a:ext cx="16752570" cy="67856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1.   </a:t>
            </a:r>
            <a:r>
              <a:rPr 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能够从不同的角度欣赏一个物体，学会多角度思考问题，体会美是因人而异的。</a:t>
            </a:r>
            <a:endParaRPr lang="zh-CN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2.   </a:t>
            </a:r>
            <a:r>
              <a:rPr 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能够根据文字描述绘出亭子，并描述亭子的特征，培养图样表达能力和语言表达能力。</a:t>
            </a:r>
            <a:endParaRPr lang="zh-CN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3.   </a:t>
            </a:r>
            <a:r>
              <a:rPr 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能够依据设计要求设计出简易凉亭，并从多角度分析其优缺点，培养创新设计能力和综合分析能力。</a:t>
            </a:r>
            <a:endParaRPr lang="zh-CN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969" y="6915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圆角矩形 21"/>
          <p:cNvSpPr/>
          <p:nvPr/>
        </p:nvSpPr>
        <p:spPr>
          <a:xfrm>
            <a:off x="9649460" y="161036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1490960" y="1387475"/>
            <a:ext cx="1402080" cy="1273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赏析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5648940" y="9284970"/>
            <a:ext cx="64782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4000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请观赏图片，谈谈醉翁亭“美”在哪里？</a:t>
            </a:r>
            <a:endParaRPr lang="zh-CN" sz="4000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4747875" y="9233535"/>
            <a:ext cx="1038225" cy="826770"/>
            <a:chOff x="2448" y="7763"/>
            <a:chExt cx="1635" cy="1302"/>
          </a:xfrm>
        </p:grpSpPr>
        <p:sp>
          <p:nvSpPr>
            <p:cNvPr id="25" name="椭圆 24"/>
            <p:cNvSpPr/>
            <p:nvPr/>
          </p:nvSpPr>
          <p:spPr>
            <a:xfrm>
              <a:off x="2448" y="7763"/>
              <a:ext cx="1303" cy="1303"/>
            </a:xfrm>
            <a:prstGeom prst="ellipse">
              <a:avLst/>
            </a:prstGeom>
            <a:solidFill>
              <a:srgbClr val="EF7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557" y="7870"/>
              <a:ext cx="152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>
                  <a:solidFill>
                    <a:srgbClr val="2F505A"/>
                  </a:solidFill>
                  <a:latin typeface="微软雅黑" panose="020B0503020204020204" charset="-122"/>
                  <a:ea typeface="微软雅黑" panose="020B0503020204020204" charset="-122"/>
                </a:rPr>
                <a:t>Q:</a:t>
              </a:r>
              <a:endParaRPr lang="en-US" altLang="zh-CN" sz="40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25" descr="15090760326085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4165" y="3613785"/>
            <a:ext cx="11122660" cy="726249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文本框 9"/>
          <p:cNvSpPr txBox="1"/>
          <p:nvPr/>
        </p:nvSpPr>
        <p:spPr>
          <a:xfrm>
            <a:off x="14143990" y="4333875"/>
            <a:ext cx="9289415" cy="3623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en-US" altLang="zh-CN" sz="4400" b="1">
                <a:solidFill>
                  <a:srgbClr val="EF7C4F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4400" b="1">
                <a:solidFill>
                  <a:srgbClr val="EF7C4F"/>
                </a:solidFill>
                <a:latin typeface="微软雅黑" panose="020B0503020204020204" charset="-122"/>
                <a:ea typeface="微软雅黑" panose="020B0503020204020204" charset="-122"/>
              </a:rPr>
              <a:t>醉</a:t>
            </a:r>
            <a:r>
              <a:rPr lang="zh-CN" altLang="en-US" sz="40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翁亭位于安徽省滁州市西南琅琊山旁，是中国四大名亭之首，始建于北宋庆历七年，因唐宋八大家之一欧阳修的《醉翁亭记》一文而闻名。</a:t>
            </a:r>
            <a:endParaRPr lang="zh-CN" altLang="en-US" sz="400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/>
          <p:nvPr/>
        </p:nvSpPr>
        <p:spPr>
          <a:xfrm>
            <a:off x="7260590" y="1171575"/>
            <a:ext cx="9491345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138160" y="946907"/>
            <a:ext cx="8107680" cy="1273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任务一：阅读“亭子的由来”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3206750" y="2484120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844092" y="4894366"/>
            <a:ext cx="18098279" cy="66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>
              <a:lnSpc>
                <a:spcPct val="150000"/>
              </a:lnSpc>
            </a:pPr>
            <a:r>
              <a:rPr lang="zh-CN" altLang="en-US" sz="4400" b="1" dirty="0">
                <a:solidFill>
                  <a:srgbClr val="EF7C4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</a:t>
            </a:r>
            <a:r>
              <a:rPr lang="zh-CN" alt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国，最早的亭子是商周时期供帝王停歇驻足的高台，《批文切字集》中有言“‘亭’字原型是‘有上盖的高台’”，这种高台便是亭子的雏形了。但“亭”字出现较晚，最早出现的是先秦时期的古陶文和古钵文，字形的上半部分是楼台屋檐的重屋（屋顶分两层的房屋，指楼阁）形，下半部分是一颗钉子形象。亭子是一种有顶无墙的小型建筑，造型精巧细致、千姿百态，一般建于园林、寺庙、公园、花园、路旁等，供人休息、避雨、乘凉等，在《释名·释宫室》中曾有记载“亭，停也，亦人所停集也。”。</a:t>
            </a:r>
            <a:endParaRPr lang="zh-CN" alt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313873" y="3064510"/>
            <a:ext cx="15756255" cy="1014730"/>
            <a:chOff x="6066" y="4826"/>
            <a:chExt cx="24813" cy="1598"/>
          </a:xfrm>
        </p:grpSpPr>
        <p:sp>
          <p:nvSpPr>
            <p:cNvPr id="2" name="文本框 1"/>
            <p:cNvSpPr txBox="1"/>
            <p:nvPr/>
          </p:nvSpPr>
          <p:spPr>
            <a:xfrm>
              <a:off x="6937" y="4826"/>
              <a:ext cx="23942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sz="4000" dirty="0">
                  <a:solidFill>
                    <a:srgbClr val="2F505A"/>
                  </a:solidFill>
                  <a:latin typeface="微软雅黑" panose="020B0503020204020204" charset="-122"/>
                  <a:ea typeface="微软雅黑" panose="020B0503020204020204" charset="-122"/>
                </a:rPr>
                <a:t>根据文中描述绘出你理解的亭子，并给自己绘出的亭子起个名字。</a:t>
              </a:r>
              <a:endParaRPr 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066" y="5385"/>
              <a:ext cx="871" cy="871"/>
            </a:xfrm>
            <a:prstGeom prst="ellipse">
              <a:avLst/>
            </a:prstGeom>
            <a:solidFill>
              <a:srgbClr val="EF7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3206750" y="2484120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6163945" y="1610360"/>
            <a:ext cx="12433300" cy="201041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163945" y="1303655"/>
            <a:ext cx="12672695" cy="23171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0" lang="zh-CN" altLang="en-US" b="1" i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任务二：</a:t>
            </a: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请4-5人一组讨论组内每个同学绘出的亭子造型的特点，完成下列表格。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1" name="表格 10"/>
          <p:cNvGraphicFramePr/>
          <p:nvPr>
            <p:custDataLst>
              <p:tags r:id="rId6"/>
            </p:custDataLst>
          </p:nvPr>
        </p:nvGraphicFramePr>
        <p:xfrm>
          <a:off x="4257675" y="5060315"/>
          <a:ext cx="16552545" cy="4901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0870"/>
                <a:gridCol w="5057140"/>
                <a:gridCol w="8344535"/>
              </a:tblGrid>
              <a:tr h="124396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4000" b="1" dirty="0" err="1">
                          <a:solidFill>
                            <a:srgbClr val="2F505A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作者姓名</a:t>
                      </a:r>
                      <a:endParaRPr lang="zh-CN" altLang="en-US" sz="4000" b="1" dirty="0" err="1">
                        <a:solidFill>
                          <a:srgbClr val="2F505A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4000" b="1" dirty="0" err="1">
                          <a:solidFill>
                            <a:srgbClr val="2F505A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亭子名称</a:t>
                      </a:r>
                      <a:endParaRPr lang="zh-CN" altLang="en-US" sz="4000" b="1" dirty="0" err="1">
                        <a:solidFill>
                          <a:srgbClr val="2F505A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4000" b="1" dirty="0" err="1">
                          <a:solidFill>
                            <a:srgbClr val="2F505A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亭子的特点</a:t>
                      </a:r>
                      <a:endParaRPr lang="zh-CN" altLang="en-US" sz="4000" b="1" dirty="0">
                        <a:solidFill>
                          <a:srgbClr val="2F505A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3206750" y="2392680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9649460" y="146939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3787140" y="4097637"/>
            <a:ext cx="1680972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请小组展示本组认为最贴切、最具特点的亭子，并介绍其特点。</a:t>
            </a:r>
            <a:endParaRPr lang="zh-CN" alt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64184" y="1485921"/>
            <a:ext cx="3372304" cy="96930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3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分享交流</a:t>
            </a:r>
            <a:endParaRPr kumimoji="0" lang="zh-CN" altLang="en-US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9649460" y="817245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10906125" y="996647"/>
            <a:ext cx="4110990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体验活动</a:t>
            </a:r>
            <a:endParaRPr kumimoji="0" lang="zh-CN" altLang="en-US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Neue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06750" y="2484120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067300" y="3178756"/>
            <a:ext cx="14249400" cy="1845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>
              <a:lnSpc>
                <a:spcPct val="150000"/>
              </a:lnSpc>
            </a:pPr>
            <a:r>
              <a:rPr altLang="zh-CN" sz="4000" b="1">
                <a:solidFill>
                  <a:srgbClr val="EF7C4F"/>
                </a:solidFill>
                <a:latin typeface="微软雅黑" panose="020B0503020204020204" charset="-122"/>
                <a:ea typeface="微软雅黑" panose="020B0503020204020204" charset="-122"/>
              </a:rPr>
              <a:t>亭</a:t>
            </a:r>
            <a:r>
              <a:rPr altLang="zh-CN" sz="36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子是中国的一种传统建筑， 因其形式灵活多变，几乎能满足人们生活中各个层面的活动要求，如休息、庇护、纪念等。</a:t>
            </a:r>
            <a:endParaRPr altLang="zh-CN" sz="360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398905" y="5660390"/>
            <a:ext cx="508000" cy="508000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5" name="表格 14"/>
          <p:cNvGraphicFramePr/>
          <p:nvPr>
            <p:custDataLst>
              <p:tags r:id="rId6"/>
            </p:custDataLst>
          </p:nvPr>
        </p:nvGraphicFramePr>
        <p:xfrm>
          <a:off x="9458642" y="5288915"/>
          <a:ext cx="10844213" cy="5438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8580"/>
                <a:gridCol w="3530600"/>
                <a:gridCol w="1047115"/>
                <a:gridCol w="3657918"/>
              </a:tblGrid>
              <a:tr h="1121410">
                <a:tc gridSpan="4">
                  <a:txBody>
                    <a:bodyPr/>
                    <a:p>
                      <a:pPr algn="ctr">
                        <a:lnSpc>
                          <a:spcPct val="230000"/>
                        </a:lnSpc>
                        <a:buNone/>
                      </a:pPr>
                      <a:r>
                        <a:rPr lang="en-US" sz="3200" b="1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《简易凉亭的设计》任务单</a:t>
                      </a:r>
                      <a:endParaRPr lang="en-US" altLang="en-US" sz="3200" b="1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280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年级/班级</a:t>
                      </a:r>
                      <a:endParaRPr lang="en-US" altLang="en-US" sz="280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280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 </a:t>
                      </a:r>
                      <a:endParaRPr lang="en-US" altLang="en-US" sz="280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280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姓名</a:t>
                      </a:r>
                      <a:endParaRPr lang="en-US" altLang="en-US" sz="280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280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280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作品名称</a:t>
                      </a:r>
                      <a:endParaRPr lang="en-US" altLang="en-US" sz="280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280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 </a:t>
                      </a:r>
                      <a:endParaRPr lang="en-US" altLang="en-US" sz="280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280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作品简介</a:t>
                      </a:r>
                      <a:endParaRPr lang="en-US" altLang="en-US" sz="280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280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      </a:t>
                      </a:r>
                      <a:endParaRPr lang="en-US" altLang="en-US" sz="280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280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优点</a:t>
                      </a:r>
                      <a:endParaRPr lang="en-US" altLang="en-US" sz="280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280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  </a:t>
                      </a:r>
                      <a:endParaRPr lang="en-US" altLang="en-US" sz="280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280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缺点</a:t>
                      </a:r>
                      <a:endParaRPr lang="en-US" altLang="en-US" sz="280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r>
                        <a:rPr lang="en-US" sz="280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 </a:t>
                      </a:r>
                      <a:endParaRPr lang="en-US" altLang="en-US" sz="280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2023745" y="5610860"/>
            <a:ext cx="7144385" cy="399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>
              <a:lnSpc>
                <a:spcPct val="150000"/>
              </a:lnSpc>
            </a:pPr>
            <a:r>
              <a:rPr lang="zh-CN" altLang="en-US" sz="3600" b="1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任务3：</a:t>
            </a:r>
            <a:endParaRPr lang="zh-CN" altLang="en-US" sz="3600" b="1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>
              <a:lnSpc>
                <a:spcPct val="150000"/>
              </a:lnSpc>
            </a:pPr>
            <a:r>
              <a:rPr lang="zh-CN" altLang="en-US" sz="36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请各组设计一款简易凉亭，用于人们休息、纳凉，并分析设计的优缺点，完成简易凉亭设计任务单。</a:t>
            </a:r>
            <a:endParaRPr lang="zh-CN" altLang="en-US" sz="360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3206750" y="2392680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9649460" y="146939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3100388" y="4047490"/>
            <a:ext cx="18183225" cy="2515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请各组依次展示本组的设计和优缺点分析</a:t>
            </a:r>
            <a:endParaRPr lang="zh-CN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评价：</a:t>
            </a:r>
            <a:r>
              <a:rPr 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下一组学生对其展示内容进行评价，依次类推第一组评价最后一组。</a:t>
            </a:r>
            <a:endParaRPr lang="zh-CN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64184" y="1485921"/>
            <a:ext cx="3372304" cy="96930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3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分享交流</a:t>
            </a:r>
            <a:endParaRPr kumimoji="0" lang="zh-CN" altLang="en-US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Neue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57d3bbbc-33a7-4163-85fe-e899b1401190}"/>
</p:tagLst>
</file>

<file path=ppt/tags/tag2.xml><?xml version="1.0" encoding="utf-8"?>
<p:tagLst xmlns:p="http://schemas.openxmlformats.org/presentationml/2006/main">
  <p:tag name="KSO_WM_UNIT_TABLE_BEAUTIFY" val="smartTable{520d6739-e1ef-4296-b275-c6556b34bb64}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2113</Words>
  <Application>WPS 演示</Application>
  <PresentationFormat>自定义</PresentationFormat>
  <Paragraphs>150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Helvetica Neue</vt:lpstr>
      <vt:lpstr>Helvetica Neue Medium</vt:lpstr>
      <vt:lpstr>微软雅黑</vt:lpstr>
      <vt:lpstr>Times New Roman</vt:lpstr>
      <vt:lpstr>Calibri</vt:lpstr>
      <vt:lpstr>Arial Unicode MS</vt:lpstr>
      <vt:lpstr>等线</vt:lpstr>
      <vt:lpstr>等线 Light</vt:lpstr>
      <vt:lpstr>21_BasicWhite</vt:lpstr>
      <vt:lpstr>22_BasicWhite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挠挠</cp:lastModifiedBy>
  <cp:revision>32</cp:revision>
  <dcterms:created xsi:type="dcterms:W3CDTF">2020-05-16T18:42:00Z</dcterms:created>
  <dcterms:modified xsi:type="dcterms:W3CDTF">2020-07-11T03:30:50Z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