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84" r:id="rId4"/>
    <p:sldId id="285" r:id="rId5"/>
    <p:sldId id="287" r:id="rId6"/>
    <p:sldId id="288" r:id="rId7"/>
    <p:sldId id="261" r:id="rId8"/>
    <p:sldId id="266" r:id="rId9"/>
    <p:sldId id="274" r:id="rId10"/>
    <p:sldId id="262" r:id="rId11"/>
    <p:sldId id="263" r:id="rId12"/>
    <p:sldId id="275" r:id="rId13"/>
    <p:sldId id="276" r:id="rId14"/>
    <p:sldId id="264" r:id="rId15"/>
    <p:sldId id="265" r:id="rId16"/>
    <p:sldId id="277" r:id="rId17"/>
    <p:sldId id="268" r:id="rId18"/>
    <p:sldId id="278" r:id="rId19"/>
    <p:sldId id="267" r:id="rId20"/>
    <p:sldId id="269" r:id="rId21"/>
    <p:sldId id="270" r:id="rId22"/>
  </p:sldIdLst>
  <p:sldSz cx="18288000" cy="10287000"/>
  <p:notesSz cx="6858000" cy="9144000"/>
  <p:embeddedFontLst>
    <p:embeddedFont>
      <p:font typeface="宋体" panose="02010600030101010101" pitchFamily="2" charset="-12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DM Sans Bold" panose="020B0604020202020204" charset="0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3618" autoAdjust="0"/>
  </p:normalViewPr>
  <p:slideViewPr>
    <p:cSldViewPr>
      <p:cViewPr varScale="1">
        <p:scale>
          <a:sx n="42" d="100"/>
          <a:sy n="42" d="100"/>
        </p:scale>
        <p:origin x="1426" y="58"/>
      </p:cViewPr>
      <p:guideLst>
        <p:guide orient="horz" pos="212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283BE3-FB37-45A0-AEC7-A6C329BA060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DD7AF5-6DFB-4E27-B493-59C052DC88A2}">
      <dgm:prSet phldrT="[Text]" custT="1"/>
      <dgm:spPr>
        <a:solidFill>
          <a:schemeClr val="bg1"/>
        </a:solidFill>
      </dgm:spPr>
      <dgm:t>
        <a:bodyPr/>
        <a:lstStyle/>
        <a:p>
          <a:r>
            <a: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</a:rPr>
            <a:t>碳排放</a:t>
          </a:r>
          <a:endParaRPr lang="en-US" sz="32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B796B2B-623E-4F93-BFEA-B1A78D8E4488}" type="parTrans" cxnId="{3385E0FD-02DC-4FB4-A1AD-2B95FC3FC7E6}">
      <dgm:prSet/>
      <dgm:spPr/>
      <dgm:t>
        <a:bodyPr/>
        <a:lstStyle/>
        <a:p>
          <a:endParaRPr lang="en-US"/>
        </a:p>
      </dgm:t>
    </dgm:pt>
    <dgm:pt modelId="{4AB71CDA-A65A-487F-9A81-187CFF087D40}" type="sibTrans" cxnId="{3385E0FD-02DC-4FB4-A1AD-2B95FC3FC7E6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</a:rPr>
            <a:t>低碳生活</a:t>
          </a:r>
          <a:endParaRPr lang="en-US" sz="32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A3BC351-155F-4929-A35B-05EE1F57E45E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</a:rPr>
            <a:t>碳足迹</a:t>
          </a:r>
          <a:endParaRPr lang="en-US" sz="32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BCA0C28D-EC67-4566-B500-C93C3DE0F6CC}" type="parTrans" cxnId="{160FF8E6-5D6F-4F95-91D3-1F5EAE391F08}">
      <dgm:prSet/>
      <dgm:spPr/>
      <dgm:t>
        <a:bodyPr/>
        <a:lstStyle/>
        <a:p>
          <a:endParaRPr lang="en-US"/>
        </a:p>
      </dgm:t>
    </dgm:pt>
    <dgm:pt modelId="{063E38E2-C2EA-4F20-BBDC-7049348EEE05}" type="sibTrans" cxnId="{160FF8E6-5D6F-4F95-91D3-1F5EAE391F08}">
      <dgm:prSet custT="1"/>
      <dgm:spPr>
        <a:solidFill>
          <a:schemeClr val="bg1"/>
        </a:solidFill>
      </dgm:spPr>
      <dgm:t>
        <a:bodyPr/>
        <a:lstStyle/>
        <a:p>
          <a:r>
            <a: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</a:rPr>
            <a:t>碳达峰</a:t>
          </a:r>
          <a:endParaRPr lang="en-US" sz="32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D1EF3C4-C038-481C-AE36-74E1F0988C06}">
      <dgm:prSet phldrT="[Text]" custT="1"/>
      <dgm:spPr>
        <a:noFill/>
      </dgm:spPr>
      <dgm:t>
        <a:bodyPr/>
        <a:lstStyle/>
        <a:p>
          <a:r>
            <a:rPr lang="zh-CN" altLang="en-US" sz="3600" b="1" dirty="0"/>
            <a:t>“碳”热词</a:t>
          </a:r>
          <a:endParaRPr lang="en-US" sz="3600" b="1" dirty="0"/>
        </a:p>
      </dgm:t>
    </dgm:pt>
    <dgm:pt modelId="{9BBB421A-1ACF-4AF1-8792-9F69CBE61B96}" type="parTrans" cxnId="{5C93FE9B-D448-4E09-9DD7-73F04374544F}">
      <dgm:prSet/>
      <dgm:spPr/>
      <dgm:t>
        <a:bodyPr/>
        <a:lstStyle/>
        <a:p>
          <a:endParaRPr lang="en-US"/>
        </a:p>
      </dgm:t>
    </dgm:pt>
    <dgm:pt modelId="{58535092-6BF2-484F-ADCC-4EC4C57E8482}" type="sibTrans" cxnId="{5C93FE9B-D448-4E09-9DD7-73F04374544F}">
      <dgm:prSet/>
      <dgm:spPr/>
      <dgm:t>
        <a:bodyPr/>
        <a:lstStyle/>
        <a:p>
          <a:endParaRPr lang="en-US"/>
        </a:p>
      </dgm:t>
    </dgm:pt>
    <dgm:pt modelId="{7B38BC67-59BC-4644-9894-8CCE2123FEC3}">
      <dgm:prSet phldrT="[Text]" custT="1"/>
      <dgm:spPr>
        <a:solidFill>
          <a:schemeClr val="bg1"/>
        </a:solidFill>
      </dgm:spPr>
      <dgm:t>
        <a:bodyPr/>
        <a:lstStyle/>
        <a:p>
          <a:r>
            <a: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</a:rPr>
            <a:t>碳中和</a:t>
          </a:r>
          <a:endParaRPr lang="en-US" sz="32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F04F3E79-DF00-4D56-89D7-1567B45F6656}" type="parTrans" cxnId="{3AA7392E-41A6-4717-8270-BBE3D0DCFD14}">
      <dgm:prSet/>
      <dgm:spPr/>
      <dgm:t>
        <a:bodyPr/>
        <a:lstStyle/>
        <a:p>
          <a:endParaRPr lang="en-US"/>
        </a:p>
      </dgm:t>
    </dgm:pt>
    <dgm:pt modelId="{DD56B561-CA75-4E62-9BA7-B41BE3EED541}" type="sibTrans" cxnId="{3AA7392E-41A6-4717-8270-BBE3D0DCFD14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</a:rPr>
            <a:t>碳信用</a:t>
          </a:r>
          <a:endParaRPr lang="en-US" sz="32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B65987D-18D0-4CA5-A739-CD8216D1DD5B}" type="pres">
      <dgm:prSet presAssocID="{82283BE3-FB37-45A0-AEC7-A6C329BA060B}" presName="Name0" presStyleCnt="0">
        <dgm:presLayoutVars>
          <dgm:chMax/>
          <dgm:chPref/>
          <dgm:dir/>
          <dgm:animLvl val="lvl"/>
        </dgm:presLayoutVars>
      </dgm:prSet>
      <dgm:spPr/>
    </dgm:pt>
    <dgm:pt modelId="{CF459EC0-17A8-4F70-98FF-EBEDE39F6C01}" type="pres">
      <dgm:prSet presAssocID="{8FDD7AF5-6DFB-4E27-B493-59C052DC88A2}" presName="composite" presStyleCnt="0"/>
      <dgm:spPr/>
    </dgm:pt>
    <dgm:pt modelId="{859E633C-8C91-4DB2-874F-2AAFE07A09EE}" type="pres">
      <dgm:prSet presAssocID="{8FDD7AF5-6DFB-4E27-B493-59C052DC88A2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631AFABE-13AA-41AE-92F3-D33ED222452E}" type="pres">
      <dgm:prSet presAssocID="{8FDD7AF5-6DFB-4E27-B493-59C052DC88A2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FCE3D8E-F1B8-46B1-8D27-6B11387780F2}" type="pres">
      <dgm:prSet presAssocID="{8FDD7AF5-6DFB-4E27-B493-59C052DC88A2}" presName="BalanceSpacing" presStyleCnt="0"/>
      <dgm:spPr/>
    </dgm:pt>
    <dgm:pt modelId="{84B8B35D-DA8C-41D3-99B7-8549ECB5A482}" type="pres">
      <dgm:prSet presAssocID="{8FDD7AF5-6DFB-4E27-B493-59C052DC88A2}" presName="BalanceSpacing1" presStyleCnt="0"/>
      <dgm:spPr/>
    </dgm:pt>
    <dgm:pt modelId="{72C09D42-B4D5-4BD8-9F37-8DEDCA0B212C}" type="pres">
      <dgm:prSet presAssocID="{4AB71CDA-A65A-487F-9A81-187CFF087D40}" presName="Accent1Text" presStyleLbl="node1" presStyleIdx="1" presStyleCnt="6" custScaleX="177235" custLinFactNeighborX="-7308" custLinFactNeighborY="356"/>
      <dgm:spPr/>
    </dgm:pt>
    <dgm:pt modelId="{DA5B2866-6DBA-4075-A6EF-F69B1C4D41D0}" type="pres">
      <dgm:prSet presAssocID="{4AB71CDA-A65A-487F-9A81-187CFF087D40}" presName="spaceBetweenRectangles" presStyleCnt="0"/>
      <dgm:spPr/>
    </dgm:pt>
    <dgm:pt modelId="{3F56400D-AA5D-4321-B59A-B47D0C8B3519}" type="pres">
      <dgm:prSet presAssocID="{5A3BC351-155F-4929-A35B-05EE1F57E45E}" presName="composite" presStyleCnt="0"/>
      <dgm:spPr/>
    </dgm:pt>
    <dgm:pt modelId="{095BC394-EEF6-4722-AEFA-990E88FCA906}" type="pres">
      <dgm:prSet presAssocID="{5A3BC351-155F-4929-A35B-05EE1F57E45E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FAD0523-3672-42FC-A4C9-78814A44D286}" type="pres">
      <dgm:prSet presAssocID="{5A3BC351-155F-4929-A35B-05EE1F57E45E}" presName="Childtext1" presStyleLbl="revTx" presStyleIdx="1" presStyleCnt="3" custScaleX="150672" custScaleY="93490" custLinFactNeighborX="-42976" custLinFactNeighborY="2139">
        <dgm:presLayoutVars>
          <dgm:chMax val="0"/>
          <dgm:chPref val="0"/>
          <dgm:bulletEnabled val="1"/>
        </dgm:presLayoutVars>
      </dgm:prSet>
      <dgm:spPr/>
    </dgm:pt>
    <dgm:pt modelId="{07307AE2-7C5C-470B-A8A8-F380DA72E73A}" type="pres">
      <dgm:prSet presAssocID="{5A3BC351-155F-4929-A35B-05EE1F57E45E}" presName="BalanceSpacing" presStyleCnt="0"/>
      <dgm:spPr/>
    </dgm:pt>
    <dgm:pt modelId="{B292C5DE-A0EB-4AD7-908A-7F5795242758}" type="pres">
      <dgm:prSet presAssocID="{5A3BC351-155F-4929-A35B-05EE1F57E45E}" presName="BalanceSpacing1" presStyleCnt="0"/>
      <dgm:spPr/>
    </dgm:pt>
    <dgm:pt modelId="{5B39DAC2-F42A-4DC4-A9B8-A7BB0C40EE2A}" type="pres">
      <dgm:prSet presAssocID="{063E38E2-C2EA-4F20-BBDC-7049348EEE05}" presName="Accent1Text" presStyleLbl="node1" presStyleIdx="3" presStyleCnt="6" custScaleX="128852"/>
      <dgm:spPr/>
    </dgm:pt>
    <dgm:pt modelId="{F46866DC-B94D-446E-B3D6-A207D67382FD}" type="pres">
      <dgm:prSet presAssocID="{063E38E2-C2EA-4F20-BBDC-7049348EEE05}" presName="spaceBetweenRectangles" presStyleCnt="0"/>
      <dgm:spPr/>
    </dgm:pt>
    <dgm:pt modelId="{5DDAFE28-D247-459A-BD98-F6807021F855}" type="pres">
      <dgm:prSet presAssocID="{7B38BC67-59BC-4644-9894-8CCE2123FEC3}" presName="composite" presStyleCnt="0"/>
      <dgm:spPr/>
    </dgm:pt>
    <dgm:pt modelId="{C0877C40-8CC4-4659-942A-C7EAE5F06B79}" type="pres">
      <dgm:prSet presAssocID="{7B38BC67-59BC-4644-9894-8CCE2123FEC3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98E2FFBE-2517-484C-B298-285CF2C19B78}" type="pres">
      <dgm:prSet presAssocID="{7B38BC67-59BC-4644-9894-8CCE2123FEC3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4F05434D-055F-493F-B59A-C31219549D86}" type="pres">
      <dgm:prSet presAssocID="{7B38BC67-59BC-4644-9894-8CCE2123FEC3}" presName="BalanceSpacing" presStyleCnt="0"/>
      <dgm:spPr/>
    </dgm:pt>
    <dgm:pt modelId="{16AA2E05-0A3E-4708-B5DD-F8311FF0F584}" type="pres">
      <dgm:prSet presAssocID="{7B38BC67-59BC-4644-9894-8CCE2123FEC3}" presName="BalanceSpacing1" presStyleCnt="0"/>
      <dgm:spPr/>
    </dgm:pt>
    <dgm:pt modelId="{AB3EFB88-77F4-4190-905E-E9C84F8330A6}" type="pres">
      <dgm:prSet presAssocID="{DD56B561-CA75-4E62-9BA7-B41BE3EED541}" presName="Accent1Text" presStyleLbl="node1" presStyleIdx="5" presStyleCnt="6" custScaleX="166741" custLinFactNeighborX="-15741" custLinFactNeighborY="1664"/>
      <dgm:spPr/>
    </dgm:pt>
  </dgm:ptLst>
  <dgm:cxnLst>
    <dgm:cxn modelId="{2139B902-98C9-47DA-A2D1-2720D68F8728}" type="presOf" srcId="{063E38E2-C2EA-4F20-BBDC-7049348EEE05}" destId="{5B39DAC2-F42A-4DC4-A9B8-A7BB0C40EE2A}" srcOrd="0" destOrd="0" presId="urn:microsoft.com/office/officeart/2008/layout/AlternatingHexagons"/>
    <dgm:cxn modelId="{3AA7392E-41A6-4717-8270-BBE3D0DCFD14}" srcId="{82283BE3-FB37-45A0-AEC7-A6C329BA060B}" destId="{7B38BC67-59BC-4644-9894-8CCE2123FEC3}" srcOrd="2" destOrd="0" parTransId="{F04F3E79-DF00-4D56-89D7-1567B45F6656}" sibTransId="{DD56B561-CA75-4E62-9BA7-B41BE3EED541}"/>
    <dgm:cxn modelId="{ADC47D3F-A203-4822-A832-B090D5929725}" type="presOf" srcId="{DD56B561-CA75-4E62-9BA7-B41BE3EED541}" destId="{AB3EFB88-77F4-4190-905E-E9C84F8330A6}" srcOrd="0" destOrd="0" presId="urn:microsoft.com/office/officeart/2008/layout/AlternatingHexagons"/>
    <dgm:cxn modelId="{2ADF637A-ECC2-49A0-BF22-C6EFD2472BEC}" type="presOf" srcId="{7B38BC67-59BC-4644-9894-8CCE2123FEC3}" destId="{C0877C40-8CC4-4659-942A-C7EAE5F06B79}" srcOrd="0" destOrd="0" presId="urn:microsoft.com/office/officeart/2008/layout/AlternatingHexagons"/>
    <dgm:cxn modelId="{704BDE84-0574-4567-8C14-992A23832EF8}" type="presOf" srcId="{4D1EF3C4-C038-481C-AE36-74E1F0988C06}" destId="{6FAD0523-3672-42FC-A4C9-78814A44D286}" srcOrd="0" destOrd="0" presId="urn:microsoft.com/office/officeart/2008/layout/AlternatingHexagons"/>
    <dgm:cxn modelId="{9C526D97-90AA-4130-AB9B-B1E8F4F3531B}" type="presOf" srcId="{8FDD7AF5-6DFB-4E27-B493-59C052DC88A2}" destId="{859E633C-8C91-4DB2-874F-2AAFE07A09EE}" srcOrd="0" destOrd="0" presId="urn:microsoft.com/office/officeart/2008/layout/AlternatingHexagons"/>
    <dgm:cxn modelId="{5C93FE9B-D448-4E09-9DD7-73F04374544F}" srcId="{5A3BC351-155F-4929-A35B-05EE1F57E45E}" destId="{4D1EF3C4-C038-481C-AE36-74E1F0988C06}" srcOrd="0" destOrd="0" parTransId="{9BBB421A-1ACF-4AF1-8792-9F69CBE61B96}" sibTransId="{58535092-6BF2-484F-ADCC-4EC4C57E8482}"/>
    <dgm:cxn modelId="{88D220D7-870C-4DBE-8706-08197F1259A5}" type="presOf" srcId="{4AB71CDA-A65A-487F-9A81-187CFF087D40}" destId="{72C09D42-B4D5-4BD8-9F37-8DEDCA0B212C}" srcOrd="0" destOrd="0" presId="urn:microsoft.com/office/officeart/2008/layout/AlternatingHexagons"/>
    <dgm:cxn modelId="{EAD7FFE3-6B92-4CB2-ADF2-63567C27F6D2}" type="presOf" srcId="{82283BE3-FB37-45A0-AEC7-A6C329BA060B}" destId="{CB65987D-18D0-4CA5-A739-CD8216D1DD5B}" srcOrd="0" destOrd="0" presId="urn:microsoft.com/office/officeart/2008/layout/AlternatingHexagons"/>
    <dgm:cxn modelId="{160FF8E6-5D6F-4F95-91D3-1F5EAE391F08}" srcId="{82283BE3-FB37-45A0-AEC7-A6C329BA060B}" destId="{5A3BC351-155F-4929-A35B-05EE1F57E45E}" srcOrd="1" destOrd="0" parTransId="{BCA0C28D-EC67-4566-B500-C93C3DE0F6CC}" sibTransId="{063E38E2-C2EA-4F20-BBDC-7049348EEE05}"/>
    <dgm:cxn modelId="{3385E0FD-02DC-4FB4-A1AD-2B95FC3FC7E6}" srcId="{82283BE3-FB37-45A0-AEC7-A6C329BA060B}" destId="{8FDD7AF5-6DFB-4E27-B493-59C052DC88A2}" srcOrd="0" destOrd="0" parTransId="{1B796B2B-623E-4F93-BFEA-B1A78D8E4488}" sibTransId="{4AB71CDA-A65A-487F-9A81-187CFF087D40}"/>
    <dgm:cxn modelId="{F76647FF-B11C-49D9-AA39-BE7189466054}" type="presOf" srcId="{5A3BC351-155F-4929-A35B-05EE1F57E45E}" destId="{095BC394-EEF6-4722-AEFA-990E88FCA906}" srcOrd="0" destOrd="0" presId="urn:microsoft.com/office/officeart/2008/layout/AlternatingHexagons"/>
    <dgm:cxn modelId="{C034870A-9880-4995-ADCA-77553943D94E}" type="presParOf" srcId="{CB65987D-18D0-4CA5-A739-CD8216D1DD5B}" destId="{CF459EC0-17A8-4F70-98FF-EBEDE39F6C01}" srcOrd="0" destOrd="0" presId="urn:microsoft.com/office/officeart/2008/layout/AlternatingHexagons"/>
    <dgm:cxn modelId="{E0E10E7B-5F96-4247-906C-24317EFC01B0}" type="presParOf" srcId="{CF459EC0-17A8-4F70-98FF-EBEDE39F6C01}" destId="{859E633C-8C91-4DB2-874F-2AAFE07A09EE}" srcOrd="0" destOrd="0" presId="urn:microsoft.com/office/officeart/2008/layout/AlternatingHexagons"/>
    <dgm:cxn modelId="{F03F5D02-3CEA-43B6-B7DA-DAFCD358A2FA}" type="presParOf" srcId="{CF459EC0-17A8-4F70-98FF-EBEDE39F6C01}" destId="{631AFABE-13AA-41AE-92F3-D33ED222452E}" srcOrd="1" destOrd="0" presId="urn:microsoft.com/office/officeart/2008/layout/AlternatingHexagons"/>
    <dgm:cxn modelId="{AB977C09-0206-4B1A-B23C-099B822E8563}" type="presParOf" srcId="{CF459EC0-17A8-4F70-98FF-EBEDE39F6C01}" destId="{AFCE3D8E-F1B8-46B1-8D27-6B11387780F2}" srcOrd="2" destOrd="0" presId="urn:microsoft.com/office/officeart/2008/layout/AlternatingHexagons"/>
    <dgm:cxn modelId="{F19FD95C-AE21-4255-A69C-90AE5A1C3BF9}" type="presParOf" srcId="{CF459EC0-17A8-4F70-98FF-EBEDE39F6C01}" destId="{84B8B35D-DA8C-41D3-99B7-8549ECB5A482}" srcOrd="3" destOrd="0" presId="urn:microsoft.com/office/officeart/2008/layout/AlternatingHexagons"/>
    <dgm:cxn modelId="{3539A539-DB40-4AD1-A67E-7F9B610F7542}" type="presParOf" srcId="{CF459EC0-17A8-4F70-98FF-EBEDE39F6C01}" destId="{72C09D42-B4D5-4BD8-9F37-8DEDCA0B212C}" srcOrd="4" destOrd="0" presId="urn:microsoft.com/office/officeart/2008/layout/AlternatingHexagons"/>
    <dgm:cxn modelId="{29318B4E-307B-43D5-B9A6-855B163705A6}" type="presParOf" srcId="{CB65987D-18D0-4CA5-A739-CD8216D1DD5B}" destId="{DA5B2866-6DBA-4075-A6EF-F69B1C4D41D0}" srcOrd="1" destOrd="0" presId="urn:microsoft.com/office/officeart/2008/layout/AlternatingHexagons"/>
    <dgm:cxn modelId="{B931098F-6258-472D-9AC8-FE06D105065F}" type="presParOf" srcId="{CB65987D-18D0-4CA5-A739-CD8216D1DD5B}" destId="{3F56400D-AA5D-4321-B59A-B47D0C8B3519}" srcOrd="2" destOrd="0" presId="urn:microsoft.com/office/officeart/2008/layout/AlternatingHexagons"/>
    <dgm:cxn modelId="{EF1BAE9C-831E-4194-A4BD-11F7FA8B722D}" type="presParOf" srcId="{3F56400D-AA5D-4321-B59A-B47D0C8B3519}" destId="{095BC394-EEF6-4722-AEFA-990E88FCA906}" srcOrd="0" destOrd="0" presId="urn:microsoft.com/office/officeart/2008/layout/AlternatingHexagons"/>
    <dgm:cxn modelId="{071FC438-EF81-4774-A663-E0DC8D0BB526}" type="presParOf" srcId="{3F56400D-AA5D-4321-B59A-B47D0C8B3519}" destId="{6FAD0523-3672-42FC-A4C9-78814A44D286}" srcOrd="1" destOrd="0" presId="urn:microsoft.com/office/officeart/2008/layout/AlternatingHexagons"/>
    <dgm:cxn modelId="{9F13F328-265B-4E4F-A12D-37B88CB2B395}" type="presParOf" srcId="{3F56400D-AA5D-4321-B59A-B47D0C8B3519}" destId="{07307AE2-7C5C-470B-A8A8-F380DA72E73A}" srcOrd="2" destOrd="0" presId="urn:microsoft.com/office/officeart/2008/layout/AlternatingHexagons"/>
    <dgm:cxn modelId="{FA04A33B-799A-4B42-A1CA-CB155825FE7F}" type="presParOf" srcId="{3F56400D-AA5D-4321-B59A-B47D0C8B3519}" destId="{B292C5DE-A0EB-4AD7-908A-7F5795242758}" srcOrd="3" destOrd="0" presId="urn:microsoft.com/office/officeart/2008/layout/AlternatingHexagons"/>
    <dgm:cxn modelId="{23DD5453-8007-48FE-962F-6C02478CFD71}" type="presParOf" srcId="{3F56400D-AA5D-4321-B59A-B47D0C8B3519}" destId="{5B39DAC2-F42A-4DC4-A9B8-A7BB0C40EE2A}" srcOrd="4" destOrd="0" presId="urn:microsoft.com/office/officeart/2008/layout/AlternatingHexagons"/>
    <dgm:cxn modelId="{EC58EEE2-3613-4887-A53B-0984B672FE02}" type="presParOf" srcId="{CB65987D-18D0-4CA5-A739-CD8216D1DD5B}" destId="{F46866DC-B94D-446E-B3D6-A207D67382FD}" srcOrd="3" destOrd="0" presId="urn:microsoft.com/office/officeart/2008/layout/AlternatingHexagons"/>
    <dgm:cxn modelId="{1A1D255C-0CFE-401C-B794-4FA1DBFE4E5B}" type="presParOf" srcId="{CB65987D-18D0-4CA5-A739-CD8216D1DD5B}" destId="{5DDAFE28-D247-459A-BD98-F6807021F855}" srcOrd="4" destOrd="0" presId="urn:microsoft.com/office/officeart/2008/layout/AlternatingHexagons"/>
    <dgm:cxn modelId="{11A8295C-E64A-4934-9940-A22FC5520BFD}" type="presParOf" srcId="{5DDAFE28-D247-459A-BD98-F6807021F855}" destId="{C0877C40-8CC4-4659-942A-C7EAE5F06B79}" srcOrd="0" destOrd="0" presId="urn:microsoft.com/office/officeart/2008/layout/AlternatingHexagons"/>
    <dgm:cxn modelId="{09FBAE9A-CA00-40B9-B8B8-6B190AEB5B38}" type="presParOf" srcId="{5DDAFE28-D247-459A-BD98-F6807021F855}" destId="{98E2FFBE-2517-484C-B298-285CF2C19B78}" srcOrd="1" destOrd="0" presId="urn:microsoft.com/office/officeart/2008/layout/AlternatingHexagons"/>
    <dgm:cxn modelId="{A4F823F5-C2FF-46C5-B333-3980A8D06697}" type="presParOf" srcId="{5DDAFE28-D247-459A-BD98-F6807021F855}" destId="{4F05434D-055F-493F-B59A-C31219549D86}" srcOrd="2" destOrd="0" presId="urn:microsoft.com/office/officeart/2008/layout/AlternatingHexagons"/>
    <dgm:cxn modelId="{E39FACD0-0BFE-4B59-8478-D694EF0FE8C2}" type="presParOf" srcId="{5DDAFE28-D247-459A-BD98-F6807021F855}" destId="{16AA2E05-0A3E-4708-B5DD-F8311FF0F584}" srcOrd="3" destOrd="0" presId="urn:microsoft.com/office/officeart/2008/layout/AlternatingHexagons"/>
    <dgm:cxn modelId="{390E9F03-C634-4B86-B1DD-0C7DBD561222}" type="presParOf" srcId="{5DDAFE28-D247-459A-BD98-F6807021F855}" destId="{AB3EFB88-77F4-4190-905E-E9C84F8330A6}" srcOrd="4" destOrd="0" presId="urn:microsoft.com/office/officeart/2008/layout/AlternatingHexagons"/>
  </dgm:cxnLst>
  <dgm:bg>
    <a:solidFill>
      <a:srgbClr val="A4DB82"/>
    </a:solid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9E633C-8C91-4DB2-874F-2AAFE07A09EE}">
      <dsp:nvSpPr>
        <dsp:cNvPr id="0" name=""/>
        <dsp:cNvSpPr/>
      </dsp:nvSpPr>
      <dsp:spPr>
        <a:xfrm rot="5400000">
          <a:off x="3926068" y="110075"/>
          <a:ext cx="1669256" cy="1452252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碳排放</a:t>
          </a:r>
          <a:endParaRPr lang="en-US" sz="32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 rot="-5400000">
        <a:off x="4260879" y="261699"/>
        <a:ext cx="999634" cy="1149004"/>
      </dsp:txXfrm>
    </dsp:sp>
    <dsp:sp modelId="{631AFABE-13AA-41AE-92F3-D33ED222452E}">
      <dsp:nvSpPr>
        <dsp:cNvPr id="0" name=""/>
        <dsp:cNvSpPr/>
      </dsp:nvSpPr>
      <dsp:spPr>
        <a:xfrm>
          <a:off x="5530891" y="335424"/>
          <a:ext cx="1862889" cy="1001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09D42-B4D5-4BD8-9F37-8DEDCA0B212C}">
      <dsp:nvSpPr>
        <dsp:cNvPr id="0" name=""/>
        <dsp:cNvSpPr/>
      </dsp:nvSpPr>
      <dsp:spPr>
        <a:xfrm rot="5400000">
          <a:off x="2251504" y="-444805"/>
          <a:ext cx="1669256" cy="257390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低碳生活</a:t>
          </a:r>
          <a:endParaRPr lang="en-US" sz="32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 rot="-5400000">
        <a:off x="2228165" y="285726"/>
        <a:ext cx="1715934" cy="1112838"/>
      </dsp:txXfrm>
    </dsp:sp>
    <dsp:sp modelId="{095BC394-EEF6-4722-AEFA-990E88FCA906}">
      <dsp:nvSpPr>
        <dsp:cNvPr id="0" name=""/>
        <dsp:cNvSpPr/>
      </dsp:nvSpPr>
      <dsp:spPr>
        <a:xfrm rot="5400000">
          <a:off x="3367225" y="1526940"/>
          <a:ext cx="1669256" cy="145225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碳足迹</a:t>
          </a:r>
          <a:endParaRPr lang="en-US" sz="32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 rot="-5400000">
        <a:off x="3702036" y="1678564"/>
        <a:ext cx="999634" cy="1149004"/>
      </dsp:txXfrm>
    </dsp:sp>
    <dsp:sp modelId="{6FAD0523-3672-42FC-A4C9-78814A44D286}">
      <dsp:nvSpPr>
        <dsp:cNvPr id="0" name=""/>
        <dsp:cNvSpPr/>
      </dsp:nvSpPr>
      <dsp:spPr>
        <a:xfrm>
          <a:off x="381310" y="1806313"/>
          <a:ext cx="2716309" cy="936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b="1" kern="1200" dirty="0"/>
            <a:t>“碳”热词</a:t>
          </a:r>
          <a:endParaRPr lang="en-US" sz="3600" b="1" kern="1200" dirty="0"/>
        </a:p>
      </dsp:txBody>
      <dsp:txXfrm>
        <a:off x="381310" y="1806313"/>
        <a:ext cx="2716309" cy="936352"/>
      </dsp:txXfrm>
    </dsp:sp>
    <dsp:sp modelId="{5B39DAC2-F42A-4DC4-A9B8-A7BB0C40EE2A}">
      <dsp:nvSpPr>
        <dsp:cNvPr id="0" name=""/>
        <dsp:cNvSpPr/>
      </dsp:nvSpPr>
      <dsp:spPr>
        <a:xfrm rot="5400000">
          <a:off x="4935658" y="1317438"/>
          <a:ext cx="1669256" cy="1871256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碳达峰</a:t>
          </a:r>
          <a:endParaRPr lang="en-US" sz="32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 rot="-5400000">
        <a:off x="5146534" y="1696647"/>
        <a:ext cx="1247504" cy="1112838"/>
      </dsp:txXfrm>
    </dsp:sp>
    <dsp:sp modelId="{C0877C40-8CC4-4659-942A-C7EAE5F06B79}">
      <dsp:nvSpPr>
        <dsp:cNvPr id="0" name=""/>
        <dsp:cNvSpPr/>
      </dsp:nvSpPr>
      <dsp:spPr>
        <a:xfrm rot="5400000">
          <a:off x="3926068" y="2943804"/>
          <a:ext cx="1669256" cy="1452252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碳中和</a:t>
          </a:r>
          <a:endParaRPr lang="en-US" sz="32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 rot="-5400000">
        <a:off x="4260879" y="3095428"/>
        <a:ext cx="999634" cy="1149004"/>
      </dsp:txXfrm>
    </dsp:sp>
    <dsp:sp modelId="{98E2FFBE-2517-484C-B298-285CF2C19B78}">
      <dsp:nvSpPr>
        <dsp:cNvPr id="0" name=""/>
        <dsp:cNvSpPr/>
      </dsp:nvSpPr>
      <dsp:spPr>
        <a:xfrm>
          <a:off x="5530891" y="3169154"/>
          <a:ext cx="1862889" cy="1001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3EFB88-77F4-4190-905E-E9C84F8330A6}">
      <dsp:nvSpPr>
        <dsp:cNvPr id="0" name=""/>
        <dsp:cNvSpPr/>
      </dsp:nvSpPr>
      <dsp:spPr>
        <a:xfrm rot="5400000">
          <a:off x="2129036" y="2460754"/>
          <a:ext cx="1669256" cy="242150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碳信用</a:t>
          </a:r>
          <a:endParaRPr lang="en-US" sz="32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 rot="-5400000">
        <a:off x="2156497" y="3115086"/>
        <a:ext cx="1614334" cy="1112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just">
              <a:lnSpc>
                <a:spcPts val="2880"/>
              </a:lnSpc>
            </a:pPr>
            <a:endParaRPr lang="en-US" dirty="0">
              <a:solidFill>
                <a:srgbClr val="000000"/>
              </a:solidFill>
              <a:ea typeface="思源黑体-细体 Bold" panose="020B0300000000000000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04769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请老师视排课情况布置，能在几天后对作业进行反馈评优为最佳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26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300" dirty="0" err="1">
                <a:solidFill>
                  <a:srgbClr val="000000"/>
                </a:solidFill>
                <a:ea typeface="思源黑体-超粗体 Bold"/>
              </a:rPr>
              <a:t>需看课程安排，如果几天后还能排课，能够给学生进行点评反馈最好</a:t>
            </a:r>
            <a:endParaRPr lang="en-US" sz="1200" spc="300" dirty="0">
              <a:solidFill>
                <a:srgbClr val="000000"/>
              </a:solidFill>
              <a:ea typeface="思源黑体-超粗体 Bold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7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  <a:ea typeface="思源黑体-细体 Bold" panose="020B0300000000000000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566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l">
              <a:lnSpc>
                <a:spcPts val="3850"/>
              </a:lnSpc>
              <a:spcBef>
                <a:spcPct val="0"/>
              </a:spcBef>
            </a:pPr>
            <a:r>
              <a:rPr lang="en-US" sz="1200" spc="175" dirty="0" err="1">
                <a:solidFill>
                  <a:srgbClr val="FFFFFF"/>
                </a:solidFill>
                <a:latin typeface="思源黑体 Bold" panose="020B0600000000000000" charset="-122"/>
                <a:sym typeface="+mn-ea"/>
              </a:rPr>
              <a:t>是评级机构会关注的一项数据，即企业在碳排放方面的一个表现</a:t>
            </a:r>
            <a:r>
              <a:rPr lang="en-US" sz="1200" spc="175" dirty="0">
                <a:solidFill>
                  <a:srgbClr val="FFFFFF"/>
                </a:solidFill>
                <a:latin typeface="思源黑体 Bold" panose="020B0600000000000000" charset="-122"/>
                <a:sym typeface="+mn-ea"/>
              </a:rPr>
              <a:t>。 </a:t>
            </a:r>
          </a:p>
          <a:p>
            <a:pPr algn="l">
              <a:lnSpc>
                <a:spcPts val="3850"/>
              </a:lnSpc>
              <a:spcBef>
                <a:spcPct val="0"/>
              </a:spcBef>
            </a:pPr>
            <a:r>
              <a:rPr lang="en-US" sz="1200" spc="175" dirty="0" err="1">
                <a:solidFill>
                  <a:srgbClr val="FFFFFF"/>
                </a:solidFill>
                <a:latin typeface="思源黑体 Bold" panose="020B0600000000000000" charset="-122"/>
              </a:rPr>
              <a:t>碳信用</a:t>
            </a:r>
            <a:r>
              <a:rPr lang="en-US" sz="1200" spc="175" dirty="0">
                <a:solidFill>
                  <a:srgbClr val="FFFFFF"/>
                </a:solidFill>
                <a:latin typeface="思源黑体 Bold" panose="020B0600000000000000" charset="-122"/>
              </a:rPr>
              <a:t>(carbon credit)</a:t>
            </a:r>
            <a:r>
              <a:rPr lang="en-US" sz="1200" spc="175" dirty="0" err="1">
                <a:solidFill>
                  <a:srgbClr val="FFFFFF"/>
                </a:solidFill>
                <a:latin typeface="思源黑体 Bold" panose="020B0600000000000000" charset="-122"/>
              </a:rPr>
              <a:t>是一个基于“污染者付费”而产生的概念，是向那些导致全球变暖的温室气体排放的国家颁发的证书</a:t>
            </a:r>
            <a:endParaRPr lang="en-US" sz="1200" spc="175" dirty="0">
              <a:solidFill>
                <a:srgbClr val="FFFFFF"/>
              </a:solidFill>
              <a:latin typeface="思源黑体 Bold" panose="020B0600000000000000" charset="-122"/>
              <a:sym typeface="+mn-ea"/>
            </a:endParaRPr>
          </a:p>
          <a:p>
            <a:endParaRPr lang="en-US" dirty="0">
              <a:sym typeface="+mn-e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碳信用并非全世界有一个通用</a:t>
            </a:r>
            <a:r>
              <a:rPr lang="zh-CN" alt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的“规定的总数”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，上述例子中的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吨只是我们给出的一个上限。不同国家会和不同的国家签署不同的协议，</a:t>
            </a:r>
            <a:r>
              <a:rPr lang="zh-CN" alt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在实际交易中起到约束作用。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57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just">
              <a:lnSpc>
                <a:spcPts val="3360"/>
              </a:lnSpc>
            </a:pPr>
            <a:r>
              <a:rPr lang="en-US" sz="1200" dirty="0">
                <a:solidFill>
                  <a:srgbClr val="000000"/>
                </a:solidFill>
                <a:ea typeface="思源黑体" panose="020B0500000000000000" charset="-122"/>
              </a:rPr>
              <a:t>规定时间内每想出一个可行的减少排放的措施就可以减少1的碳排放 </a:t>
            </a:r>
          </a:p>
          <a:p>
            <a:pPr algn="just">
              <a:lnSpc>
                <a:spcPts val="3360"/>
              </a:lnSpc>
            </a:pPr>
            <a:r>
              <a:rPr lang="en-US" sz="1200" dirty="0">
                <a:solidFill>
                  <a:srgbClr val="000000"/>
                </a:solidFill>
                <a:ea typeface="思源黑体" panose="020B0500000000000000" charset="-122"/>
              </a:rPr>
              <a:t>如果想出来的方法不可行（不减排）则每个想法额外增加0.5碳排放 </a:t>
            </a:r>
          </a:p>
          <a:p>
            <a:pPr algn="just">
              <a:lnSpc>
                <a:spcPts val="3360"/>
              </a:lnSpc>
            </a:pPr>
            <a:r>
              <a:rPr lang="en-US" sz="1200" dirty="0">
                <a:solidFill>
                  <a:srgbClr val="000000"/>
                </a:solidFill>
                <a:ea typeface="思源黑体" panose="020B0500000000000000" charset="-122"/>
              </a:rPr>
              <a:t>一个都没想出来也会增加0.5的碳排放量 </a:t>
            </a:r>
          </a:p>
          <a:p>
            <a:pPr algn="just">
              <a:lnSpc>
                <a:spcPts val="3360"/>
              </a:lnSpc>
            </a:pPr>
            <a:r>
              <a:rPr lang="zh-CN" altLang="en-US" sz="1200" dirty="0">
                <a:solidFill>
                  <a:srgbClr val="000000"/>
                </a:solidFill>
                <a:ea typeface="思源黑体" panose="020B0500000000000000" charset="-122"/>
              </a:rPr>
              <a:t>（这三条规则请老师板书）</a:t>
            </a:r>
            <a:endParaRPr lang="en-US" sz="1200" dirty="0">
              <a:solidFill>
                <a:srgbClr val="000000"/>
              </a:solidFill>
              <a:ea typeface="思源黑体" panose="020B0500000000000000" charset="-122"/>
            </a:endParaRPr>
          </a:p>
          <a:p>
            <a:r>
              <a:rPr lang="en-US" dirty="0"/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选择了排放少的选项减少</a:t>
            </a:r>
            <a: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0.5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的碳排放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选择了排放多的</a:t>
            </a:r>
            <a:r>
              <a:rPr lang="zh-CN" alt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选项增加</a:t>
            </a:r>
            <a:r>
              <a:rPr lang="en-US" alt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0.5</a:t>
            </a:r>
            <a:r>
              <a:rPr lang="zh-CN" alt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的碳排放</a:t>
            </a:r>
            <a:endParaRPr lang="en-US" altLang="zh-CN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solidFill>
                  <a:srgbClr val="000000"/>
                </a:solidFill>
                <a:ea typeface="思源黑体" panose="020B0500000000000000" charset="-122"/>
              </a:rPr>
              <a:t>（这两条规则请老师板书）</a:t>
            </a:r>
            <a:endParaRPr lang="en-US" sz="1200" dirty="0">
              <a:solidFill>
                <a:srgbClr val="000000"/>
              </a:solidFill>
              <a:ea typeface="思源黑体" panose="020B0500000000000000" charset="-12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41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需要支教老师提前准备一些卡片，现场填写碳信用的数量（即最终实际排放小于</a:t>
            </a:r>
            <a:r>
              <a:rPr lang="en-US" altLang="zh-CN" dirty="0"/>
              <a:t>10</a:t>
            </a:r>
            <a:r>
              <a:rPr lang="zh-CN" altLang="en-US" dirty="0"/>
              <a:t>的部分）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22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51.png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53.png"/><Relationship Id="rId5" Type="http://schemas.openxmlformats.org/officeDocument/2006/relationships/image" Target="../media/image11.png"/><Relationship Id="rId10" Type="http://schemas.openxmlformats.org/officeDocument/2006/relationships/image" Target="../media/image23.svg"/><Relationship Id="rId4" Type="http://schemas.openxmlformats.org/officeDocument/2006/relationships/image" Target="../media/image52.sv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11" Type="http://schemas.openxmlformats.org/officeDocument/2006/relationships/image" Target="../media/image13.png"/><Relationship Id="rId5" Type="http://schemas.openxmlformats.org/officeDocument/2006/relationships/image" Target="../media/image56.jpeg"/><Relationship Id="rId10" Type="http://schemas.openxmlformats.org/officeDocument/2006/relationships/image" Target="../media/image45.svg"/><Relationship Id="rId4" Type="http://schemas.openxmlformats.org/officeDocument/2006/relationships/image" Target="../media/image55.jpe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61.svg"/><Relationship Id="rId7" Type="http://schemas.openxmlformats.org/officeDocument/2006/relationships/image" Target="../media/image45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63.svg"/><Relationship Id="rId10" Type="http://schemas.openxmlformats.org/officeDocument/2006/relationships/image" Target="../media/image13.png"/><Relationship Id="rId4" Type="http://schemas.openxmlformats.org/officeDocument/2006/relationships/image" Target="../media/image62.png"/><Relationship Id="rId9" Type="http://schemas.openxmlformats.org/officeDocument/2006/relationships/image" Target="../media/image4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5.svg"/><Relationship Id="rId7" Type="http://schemas.openxmlformats.org/officeDocument/2006/relationships/image" Target="../media/image12.svg"/><Relationship Id="rId12" Type="http://schemas.openxmlformats.org/officeDocument/2006/relationships/image" Target="../media/image1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3.svg"/><Relationship Id="rId5" Type="http://schemas.openxmlformats.org/officeDocument/2006/relationships/image" Target="../media/image67.svg"/><Relationship Id="rId10" Type="http://schemas.openxmlformats.org/officeDocument/2006/relationships/image" Target="../media/image22.png"/><Relationship Id="rId4" Type="http://schemas.openxmlformats.org/officeDocument/2006/relationships/image" Target="../media/image66.png"/><Relationship Id="rId9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13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11" Type="http://schemas.openxmlformats.org/officeDocument/2006/relationships/image" Target="../media/image7.png"/><Relationship Id="rId5" Type="http://schemas.openxmlformats.org/officeDocument/2006/relationships/image" Target="../media/image34.png"/><Relationship Id="rId10" Type="http://schemas.openxmlformats.org/officeDocument/2006/relationships/image" Target="../media/image12.svg"/><Relationship Id="rId4" Type="http://schemas.openxmlformats.org/officeDocument/2006/relationships/image" Target="../media/image33.sv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13.png"/><Relationship Id="rId3" Type="http://schemas.openxmlformats.org/officeDocument/2006/relationships/image" Target="../media/image68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svg"/><Relationship Id="rId11" Type="http://schemas.openxmlformats.org/officeDocument/2006/relationships/image" Target="../media/image48.png"/><Relationship Id="rId5" Type="http://schemas.openxmlformats.org/officeDocument/2006/relationships/image" Target="../media/image70.png"/><Relationship Id="rId10" Type="http://schemas.openxmlformats.org/officeDocument/2006/relationships/image" Target="../media/image47.svg"/><Relationship Id="rId4" Type="http://schemas.openxmlformats.org/officeDocument/2006/relationships/image" Target="../media/image69.svg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7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72.svg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3.png"/><Relationship Id="rId3" Type="http://schemas.openxmlformats.org/officeDocument/2006/relationships/image" Target="../media/image71.png"/><Relationship Id="rId7" Type="http://schemas.openxmlformats.org/officeDocument/2006/relationships/image" Target="../media/image11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svg"/><Relationship Id="rId11" Type="http://schemas.openxmlformats.org/officeDocument/2006/relationships/image" Target="../media/image22.png"/><Relationship Id="rId5" Type="http://schemas.openxmlformats.org/officeDocument/2006/relationships/image" Target="../media/image73.png"/><Relationship Id="rId10" Type="http://schemas.openxmlformats.org/officeDocument/2006/relationships/image" Target="../media/image8.svg"/><Relationship Id="rId4" Type="http://schemas.openxmlformats.org/officeDocument/2006/relationships/image" Target="../media/image72.sv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svg"/><Relationship Id="rId7" Type="http://schemas.openxmlformats.org/officeDocument/2006/relationships/image" Target="../media/image12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7.svg"/><Relationship Id="rId10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jpe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11" Type="http://schemas.openxmlformats.org/officeDocument/2006/relationships/image" Target="../media/image13.png"/><Relationship Id="rId5" Type="http://schemas.openxmlformats.org/officeDocument/2006/relationships/image" Target="../media/image56.jpeg"/><Relationship Id="rId10" Type="http://schemas.openxmlformats.org/officeDocument/2006/relationships/image" Target="../media/image12.svg"/><Relationship Id="rId4" Type="http://schemas.openxmlformats.org/officeDocument/2006/relationships/image" Target="../media/image55.jpeg"/><Relationship Id="rId9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3.svg"/><Relationship Id="rId3" Type="http://schemas.openxmlformats.org/officeDocument/2006/relationships/image" Target="../media/image77.svg"/><Relationship Id="rId7" Type="http://schemas.openxmlformats.org/officeDocument/2006/relationships/image" Target="../media/image81.svg"/><Relationship Id="rId12" Type="http://schemas.openxmlformats.org/officeDocument/2006/relationships/image" Target="../media/image22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8.svg"/><Relationship Id="rId5" Type="http://schemas.openxmlformats.org/officeDocument/2006/relationships/image" Target="../media/image79.svg"/><Relationship Id="rId10" Type="http://schemas.openxmlformats.org/officeDocument/2006/relationships/image" Target="../media/image7.png"/><Relationship Id="rId4" Type="http://schemas.openxmlformats.org/officeDocument/2006/relationships/image" Target="../media/image78.png"/><Relationship Id="rId9" Type="http://schemas.openxmlformats.org/officeDocument/2006/relationships/image" Target="../media/image12.sv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svg"/><Relationship Id="rId7" Type="http://schemas.openxmlformats.org/officeDocument/2006/relationships/image" Target="../media/image12.svg"/><Relationship Id="rId12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3.svg"/><Relationship Id="rId5" Type="http://schemas.openxmlformats.org/officeDocument/2006/relationships/image" Target="../media/image21.svg"/><Relationship Id="rId10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microsoft.com/office/2007/relationships/diagramDrawing" Target="../diagrams/drawing1.xml"/><Relationship Id="rId3" Type="http://schemas.openxmlformats.org/officeDocument/2006/relationships/image" Target="../media/image24.jpeg"/><Relationship Id="rId7" Type="http://schemas.openxmlformats.org/officeDocument/2006/relationships/image" Target="../media/image8.svg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26.svg"/><Relationship Id="rId10" Type="http://schemas.openxmlformats.org/officeDocument/2006/relationships/diagramLayout" Target="../diagrams/layout1.xml"/><Relationship Id="rId4" Type="http://schemas.openxmlformats.org/officeDocument/2006/relationships/image" Target="../media/image25.png"/><Relationship Id="rId9" Type="http://schemas.openxmlformats.org/officeDocument/2006/relationships/diagramData" Target="../diagrams/data1.xml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8.jpe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30.svg"/><Relationship Id="rId10" Type="http://schemas.openxmlformats.org/officeDocument/2006/relationships/image" Target="../media/image31.png"/><Relationship Id="rId4" Type="http://schemas.openxmlformats.org/officeDocument/2006/relationships/image" Target="../media/image29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13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svg"/><Relationship Id="rId11" Type="http://schemas.openxmlformats.org/officeDocument/2006/relationships/image" Target="../media/image7.png"/><Relationship Id="rId5" Type="http://schemas.openxmlformats.org/officeDocument/2006/relationships/image" Target="../media/image34.png"/><Relationship Id="rId10" Type="http://schemas.openxmlformats.org/officeDocument/2006/relationships/image" Target="../media/image12.svg"/><Relationship Id="rId4" Type="http://schemas.openxmlformats.org/officeDocument/2006/relationships/image" Target="../media/image33.sv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7.svg"/><Relationship Id="rId7" Type="http://schemas.openxmlformats.org/officeDocument/2006/relationships/image" Target="../media/image12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9.svg"/><Relationship Id="rId10" Type="http://schemas.openxmlformats.org/officeDocument/2006/relationships/image" Target="../media/image13.png"/><Relationship Id="rId4" Type="http://schemas.openxmlformats.org/officeDocument/2006/relationships/image" Target="../media/image38.png"/><Relationship Id="rId9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12" Type="http://schemas.openxmlformats.org/officeDocument/2006/relationships/image" Target="../media/image1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svg"/><Relationship Id="rId5" Type="http://schemas.openxmlformats.org/officeDocument/2006/relationships/image" Target="../media/image43.sv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svg"/><Relationship Id="rId7" Type="http://schemas.openxmlformats.org/officeDocument/2006/relationships/image" Target="../media/image45.svg"/><Relationship Id="rId12" Type="http://schemas.openxmlformats.org/officeDocument/2006/relationships/image" Target="../media/image1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svg"/><Relationship Id="rId5" Type="http://schemas.openxmlformats.org/officeDocument/2006/relationships/image" Target="../media/image43.sv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D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7794671"/>
            <a:ext cx="18288000" cy="2492329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5" name="Group 5"/>
          <p:cNvGrpSpPr/>
          <p:nvPr/>
        </p:nvGrpSpPr>
        <p:grpSpPr>
          <a:xfrm>
            <a:off x="1400104" y="1842688"/>
            <a:ext cx="9574562" cy="3242933"/>
            <a:chOff x="0" y="-85725"/>
            <a:chExt cx="12766083" cy="4323910"/>
          </a:xfrm>
        </p:grpSpPr>
        <p:sp>
          <p:nvSpPr>
            <p:cNvPr id="6" name="TextBox 6"/>
            <p:cNvSpPr txBox="1"/>
            <p:nvPr/>
          </p:nvSpPr>
          <p:spPr>
            <a:xfrm>
              <a:off x="0" y="1160552"/>
              <a:ext cx="12766083" cy="30776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000"/>
                </a:lnSpc>
              </a:pPr>
              <a:r>
                <a:rPr lang="en-US" sz="15000" spc="900">
                  <a:solidFill>
                    <a:srgbClr val="000000"/>
                  </a:solidFill>
                  <a:ea typeface="思源黑体-超粗体" panose="020B0A00000000000000" charset="-122"/>
                </a:rPr>
                <a:t>碳信用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85725"/>
              <a:ext cx="12766083" cy="981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740"/>
                </a:lnSpc>
              </a:pPr>
              <a:r>
                <a:rPr lang="en-US" sz="4100" spc="127">
                  <a:solidFill>
                    <a:srgbClr val="000000"/>
                  </a:solidFill>
                  <a:latin typeface="DM Sans Bold"/>
                </a:rPr>
                <a:t>Carbon Credit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82233" y="1028700"/>
            <a:ext cx="2500407" cy="458673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601381" y="3507794"/>
            <a:ext cx="2295036" cy="224079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48899" y="2109122"/>
            <a:ext cx="2656623" cy="350631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484547">
            <a:off x="15146693" y="4940920"/>
            <a:ext cx="2517660" cy="82396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818788" y="5615434"/>
            <a:ext cx="4586734" cy="364286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345055" y="1174825"/>
            <a:ext cx="732156" cy="732156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178B7EF-1F5E-4A4E-8283-A8CF5A16C12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4699"/>
            <a:ext cx="4075187" cy="17646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14425"/>
            <a:ext cx="12078353" cy="1410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000"/>
              </a:lnSpc>
            </a:pPr>
            <a:r>
              <a:rPr lang="en-US" sz="10000" spc="599" dirty="0" err="1">
                <a:solidFill>
                  <a:srgbClr val="000000"/>
                </a:solidFill>
                <a:ea typeface="思源黑体-超粗体" panose="020B0A00000000000000" charset="-122"/>
                <a:sym typeface="+mn-ea"/>
              </a:rPr>
              <a:t>什么是碳信用</a:t>
            </a:r>
            <a:endParaRPr lang="en-US" sz="10000" spc="599" dirty="0">
              <a:solidFill>
                <a:srgbClr val="000000"/>
              </a:solidFill>
              <a:ea typeface="思源黑体-超粗体" panose="020B0A00000000000000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4111545" y="942974"/>
            <a:ext cx="3147755" cy="495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DM Sans Bold"/>
              </a:rPr>
              <a:t>PART 02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10493" t="25457"/>
          <a:stretch>
            <a:fillRect/>
          </a:stretch>
        </p:blipFill>
        <p:spPr>
          <a:xfrm>
            <a:off x="13792468" y="3390901"/>
            <a:ext cx="3623126" cy="4528907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066800" y="3009899"/>
            <a:ext cx="9857740" cy="5654039"/>
            <a:chOff x="0" y="-70072"/>
            <a:chExt cx="4088197" cy="1299831"/>
          </a:xfrm>
        </p:grpSpPr>
        <p:sp>
          <p:nvSpPr>
            <p:cNvPr id="12" name="AutoShape 12"/>
            <p:cNvSpPr/>
            <p:nvPr/>
          </p:nvSpPr>
          <p:spPr>
            <a:xfrm>
              <a:off x="0" y="0"/>
              <a:ext cx="4088197" cy="1229759"/>
            </a:xfrm>
            <a:prstGeom prst="rect">
              <a:avLst/>
            </a:prstGeom>
            <a:solidFill>
              <a:srgbClr val="FDA258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218765" y="-70072"/>
              <a:ext cx="3650667" cy="1093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ct val="150000"/>
                </a:lnSpc>
                <a:spcBef>
                  <a:spcPct val="0"/>
                </a:spcBef>
              </a:pPr>
              <a:endParaRPr lang="en-US" sz="3500" spc="175" dirty="0">
                <a:solidFill>
                  <a:srgbClr val="FFFFFF"/>
                </a:solidFill>
                <a:latin typeface="思源黑体 Bold" panose="020B0600000000000000" charset="-122"/>
              </a:endParaRPr>
            </a:p>
            <a:p>
              <a:pPr algn="l">
                <a:lnSpc>
                  <a:spcPct val="150000"/>
                </a:lnSpc>
                <a:spcBef>
                  <a:spcPct val="0"/>
                </a:spcBef>
              </a:pPr>
              <a:r>
                <a:rPr lang="en-US" sz="3500" spc="175" dirty="0" err="1">
                  <a:solidFill>
                    <a:srgbClr val="FFFFFF"/>
                  </a:solidFill>
                  <a:latin typeface="+mn-ea"/>
                </a:rPr>
                <a:t>定义</a:t>
              </a:r>
              <a:r>
                <a:rPr lang="en-US" sz="3500" spc="175" dirty="0">
                  <a:solidFill>
                    <a:srgbClr val="FFFFFF"/>
                  </a:solidFill>
                  <a:latin typeface="+mn-ea"/>
                </a:rPr>
                <a:t>：</a:t>
              </a:r>
            </a:p>
            <a:p>
              <a:pPr algn="l">
                <a:lnSpc>
                  <a:spcPct val="150000"/>
                </a:lnSpc>
                <a:spcBef>
                  <a:spcPct val="0"/>
                </a:spcBef>
              </a:pPr>
              <a:r>
                <a:rPr lang="en-US" sz="3500" spc="175" dirty="0" err="1">
                  <a:solidFill>
                    <a:srgbClr val="FFFFFF"/>
                  </a:solidFill>
                  <a:latin typeface="+mn-ea"/>
                </a:rPr>
                <a:t>是可交易的温室气体排放许可证的通用术语，代表排放一吨二氧化碳的权利</a:t>
              </a:r>
              <a:r>
                <a:rPr lang="zh-CN" altLang="en-US" sz="3500" spc="175" dirty="0">
                  <a:solidFill>
                    <a:srgbClr val="FFFFFF"/>
                  </a:solidFill>
                  <a:latin typeface="+mn-ea"/>
                </a:rPr>
                <a:t>。</a:t>
              </a:r>
              <a:endParaRPr lang="en-US" sz="3500" spc="175" dirty="0">
                <a:solidFill>
                  <a:srgbClr val="FFFFFF"/>
                </a:solidFill>
                <a:latin typeface="+mn-ea"/>
              </a:endParaRPr>
            </a:p>
            <a:p>
              <a:pPr algn="l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3500" spc="175" dirty="0">
                  <a:latin typeface="+mn-ea"/>
                </a:rPr>
                <a:t>相较于“规定的总数”，每减排一吨二氧化碳，即获得一吨碳信用</a:t>
              </a:r>
              <a:r>
                <a:rPr lang="zh-CN" altLang="en-US" sz="3500" spc="175" dirty="0">
                  <a:solidFill>
                    <a:srgbClr val="FFFFFF"/>
                  </a:solidFill>
                  <a:latin typeface="+mn-ea"/>
                </a:rPr>
                <a:t>。</a:t>
              </a:r>
              <a:r>
                <a:rPr lang="en-US" sz="3500" spc="175" dirty="0">
                  <a:solidFill>
                    <a:srgbClr val="FFFFFF"/>
                  </a:solidFill>
                  <a:latin typeface="+mn-ea"/>
                </a:rPr>
                <a:t> </a:t>
              </a:r>
            </a:p>
          </p:txBody>
        </p:sp>
      </p:grp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E190072-0AF2-452E-96BF-AD8106FFCC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4699"/>
            <a:ext cx="4075187" cy="176468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796394" y="8977936"/>
            <a:ext cx="2376189" cy="1309064"/>
          </a:xfrm>
          <a:prstGeom prst="rect">
            <a:avLst/>
          </a:prstGeom>
        </p:spPr>
      </p:pic>
      <p:sp>
        <p:nvSpPr>
          <p:cNvPr id="28" name="TextBox 28"/>
          <p:cNvSpPr txBox="1"/>
          <p:nvPr/>
        </p:nvSpPr>
        <p:spPr>
          <a:xfrm>
            <a:off x="1028700" y="1114425"/>
            <a:ext cx="12044045" cy="14103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000"/>
              </a:lnSpc>
              <a:buClrTx/>
              <a:buSzTx/>
              <a:buFontTx/>
            </a:pPr>
            <a:r>
              <a:rPr lang="en-US" sz="10000" spc="599">
                <a:solidFill>
                  <a:srgbClr val="000000"/>
                </a:solidFill>
                <a:ea typeface="思源黑体-超粗体" panose="020B0A00000000000000" charset="-122"/>
                <a:sym typeface="+mn-ea"/>
              </a:rPr>
              <a:t>碳配额碳信用区别</a:t>
            </a:r>
            <a:endParaRPr lang="en-US" sz="10000" spc="599">
              <a:solidFill>
                <a:srgbClr val="000000"/>
              </a:solidFill>
              <a:ea typeface="思源黑体-超粗体" panose="020B0A00000000000000" charset="-122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4111545" y="942974"/>
            <a:ext cx="3147755" cy="475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00"/>
              </a:lnSpc>
              <a:spcBef>
                <a:spcPct val="0"/>
              </a:spcBef>
            </a:pPr>
            <a:r>
              <a:rPr lang="zh-CN" altLang="en-US" sz="3000" dirty="0">
                <a:solidFill>
                  <a:srgbClr val="000000"/>
                </a:solidFill>
                <a:latin typeface="DM Sans Bold"/>
              </a:rPr>
              <a:t>（可删去）</a:t>
            </a:r>
            <a:endParaRPr lang="en-US" sz="3000" dirty="0">
              <a:solidFill>
                <a:srgbClr val="000000"/>
              </a:solidFill>
              <a:latin typeface="DM Sans Bold"/>
            </a:endParaRPr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969475" y="5321073"/>
            <a:ext cx="605324" cy="605324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100000">
            <a:off x="-755691" y="5735672"/>
            <a:ext cx="2371214" cy="77603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895328" flipH="1" flipV="1">
            <a:off x="16592974" y="9005096"/>
            <a:ext cx="1332652" cy="506408"/>
          </a:xfrm>
          <a:prstGeom prst="rect">
            <a:avLst/>
          </a:prstGeom>
        </p:spPr>
      </p:pic>
      <p:pic>
        <p:nvPicPr>
          <p:cNvPr id="36" name="图片 1" descr="碳配额碳信用区别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5000" y="3203575"/>
            <a:ext cx="14846300" cy="57740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0BC3FE87-1CD0-4963-BC3F-F846A0FD0BB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4699"/>
            <a:ext cx="4075187" cy="176468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110CC8A-2AB1-49EE-BC18-6E4AC6A7FC01}"/>
              </a:ext>
            </a:extLst>
          </p:cNvPr>
          <p:cNvGrpSpPr/>
          <p:nvPr/>
        </p:nvGrpSpPr>
        <p:grpSpPr>
          <a:xfrm>
            <a:off x="12932231" y="0"/>
            <a:ext cx="5355768" cy="10287000"/>
            <a:chOff x="12932231" y="0"/>
            <a:chExt cx="5355768" cy="10287000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EA6949AF-D5CE-4E71-B31D-A2AA7A5AC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9272" r="24772" b="7920"/>
            <a:stretch>
              <a:fillRect/>
            </a:stretch>
          </p:blipFill>
          <p:spPr>
            <a:xfrm>
              <a:off x="12932231" y="0"/>
              <a:ext cx="1785256" cy="685800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AB09417E-9F87-4916-81AB-DD1FD1AF4C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0952" r="10952"/>
            <a:stretch>
              <a:fillRect/>
            </a:stretch>
          </p:blipFill>
          <p:spPr>
            <a:xfrm>
              <a:off x="14717487" y="0"/>
              <a:ext cx="3570512" cy="685800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C7F67D19-B494-487D-96DA-BDC8F2C52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7317" b="7317"/>
            <a:stretch>
              <a:fillRect/>
            </a:stretch>
          </p:blipFill>
          <p:spPr>
            <a:xfrm>
              <a:off x="12932231" y="6858000"/>
              <a:ext cx="2677884" cy="342900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49C95DB6-7481-4B61-A3A3-2D0712392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7317" b="7317"/>
            <a:stretch>
              <a:fillRect/>
            </a:stretch>
          </p:blipFill>
          <p:spPr>
            <a:xfrm>
              <a:off x="15610115" y="6858000"/>
              <a:ext cx="2677884" cy="3429000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EA97F280-30ED-4A67-A207-88B9D24209D5}"/>
              </a:ext>
            </a:extLst>
          </p:cNvPr>
          <p:cNvSpPr/>
          <p:nvPr/>
        </p:nvSpPr>
        <p:spPr>
          <a:xfrm>
            <a:off x="1258851" y="2536089"/>
            <a:ext cx="10507781" cy="6846249"/>
          </a:xfrm>
          <a:prstGeom prst="rect">
            <a:avLst/>
          </a:prstGeom>
          <a:solidFill>
            <a:srgbClr val="A4DB82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4F06FE09-AF30-46AE-A7A5-D3DD166022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834250" y="7178305"/>
            <a:ext cx="3208391" cy="310869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DE9D44A9-E4DC-4FD2-84FF-1F1F29494938}"/>
              </a:ext>
            </a:extLst>
          </p:cNvPr>
          <p:cNvSpPr txBox="1"/>
          <p:nvPr/>
        </p:nvSpPr>
        <p:spPr>
          <a:xfrm>
            <a:off x="1028700" y="990596"/>
            <a:ext cx="3147757" cy="4952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0" i="0" u="none" strike="noStrike" kern="1200" cap="none" spc="0" baseline="0" dirty="0">
                <a:solidFill>
                  <a:srgbClr val="000000"/>
                </a:solidFill>
                <a:uFillTx/>
                <a:latin typeface="DM Sans Bold"/>
              </a:rPr>
              <a:t>PART 02</a:t>
            </a:r>
          </a:p>
        </p:txBody>
      </p:sp>
      <p:pic>
        <p:nvPicPr>
          <p:cNvPr id="17" name="Picture 17">
            <a:extLst>
              <a:ext uri="{FF2B5EF4-FFF2-40B4-BE49-F238E27FC236}">
                <a16:creationId xmlns:a16="http://schemas.microsoft.com/office/drawing/2014/main" id="{14483BFB-AF59-4022-85CE-1F357B45D4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66422" y="2149763"/>
            <a:ext cx="524554" cy="52455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9" name="TextBox 13">
            <a:extLst>
              <a:ext uri="{FF2B5EF4-FFF2-40B4-BE49-F238E27FC236}">
                <a16:creationId xmlns:a16="http://schemas.microsoft.com/office/drawing/2014/main" id="{1A54D485-930B-4ED5-9BC3-8985DEF1793A}"/>
              </a:ext>
            </a:extLst>
          </p:cNvPr>
          <p:cNvSpPr txBox="1"/>
          <p:nvPr/>
        </p:nvSpPr>
        <p:spPr>
          <a:xfrm>
            <a:off x="2083642" y="2333504"/>
            <a:ext cx="8802738" cy="6625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ct val="0"/>
              </a:spcBef>
            </a:pPr>
            <a:endParaRPr lang="en-US" sz="3600" spc="175" dirty="0">
              <a:solidFill>
                <a:srgbClr val="FFFFFF"/>
              </a:solidFill>
              <a:latin typeface="+mn-ea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zh-CN" altLang="en-US" sz="4000" b="1" spc="175" dirty="0">
                <a:latin typeface="+mn-ea"/>
              </a:rPr>
              <a:t>交易机制</a:t>
            </a:r>
            <a:endParaRPr lang="en-US" sz="4000" b="1" spc="175" dirty="0">
              <a:latin typeface="+mn-ea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3600" kern="100" dirty="0">
                <a:effectLst/>
                <a:latin typeface="+mn-ea"/>
                <a:cs typeface="Times New Roman" panose="02020603050405020304" pitchFamily="18" charset="0"/>
              </a:rPr>
              <a:t>目前碳信用交易机制包含四大类</a:t>
            </a:r>
            <a:r>
              <a:rPr lang="zh-CN" altLang="en-US" sz="3600" kern="100" dirty="0">
                <a:effectLst/>
                <a:latin typeface="+mn-ea"/>
                <a:cs typeface="Times New Roman" panose="02020603050405020304" pitchFamily="18" charset="0"/>
              </a:rPr>
              <a:t>：</a:t>
            </a:r>
            <a:endParaRPr lang="en-US" altLang="zh-CN" sz="36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600" kern="100" dirty="0">
                <a:effectLst/>
                <a:latin typeface="+mn-ea"/>
                <a:cs typeface="Times New Roman" panose="02020603050405020304" pitchFamily="18" charset="0"/>
              </a:rPr>
              <a:t>1.</a:t>
            </a:r>
            <a:r>
              <a:rPr lang="zh-CN" sz="3600" kern="100" dirty="0">
                <a:effectLst/>
                <a:latin typeface="+mn-ea"/>
                <a:cs typeface="Times New Roman" panose="02020603050405020304" pitchFamily="18" charset="0"/>
              </a:rPr>
              <a:t>《京都议定书》下的信用机制</a:t>
            </a:r>
            <a:endParaRPr lang="en-US" altLang="zh-CN" sz="36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600" kern="100" dirty="0">
                <a:effectLst/>
                <a:latin typeface="+mn-ea"/>
                <a:cs typeface="Times New Roman" panose="02020603050405020304" pitchFamily="18" charset="0"/>
              </a:rPr>
              <a:t>2. </a:t>
            </a:r>
            <a:r>
              <a:rPr lang="zh-CN" sz="3600" kern="100" dirty="0">
                <a:effectLst/>
                <a:latin typeface="+mn-ea"/>
                <a:cs typeface="Times New Roman" panose="02020603050405020304" pitchFamily="18" charset="0"/>
              </a:rPr>
              <a:t>双边信用机制</a:t>
            </a:r>
            <a:endParaRPr lang="en-US" altLang="zh-CN" sz="36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600" kern="100" dirty="0">
                <a:effectLst/>
                <a:latin typeface="+mn-ea"/>
                <a:cs typeface="Times New Roman" panose="02020603050405020304" pitchFamily="18" charset="0"/>
              </a:rPr>
              <a:t>3. </a:t>
            </a:r>
            <a:r>
              <a:rPr lang="zh-CN" sz="3600" kern="100" dirty="0">
                <a:effectLst/>
                <a:latin typeface="+mn-ea"/>
                <a:cs typeface="Times New Roman" panose="02020603050405020304" pitchFamily="18" charset="0"/>
              </a:rPr>
              <a:t>国家</a:t>
            </a:r>
            <a:r>
              <a:rPr lang="en-US" sz="3600" kern="100" dirty="0">
                <a:effectLst/>
                <a:latin typeface="+mn-ea"/>
                <a:cs typeface="Times New Roman" panose="02020603050405020304" pitchFamily="18" charset="0"/>
              </a:rPr>
              <a:t>/</a:t>
            </a:r>
            <a:r>
              <a:rPr lang="zh-CN" sz="3600" kern="100" dirty="0">
                <a:effectLst/>
                <a:latin typeface="+mn-ea"/>
                <a:cs typeface="Times New Roman" panose="02020603050405020304" pitchFamily="18" charset="0"/>
              </a:rPr>
              <a:t>地区内的信用机制</a:t>
            </a:r>
            <a:endParaRPr lang="en-US" altLang="zh-CN" sz="36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600" kern="100" dirty="0">
                <a:effectLst/>
                <a:latin typeface="+mn-ea"/>
                <a:cs typeface="Times New Roman" panose="02020603050405020304" pitchFamily="18" charset="0"/>
              </a:rPr>
              <a:t>4. </a:t>
            </a:r>
            <a:r>
              <a:rPr lang="zh-CN" sz="3600" kern="100" dirty="0">
                <a:effectLst/>
                <a:latin typeface="+mn-ea"/>
                <a:cs typeface="Times New Roman" panose="02020603050405020304" pitchFamily="18" charset="0"/>
              </a:rPr>
              <a:t>自愿碳标准。</a:t>
            </a:r>
            <a:endParaRPr lang="en-US" sz="36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en-US" sz="3500" spc="175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BFD3F0A1-C9CB-493E-9526-A4E6FEA53D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4699"/>
            <a:ext cx="4075187" cy="176468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0B542C0-B482-4781-9362-6E80BF76013E}"/>
              </a:ext>
            </a:extLst>
          </p:cNvPr>
          <p:cNvSpPr txBox="1"/>
          <p:nvPr/>
        </p:nvSpPr>
        <p:spPr>
          <a:xfrm>
            <a:off x="1028700" y="1114425"/>
            <a:ext cx="13390784" cy="14319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11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en-US" sz="10000" b="0" i="0" u="none" strike="noStrike" kern="1200" cap="none" spc="599" baseline="0" dirty="0">
                <a:solidFill>
                  <a:srgbClr val="000000"/>
                </a:solidFill>
                <a:uFillTx/>
                <a:latin typeface="Calibri"/>
                <a:ea typeface="思源黑体-超粗体"/>
              </a:rPr>
              <a:t>碳信用在中国</a:t>
            </a:r>
            <a:endParaRPr lang="en-US" sz="10000" b="0" i="0" u="none" strike="noStrike" kern="1200" cap="none" spc="599" baseline="0" dirty="0">
              <a:solidFill>
                <a:srgbClr val="000000"/>
              </a:solidFill>
              <a:uFillTx/>
              <a:latin typeface="Calibri"/>
              <a:ea typeface="思源黑体-超粗体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B8AAE5B-1822-4F38-B87E-5908B98940E7}"/>
              </a:ext>
            </a:extLst>
          </p:cNvPr>
          <p:cNvSpPr txBox="1"/>
          <p:nvPr/>
        </p:nvSpPr>
        <p:spPr>
          <a:xfrm>
            <a:off x="15046497" y="990596"/>
            <a:ext cx="2212802" cy="4952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0" i="0" u="none" strike="noStrike" kern="1200" cap="none" spc="0" baseline="0" dirty="0">
                <a:solidFill>
                  <a:srgbClr val="000000"/>
                </a:solidFill>
                <a:uFillTx/>
                <a:latin typeface="DM Sans Bold"/>
              </a:rPr>
              <a:t>PART 02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52DF27DE-E254-49FB-9278-FAB7ED84DADF}"/>
              </a:ext>
            </a:extLst>
          </p:cNvPr>
          <p:cNvGrpSpPr/>
          <p:nvPr/>
        </p:nvGrpSpPr>
        <p:grpSpPr>
          <a:xfrm>
            <a:off x="1028700" y="4701069"/>
            <a:ext cx="7772400" cy="4595335"/>
            <a:chOff x="1028700" y="4761783"/>
            <a:chExt cx="4955791" cy="4595335"/>
          </a:xfrm>
        </p:grpSpPr>
        <p:sp>
          <p:nvSpPr>
            <p:cNvPr id="5" name="AutoShape 5">
              <a:extLst>
                <a:ext uri="{FF2B5EF4-FFF2-40B4-BE49-F238E27FC236}">
                  <a16:creationId xmlns:a16="http://schemas.microsoft.com/office/drawing/2014/main" id="{C363B381-18FF-48B8-BFEE-FB84B3538EA8}"/>
                </a:ext>
              </a:extLst>
            </p:cNvPr>
            <p:cNvSpPr/>
            <p:nvPr/>
          </p:nvSpPr>
          <p:spPr>
            <a:xfrm>
              <a:off x="1028700" y="4761783"/>
              <a:ext cx="4955791" cy="4595335"/>
            </a:xfrm>
            <a:prstGeom prst="rect">
              <a:avLst/>
            </a:prstGeom>
            <a:solidFill>
              <a:srgbClr val="9C97FF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250CF34E-02D1-46C4-AED8-837FA52A744B}"/>
                </a:ext>
              </a:extLst>
            </p:cNvPr>
            <p:cNvSpPr txBox="1"/>
            <p:nvPr/>
          </p:nvSpPr>
          <p:spPr>
            <a:xfrm>
              <a:off x="1505597" y="5351216"/>
              <a:ext cx="4145094" cy="251152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ym typeface="+mn-ea"/>
                </a:rPr>
                <a:t>       2011年10月国家发展改革委印发《关于开展碳排放权交易试点工作的通知》，</a:t>
              </a:r>
              <a:r>
                <a:rPr lang="en-US" sz="2800" dirty="0" err="1">
                  <a:sym typeface="+mn-ea"/>
                </a:rPr>
                <a:t>批准北京、上海、天津、重庆、湖北、广东和深圳等七省市开展碳交易试点工作</a:t>
              </a:r>
              <a:r>
                <a:rPr lang="en-US" sz="2800" dirty="0">
                  <a:sym typeface="+mn-ea"/>
                </a:rPr>
                <a:t>。 </a:t>
              </a:r>
              <a:endParaRPr lang="en-US" sz="2800" dirty="0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DC98F329-352A-43DA-A168-63877AB96A85}"/>
              </a:ext>
            </a:extLst>
          </p:cNvPr>
          <p:cNvGrpSpPr/>
          <p:nvPr/>
        </p:nvGrpSpPr>
        <p:grpSpPr>
          <a:xfrm>
            <a:off x="9715500" y="4701299"/>
            <a:ext cx="7543800" cy="4595335"/>
            <a:chOff x="6666104" y="4761783"/>
            <a:chExt cx="4955791" cy="4595335"/>
          </a:xfrm>
        </p:grpSpPr>
        <p:sp>
          <p:nvSpPr>
            <p:cNvPr id="9" name="AutoShape 9">
              <a:extLst>
                <a:ext uri="{FF2B5EF4-FFF2-40B4-BE49-F238E27FC236}">
                  <a16:creationId xmlns:a16="http://schemas.microsoft.com/office/drawing/2014/main" id="{291C1A61-A1D6-4BF9-99BB-5F55962DCD18}"/>
                </a:ext>
              </a:extLst>
            </p:cNvPr>
            <p:cNvSpPr/>
            <p:nvPr/>
          </p:nvSpPr>
          <p:spPr>
            <a:xfrm>
              <a:off x="6666104" y="4761783"/>
              <a:ext cx="4955791" cy="4595335"/>
            </a:xfrm>
            <a:prstGeom prst="rect">
              <a:avLst/>
            </a:prstGeom>
            <a:solidFill>
              <a:srgbClr val="9C97FF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08A9FDF2-09AF-4852-999B-55F63497E48F}"/>
                </a:ext>
              </a:extLst>
            </p:cNvPr>
            <p:cNvSpPr txBox="1"/>
            <p:nvPr/>
          </p:nvSpPr>
          <p:spPr>
            <a:xfrm>
              <a:off x="6909567" y="5167117"/>
              <a:ext cx="4468864" cy="315785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ym typeface="+mn-ea"/>
                </a:rPr>
                <a:t>       2021年6月底前将上线的全国碳排放权交易市场将主要包括两个部分：交易中心将落地上海，碳配额登记系统设在湖北武汉。        2021年6月，生态环境部等多部委于6月25日宣布全国碳交易市场开启。</a:t>
              </a:r>
              <a:endParaRPr lang="en-US" sz="2800" spc="160" dirty="0">
                <a:ea typeface="思源黑体 Bold" panose="020B0600000000000000" charset="-122"/>
              </a:endParaRPr>
            </a:p>
          </p:txBody>
        </p:sp>
      </p:grpSp>
      <p:pic>
        <p:nvPicPr>
          <p:cNvPr id="16" name="Picture 16">
            <a:extLst>
              <a:ext uri="{FF2B5EF4-FFF2-40B4-BE49-F238E27FC236}">
                <a16:creationId xmlns:a16="http://schemas.microsoft.com/office/drawing/2014/main" id="{9D9A3FC7-B245-4DE3-93EB-65CAF91CC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742798" y="2862915"/>
            <a:ext cx="3044852" cy="224371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93BC2337-F348-4E30-95C7-2534EFF0B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638862" y="2944078"/>
            <a:ext cx="2723165" cy="21627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9" name="Picture 19">
            <a:extLst>
              <a:ext uri="{FF2B5EF4-FFF2-40B4-BE49-F238E27FC236}">
                <a16:creationId xmlns:a16="http://schemas.microsoft.com/office/drawing/2014/main" id="{376EB867-B20C-4B54-A97F-11F9442AE3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885980" y="6668039"/>
            <a:ext cx="621303" cy="52455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4DBF542A-0730-4A00-81C8-B767744942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1534699">
            <a:off x="14269463" y="8736649"/>
            <a:ext cx="2818263" cy="9223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C283B16C-AA9E-4D03-864C-C4C147BDB4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4699"/>
            <a:ext cx="4075187" cy="176468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D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2419348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90032" y="1643982"/>
            <a:ext cx="2347580" cy="25251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03988" y="6594257"/>
            <a:ext cx="3903510" cy="3718217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3424360" y="4734998"/>
            <a:ext cx="11439280" cy="2935111"/>
            <a:chOff x="0" y="76200"/>
            <a:chExt cx="15252373" cy="3913481"/>
          </a:xfrm>
        </p:grpSpPr>
        <p:sp>
          <p:nvSpPr>
            <p:cNvPr id="7" name="TextBox 7"/>
            <p:cNvSpPr txBox="1"/>
            <p:nvPr/>
          </p:nvSpPr>
          <p:spPr>
            <a:xfrm>
              <a:off x="0" y="76200"/>
              <a:ext cx="15252373" cy="19473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000"/>
                </a:lnSpc>
              </a:pPr>
              <a:r>
                <a:rPr lang="en-US" sz="10000" spc="299">
                  <a:solidFill>
                    <a:srgbClr val="000000"/>
                  </a:solidFill>
                  <a:latin typeface="Gulfs Display" panose="00000500000000000000"/>
                </a:rPr>
                <a:t>PART 03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109234"/>
              <a:ext cx="15252373" cy="18804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000"/>
                </a:lnSpc>
              </a:pPr>
              <a:r>
                <a:rPr lang="en-US" sz="10000" spc="599">
                  <a:solidFill>
                    <a:srgbClr val="000000"/>
                  </a:solidFill>
                  <a:ea typeface="思源黑体-超粗体" panose="020B0A00000000000000" charset="-122"/>
                </a:rPr>
                <a:t>游戏环节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9354" y="5143500"/>
            <a:ext cx="671098" cy="67109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326005">
            <a:off x="14491580" y="7965474"/>
            <a:ext cx="3825833" cy="125209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561863">
            <a:off x="4000088" y="2102751"/>
            <a:ext cx="1666304" cy="633195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6EFD8D7-A4E3-4B15-8786-DA6B283E76B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4699"/>
            <a:ext cx="4075187" cy="176468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830307" y="1028700"/>
            <a:ext cx="7428993" cy="2537663"/>
            <a:chOff x="0" y="0"/>
            <a:chExt cx="9905324" cy="338355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9905324" cy="3383550"/>
            </a:xfrm>
            <a:prstGeom prst="rect">
              <a:avLst/>
            </a:prstGeom>
            <a:solidFill>
              <a:srgbClr val="7DEFF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913724" y="1554049"/>
              <a:ext cx="8741293" cy="6480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60"/>
                </a:lnSpc>
              </a:pPr>
              <a:r>
                <a:rPr lang="zh-CN" altLang="en-US" sz="4800" dirty="0">
                  <a:solidFill>
                    <a:srgbClr val="000000"/>
                  </a:solidFill>
                  <a:ea typeface="思源黑体" panose="020B0500000000000000" charset="-122"/>
                </a:rPr>
                <a:t>规定的总数：</a:t>
              </a:r>
              <a:r>
                <a:rPr lang="en-US" altLang="zh-CN" sz="4800" dirty="0">
                  <a:solidFill>
                    <a:srgbClr val="000000"/>
                  </a:solidFill>
                  <a:ea typeface="思源黑体" panose="020B0500000000000000" charset="-122"/>
                </a:rPr>
                <a:t>10kg</a:t>
              </a:r>
              <a:endParaRPr lang="en-US" sz="4800" dirty="0">
                <a:solidFill>
                  <a:srgbClr val="000000"/>
                </a:solidFill>
                <a:ea typeface="思源黑体" panose="020B0500000000000000" charset="-122"/>
              </a:endParaRPr>
            </a:p>
          </p:txBody>
        </p:sp>
      </p:grpSp>
      <p:sp>
        <p:nvSpPr>
          <p:cNvPr id="6" name="AutoShape 6"/>
          <p:cNvSpPr/>
          <p:nvPr/>
        </p:nvSpPr>
        <p:spPr>
          <a:xfrm>
            <a:off x="7010400" y="3874669"/>
            <a:ext cx="10248901" cy="2537663"/>
          </a:xfrm>
          <a:prstGeom prst="rect">
            <a:avLst/>
          </a:prstGeom>
          <a:solidFill>
            <a:srgbClr val="7DEFF6"/>
          </a:solidFill>
        </p:spPr>
      </p:sp>
      <p:sp>
        <p:nvSpPr>
          <p:cNvPr id="9" name="AutoShape 9"/>
          <p:cNvSpPr/>
          <p:nvPr/>
        </p:nvSpPr>
        <p:spPr>
          <a:xfrm>
            <a:off x="9830307" y="6720637"/>
            <a:ext cx="7428993" cy="2537663"/>
          </a:xfrm>
          <a:prstGeom prst="rect">
            <a:avLst/>
          </a:prstGeom>
          <a:solidFill>
            <a:srgbClr val="7DEFF6"/>
          </a:solid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737893" y="5767833"/>
            <a:ext cx="1636040" cy="163604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842782" y="7265348"/>
            <a:ext cx="2777445" cy="277744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373933" y="6784987"/>
            <a:ext cx="2941691" cy="3502013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028700" y="1000125"/>
            <a:ext cx="7867917" cy="2831297"/>
            <a:chOff x="0" y="-38100"/>
            <a:chExt cx="10490556" cy="3775063"/>
          </a:xfrm>
        </p:grpSpPr>
        <p:sp>
          <p:nvSpPr>
            <p:cNvPr id="15" name="TextBox 15"/>
            <p:cNvSpPr txBox="1"/>
            <p:nvPr/>
          </p:nvSpPr>
          <p:spPr>
            <a:xfrm>
              <a:off x="0" y="1173683"/>
              <a:ext cx="10490556" cy="12225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150"/>
                </a:lnSpc>
              </a:pPr>
              <a:r>
                <a:rPr lang="zh-CN" altLang="en-US" sz="6500" spc="390" dirty="0">
                  <a:solidFill>
                    <a:srgbClr val="000000"/>
                  </a:solidFill>
                  <a:ea typeface="思源黑体-超粗体" panose="020B0A00000000000000" charset="-122"/>
                </a:rPr>
                <a:t>游戏规则</a:t>
              </a:r>
              <a:endParaRPr lang="en-US" sz="6500" spc="390" dirty="0">
                <a:solidFill>
                  <a:srgbClr val="000000"/>
                </a:solidFill>
                <a:ea typeface="思源黑体-超粗体" panose="020B0A00000000000000" charset="-122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3068238"/>
              <a:ext cx="10490556" cy="668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50"/>
                </a:lnSpc>
              </a:pPr>
              <a:endParaRPr lang="en-US" sz="3500" spc="210" dirty="0">
                <a:solidFill>
                  <a:srgbClr val="000000"/>
                </a:solidFill>
                <a:ea typeface="思源黑体" panose="020B0500000000000000" charset="-122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0490556" cy="6476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00"/>
                </a:lnSpc>
                <a:spcBef>
                  <a:spcPct val="0"/>
                </a:spcBef>
              </a:pPr>
              <a:r>
                <a:rPr lang="en-US" sz="3000">
                  <a:solidFill>
                    <a:srgbClr val="000000"/>
                  </a:solidFill>
                  <a:latin typeface="DM Sans Bold"/>
                </a:rPr>
                <a:t>PART 03</a:t>
              </a:r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497018" y="5420072"/>
            <a:ext cx="695522" cy="69552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7457986">
            <a:off x="7962393" y="7484386"/>
            <a:ext cx="1748671" cy="572292"/>
          </a:xfrm>
          <a:prstGeom prst="rect">
            <a:avLst/>
          </a:prstGeom>
        </p:spPr>
      </p:pic>
      <p:sp>
        <p:nvSpPr>
          <p:cNvPr id="20" name="TextBox 4">
            <a:extLst>
              <a:ext uri="{FF2B5EF4-FFF2-40B4-BE49-F238E27FC236}">
                <a16:creationId xmlns:a16="http://schemas.microsoft.com/office/drawing/2014/main" id="{C2808134-E43E-43E9-8A31-9AE45DF75B59}"/>
              </a:ext>
            </a:extLst>
          </p:cNvPr>
          <p:cNvSpPr txBox="1"/>
          <p:nvPr/>
        </p:nvSpPr>
        <p:spPr>
          <a:xfrm>
            <a:off x="10582288" y="7771724"/>
            <a:ext cx="6555970" cy="486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60"/>
              </a:lnSpc>
            </a:pPr>
            <a:r>
              <a:rPr lang="zh-CN" altLang="en-US" sz="4800" dirty="0">
                <a:solidFill>
                  <a:srgbClr val="000000"/>
                </a:solidFill>
                <a:ea typeface="思源黑体" panose="020B0500000000000000" charset="-122"/>
              </a:rPr>
              <a:t>时间限制：</a:t>
            </a:r>
            <a:r>
              <a:rPr lang="en-US" altLang="zh-CN" sz="4800" dirty="0">
                <a:solidFill>
                  <a:srgbClr val="000000"/>
                </a:solidFill>
                <a:ea typeface="思源黑体" panose="020B0500000000000000" charset="-122"/>
              </a:rPr>
              <a:t>5</a:t>
            </a:r>
            <a:r>
              <a:rPr lang="zh-CN" altLang="en-US" sz="4800" dirty="0">
                <a:solidFill>
                  <a:srgbClr val="000000"/>
                </a:solidFill>
                <a:ea typeface="思源黑体" panose="020B0500000000000000" charset="-122"/>
              </a:rPr>
              <a:t>分钟</a:t>
            </a:r>
            <a:endParaRPr lang="en-US" sz="4800" dirty="0">
              <a:solidFill>
                <a:srgbClr val="000000"/>
              </a:solidFill>
              <a:ea typeface="思源黑体" panose="020B0500000000000000" charset="-122"/>
            </a:endParaRP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7C195362-AD93-4CA0-9A39-66E5AFF0BE78}"/>
              </a:ext>
            </a:extLst>
          </p:cNvPr>
          <p:cNvSpPr txBox="1"/>
          <p:nvPr/>
        </p:nvSpPr>
        <p:spPr>
          <a:xfrm>
            <a:off x="7669951" y="4575741"/>
            <a:ext cx="9317060" cy="990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4800" dirty="0">
                <a:solidFill>
                  <a:srgbClr val="000000"/>
                </a:solidFill>
                <a:ea typeface="思源黑体" panose="020B0500000000000000" charset="-122"/>
              </a:rPr>
              <a:t>你能想到什么减少碳排放的方法？</a:t>
            </a:r>
            <a:endParaRPr lang="en-US" sz="4800" dirty="0">
              <a:solidFill>
                <a:srgbClr val="000000"/>
              </a:solidFill>
              <a:ea typeface="思源黑体" panose="020B0500000000000000" charset="-122"/>
            </a:endParaRP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F23D243B-FD16-4542-A57D-8D684B8B14D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4699"/>
            <a:ext cx="4075187" cy="176468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7159432-26EE-4CF4-B6E0-A03F69B4B5CE}"/>
              </a:ext>
            </a:extLst>
          </p:cNvPr>
          <p:cNvGrpSpPr/>
          <p:nvPr/>
        </p:nvGrpSpPr>
        <p:grpSpPr>
          <a:xfrm>
            <a:off x="1028700" y="2863726"/>
            <a:ext cx="4955791" cy="3259955"/>
            <a:chOff x="1028700" y="2863726"/>
            <a:chExt cx="4955791" cy="3259955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4D84EB7F-7FC8-4D37-AAF4-94DD5EF1789F}"/>
                </a:ext>
              </a:extLst>
            </p:cNvPr>
            <p:cNvSpPr/>
            <p:nvPr/>
          </p:nvSpPr>
          <p:spPr>
            <a:xfrm>
              <a:off x="1028700" y="2965664"/>
              <a:ext cx="4955791" cy="3158017"/>
            </a:xfrm>
            <a:prstGeom prst="rect">
              <a:avLst/>
            </a:prstGeom>
            <a:solidFill>
              <a:srgbClr val="FDD2F5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AE0D7F5-5780-4191-8B8D-8687D39D2D33}"/>
                </a:ext>
              </a:extLst>
            </p:cNvPr>
            <p:cNvSpPr txBox="1"/>
            <p:nvPr/>
          </p:nvSpPr>
          <p:spPr>
            <a:xfrm>
              <a:off x="1451312" y="2863726"/>
              <a:ext cx="4110566" cy="313868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499" b="0" i="0" u="none" strike="noStrike" kern="1200" cap="none" spc="174" baseline="0" dirty="0">
                  <a:solidFill>
                    <a:srgbClr val="000000"/>
                  </a:solidFill>
                  <a:uFillTx/>
                  <a:latin typeface="思源黑体 Bold"/>
                </a:rPr>
                <a:t>/ </a:t>
              </a:r>
              <a:r>
                <a:rPr lang="en-US" sz="3499" spc="174" dirty="0">
                  <a:solidFill>
                    <a:srgbClr val="000000"/>
                  </a:solidFill>
                  <a:latin typeface="思源黑体 Bold"/>
                </a:rPr>
                <a:t>1</a:t>
              </a:r>
              <a:endParaRPr lang="en-US" sz="3499" b="0" i="0" u="none" strike="noStrike" kern="1200" cap="none" spc="174" baseline="0" dirty="0">
                <a:solidFill>
                  <a:srgbClr val="000000"/>
                </a:solidFill>
                <a:uFillTx/>
                <a:latin typeface="思源黑体 Bold"/>
              </a:endParaRPr>
            </a:p>
            <a:p>
              <a:pPr marL="0" marR="0" lvl="0" indent="0" algn="ctr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CN" altLang="en-US" sz="3499" spc="174" dirty="0">
                  <a:solidFill>
                    <a:srgbClr val="000000"/>
                  </a:solidFill>
                  <a:latin typeface="思源黑体 Bold"/>
                </a:rPr>
                <a:t>吃素</a:t>
              </a:r>
              <a:endParaRPr lang="en-US" altLang="zh-CN" sz="3499" spc="174" dirty="0">
                <a:solidFill>
                  <a:srgbClr val="000000"/>
                </a:solidFill>
                <a:latin typeface="思源黑体 Bold"/>
              </a:endParaRPr>
            </a:p>
            <a:p>
              <a:pPr marL="0" marR="0" lvl="0" indent="0" algn="ctr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altLang="zh-CN" sz="3499" spc="174" dirty="0">
                  <a:solidFill>
                    <a:srgbClr val="000000"/>
                  </a:solidFill>
                  <a:latin typeface="思源黑体 Bold"/>
                </a:rPr>
                <a:t>VS</a:t>
              </a:r>
            </a:p>
            <a:p>
              <a:pPr marL="0" marR="0" lvl="0" indent="0" algn="ctr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CN" altLang="en-US" sz="3499" spc="174" dirty="0">
                  <a:solidFill>
                    <a:srgbClr val="000000"/>
                  </a:solidFill>
                  <a:latin typeface="思源黑体 Bold"/>
                </a:rPr>
                <a:t>吃肉</a:t>
              </a:r>
              <a:endParaRPr lang="en-US" sz="3499" b="0" i="0" u="none" strike="noStrike" kern="1200" cap="none" spc="174" baseline="0" dirty="0">
                <a:solidFill>
                  <a:srgbClr val="000000"/>
                </a:solidFill>
                <a:uFillTx/>
                <a:latin typeface="思源黑体 Bold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55BE8332-78C4-4099-B038-8A79DAFC7217}"/>
              </a:ext>
            </a:extLst>
          </p:cNvPr>
          <p:cNvGrpSpPr/>
          <p:nvPr/>
        </p:nvGrpSpPr>
        <p:grpSpPr>
          <a:xfrm>
            <a:off x="1028700" y="6307065"/>
            <a:ext cx="4955791" cy="3291958"/>
            <a:chOff x="1028700" y="6307065"/>
            <a:chExt cx="4955791" cy="3291958"/>
          </a:xfrm>
        </p:grpSpPr>
        <p:sp>
          <p:nvSpPr>
            <p:cNvPr id="7" name="AutoShape 7">
              <a:extLst>
                <a:ext uri="{FF2B5EF4-FFF2-40B4-BE49-F238E27FC236}">
                  <a16:creationId xmlns:a16="http://schemas.microsoft.com/office/drawing/2014/main" id="{2E668E3D-27EA-45F2-85A7-8A784852E183}"/>
                </a:ext>
              </a:extLst>
            </p:cNvPr>
            <p:cNvSpPr/>
            <p:nvPr/>
          </p:nvSpPr>
          <p:spPr>
            <a:xfrm>
              <a:off x="1028700" y="6441006"/>
              <a:ext cx="4955791" cy="3158017"/>
            </a:xfrm>
            <a:prstGeom prst="rect">
              <a:avLst/>
            </a:prstGeom>
            <a:solidFill>
              <a:srgbClr val="FDD2F5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F4E148EE-16FA-4B8C-A462-E64CEA88F7AD}"/>
                </a:ext>
              </a:extLst>
            </p:cNvPr>
            <p:cNvSpPr txBox="1"/>
            <p:nvPr/>
          </p:nvSpPr>
          <p:spPr>
            <a:xfrm>
              <a:off x="1542635" y="6307065"/>
              <a:ext cx="4110566" cy="313868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499" b="0" i="0" u="none" strike="noStrike" kern="1200" cap="none" spc="174" baseline="0" dirty="0">
                  <a:solidFill>
                    <a:srgbClr val="000000"/>
                  </a:solidFill>
                  <a:uFillTx/>
                  <a:latin typeface="思源黑体 Bold"/>
                </a:rPr>
                <a:t>/ </a:t>
              </a:r>
              <a:r>
                <a:rPr lang="en-US" sz="3499" spc="174" dirty="0">
                  <a:solidFill>
                    <a:srgbClr val="000000"/>
                  </a:solidFill>
                  <a:latin typeface="思源黑体 Bold"/>
                </a:rPr>
                <a:t>4</a:t>
              </a:r>
              <a:endParaRPr lang="en-US" sz="3499" b="0" i="0" u="none" strike="noStrike" kern="1200" cap="none" spc="174" baseline="0" dirty="0">
                <a:solidFill>
                  <a:srgbClr val="000000"/>
                </a:solidFill>
                <a:uFillTx/>
                <a:latin typeface="思源黑体 Bold"/>
              </a:endParaRPr>
            </a:p>
            <a:p>
              <a:pPr marL="0" marR="0" lvl="0" indent="0" algn="ctr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CN" altLang="en-US" sz="3499" spc="174" dirty="0">
                  <a:solidFill>
                    <a:srgbClr val="000000"/>
                  </a:solidFill>
                  <a:latin typeface="思源黑体 Bold"/>
                </a:rPr>
                <a:t>塑料袋</a:t>
              </a:r>
              <a:endParaRPr lang="en-US" altLang="zh-CN" sz="3499" spc="174" dirty="0">
                <a:solidFill>
                  <a:srgbClr val="000000"/>
                </a:solidFill>
                <a:latin typeface="思源黑体 Bold"/>
              </a:endParaRPr>
            </a:p>
            <a:p>
              <a:pPr marL="0" marR="0" lvl="0" indent="0" algn="ctr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499" b="0" i="0" u="none" strike="noStrike" kern="1200" cap="none" spc="174" baseline="0" dirty="0">
                  <a:solidFill>
                    <a:srgbClr val="000000"/>
                  </a:solidFill>
                  <a:uFillTx/>
                  <a:latin typeface="思源黑体 Bold"/>
                </a:rPr>
                <a:t>VS</a:t>
              </a:r>
            </a:p>
            <a:p>
              <a:pPr marL="0" marR="0" lvl="0" indent="0" algn="ctr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CN" altLang="en-US" sz="3499" spc="174" dirty="0">
                  <a:solidFill>
                    <a:srgbClr val="000000"/>
                  </a:solidFill>
                  <a:latin typeface="思源黑体 Bold"/>
                </a:rPr>
                <a:t>帆布袋</a:t>
              </a:r>
              <a:endParaRPr lang="en-US" sz="3499" b="0" i="0" u="none" strike="noStrike" kern="1200" cap="none" spc="174" baseline="0" dirty="0">
                <a:solidFill>
                  <a:srgbClr val="000000"/>
                </a:solidFill>
                <a:uFillTx/>
                <a:latin typeface="思源黑体 Bold"/>
              </a:endParaRPr>
            </a:p>
          </p:txBody>
        </p:sp>
      </p:grpSp>
      <p:pic>
        <p:nvPicPr>
          <p:cNvPr id="10" name="Picture 10">
            <a:extLst>
              <a:ext uri="{FF2B5EF4-FFF2-40B4-BE49-F238E27FC236}">
                <a16:creationId xmlns:a16="http://schemas.microsoft.com/office/drawing/2014/main" id="{DDEE178E-7D35-4890-8B96-750785BB9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500259" y="1438241"/>
            <a:ext cx="2803257" cy="2108359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11" name="Group 11">
            <a:extLst>
              <a:ext uri="{FF2B5EF4-FFF2-40B4-BE49-F238E27FC236}">
                <a16:creationId xmlns:a16="http://schemas.microsoft.com/office/drawing/2014/main" id="{6AC4E3E7-369B-4FAE-91E1-4A64AF7A8973}"/>
              </a:ext>
            </a:extLst>
          </p:cNvPr>
          <p:cNvGrpSpPr/>
          <p:nvPr/>
        </p:nvGrpSpPr>
        <p:grpSpPr>
          <a:xfrm>
            <a:off x="6666104" y="2842788"/>
            <a:ext cx="4955791" cy="3280893"/>
            <a:chOff x="6666104" y="2842788"/>
            <a:chExt cx="4955791" cy="3280893"/>
          </a:xfrm>
        </p:grpSpPr>
        <p:sp>
          <p:nvSpPr>
            <p:cNvPr id="12" name="AutoShape 12">
              <a:extLst>
                <a:ext uri="{FF2B5EF4-FFF2-40B4-BE49-F238E27FC236}">
                  <a16:creationId xmlns:a16="http://schemas.microsoft.com/office/drawing/2014/main" id="{042A44AC-D385-42A9-89D2-2F87C0D5CA4D}"/>
                </a:ext>
              </a:extLst>
            </p:cNvPr>
            <p:cNvSpPr/>
            <p:nvPr/>
          </p:nvSpPr>
          <p:spPr>
            <a:xfrm>
              <a:off x="6666104" y="2965664"/>
              <a:ext cx="4955791" cy="3158017"/>
            </a:xfrm>
            <a:prstGeom prst="rect">
              <a:avLst/>
            </a:prstGeom>
            <a:solidFill>
              <a:srgbClr val="FDD2F5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468D914C-6266-44C5-9D73-7EC31A4A686D}"/>
                </a:ext>
              </a:extLst>
            </p:cNvPr>
            <p:cNvSpPr txBox="1"/>
            <p:nvPr/>
          </p:nvSpPr>
          <p:spPr>
            <a:xfrm>
              <a:off x="7165974" y="2842788"/>
              <a:ext cx="4110566" cy="313868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499" b="0" i="0" u="none" strike="noStrike" kern="1200" cap="none" spc="174" baseline="0" dirty="0">
                  <a:solidFill>
                    <a:srgbClr val="000000"/>
                  </a:solidFill>
                  <a:uFillTx/>
                  <a:latin typeface="思源黑体 Bold"/>
                </a:rPr>
                <a:t>/ 2</a:t>
              </a:r>
              <a:endParaRPr lang="en-US" sz="3499" spc="174" dirty="0">
                <a:solidFill>
                  <a:srgbClr val="000000"/>
                </a:solidFill>
                <a:latin typeface="思源黑体 Bold"/>
              </a:endParaRPr>
            </a:p>
            <a:p>
              <a:pPr marL="0" marR="0" lvl="0" indent="0" algn="ctr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CN" altLang="en-US" sz="3499" b="0" i="0" u="none" strike="noStrike" kern="1200" cap="none" spc="174" baseline="0" dirty="0">
                  <a:solidFill>
                    <a:srgbClr val="000000"/>
                  </a:solidFill>
                  <a:uFillTx/>
                  <a:latin typeface="思源黑体 Bold"/>
                </a:rPr>
                <a:t>竹制家具</a:t>
              </a:r>
              <a:endParaRPr lang="en-US" altLang="zh-CN" sz="3499" b="0" i="0" u="none" strike="noStrike" kern="1200" cap="none" spc="174" baseline="0" dirty="0">
                <a:solidFill>
                  <a:srgbClr val="000000"/>
                </a:solidFill>
                <a:uFillTx/>
                <a:latin typeface="思源黑体 Bold"/>
              </a:endParaRPr>
            </a:p>
            <a:p>
              <a:pPr marL="0" marR="0" lvl="0" indent="0" algn="ctr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altLang="zh-CN" sz="3499" b="0" i="0" u="none" strike="noStrike" kern="1200" cap="none" spc="174" baseline="0" dirty="0">
                  <a:solidFill>
                    <a:srgbClr val="000000"/>
                  </a:solidFill>
                  <a:uFillTx/>
                  <a:latin typeface="思源黑体 Bold"/>
                </a:rPr>
                <a:t>VS</a:t>
              </a:r>
            </a:p>
            <a:p>
              <a:pPr marL="0" marR="0" lvl="0" indent="0" algn="ctr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CN" altLang="en-US" sz="3499" b="0" i="0" u="none" strike="noStrike" kern="1200" cap="none" spc="174" baseline="0" dirty="0">
                  <a:solidFill>
                    <a:srgbClr val="000000"/>
                  </a:solidFill>
                  <a:uFillTx/>
                  <a:latin typeface="思源黑体 Bold"/>
                </a:rPr>
                <a:t>木制家具</a:t>
              </a:r>
              <a:endParaRPr lang="en-US" sz="3499" b="0" i="0" u="none" strike="noStrike" kern="1200" cap="none" spc="174" baseline="0" dirty="0">
                <a:solidFill>
                  <a:srgbClr val="000000"/>
                </a:solidFill>
                <a:uFillTx/>
                <a:latin typeface="思源黑体 Bold"/>
              </a:endParaRPr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F46DB7A9-3E4F-4972-8C3A-D7D4840687ED}"/>
                </a:ext>
              </a:extLst>
            </p:cNvPr>
            <p:cNvSpPr txBox="1"/>
            <p:nvPr/>
          </p:nvSpPr>
          <p:spPr>
            <a:xfrm>
              <a:off x="7077858" y="4200799"/>
              <a:ext cx="4132292" cy="36016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just" defTabSz="914400" rtl="0" fontAlgn="auto" hangingPunct="1">
                <a:lnSpc>
                  <a:spcPts val="288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  <a:ea typeface="思源黑体-细体 Bold"/>
              </a:endParaRPr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2F00172F-3234-492F-B96C-DF322B23F69E}"/>
              </a:ext>
            </a:extLst>
          </p:cNvPr>
          <p:cNvGrpSpPr/>
          <p:nvPr/>
        </p:nvGrpSpPr>
        <p:grpSpPr>
          <a:xfrm>
            <a:off x="6666104" y="6357549"/>
            <a:ext cx="4955791" cy="3241474"/>
            <a:chOff x="6666104" y="6357549"/>
            <a:chExt cx="4955791" cy="3241474"/>
          </a:xfrm>
        </p:grpSpPr>
        <p:sp>
          <p:nvSpPr>
            <p:cNvPr id="16" name="AutoShape 16">
              <a:extLst>
                <a:ext uri="{FF2B5EF4-FFF2-40B4-BE49-F238E27FC236}">
                  <a16:creationId xmlns:a16="http://schemas.microsoft.com/office/drawing/2014/main" id="{43FF7976-5F53-4A1C-9F12-615AD64C2040}"/>
                </a:ext>
              </a:extLst>
            </p:cNvPr>
            <p:cNvSpPr/>
            <p:nvPr/>
          </p:nvSpPr>
          <p:spPr>
            <a:xfrm>
              <a:off x="6666104" y="6441006"/>
              <a:ext cx="4955791" cy="3158017"/>
            </a:xfrm>
            <a:prstGeom prst="rect">
              <a:avLst/>
            </a:prstGeom>
            <a:solidFill>
              <a:srgbClr val="FDD2F5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56FEF1DF-6CB5-4547-A7D4-B6AD6DDA7074}"/>
                </a:ext>
              </a:extLst>
            </p:cNvPr>
            <p:cNvSpPr txBox="1"/>
            <p:nvPr/>
          </p:nvSpPr>
          <p:spPr>
            <a:xfrm>
              <a:off x="7139052" y="6357549"/>
              <a:ext cx="4110566" cy="313868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499" b="0" i="0" u="none" strike="noStrike" kern="1200" cap="none" spc="174" baseline="0" dirty="0">
                  <a:solidFill>
                    <a:srgbClr val="000000"/>
                  </a:solidFill>
                  <a:uFillTx/>
                  <a:latin typeface="思源黑体 Bold"/>
                </a:rPr>
                <a:t>/ 5</a:t>
              </a:r>
              <a:endParaRPr lang="en-US" sz="3499" spc="174" dirty="0">
                <a:solidFill>
                  <a:srgbClr val="000000"/>
                </a:solidFill>
                <a:latin typeface="思源黑体 Bold"/>
              </a:endParaRPr>
            </a:p>
            <a:p>
              <a:pPr marL="0" marR="0" lvl="0" indent="0" algn="ctr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CN" altLang="en-US" sz="3499" spc="174" dirty="0">
                  <a:solidFill>
                    <a:srgbClr val="000000"/>
                  </a:solidFill>
                  <a:latin typeface="思源黑体 Bold"/>
                </a:rPr>
                <a:t>空调</a:t>
              </a:r>
              <a:endParaRPr lang="en-US" altLang="zh-CN" sz="3499" spc="174" dirty="0">
                <a:solidFill>
                  <a:srgbClr val="000000"/>
                </a:solidFill>
                <a:latin typeface="思源黑体 Bold"/>
              </a:endParaRPr>
            </a:p>
            <a:p>
              <a:pPr marL="0" marR="0" lvl="0" indent="0" algn="ctr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499" b="0" i="0" u="none" strike="noStrike" kern="1200" cap="none" spc="174" baseline="0" dirty="0">
                  <a:solidFill>
                    <a:srgbClr val="000000"/>
                  </a:solidFill>
                  <a:uFillTx/>
                  <a:latin typeface="思源黑体 Bold"/>
                </a:rPr>
                <a:t>VS</a:t>
              </a:r>
            </a:p>
            <a:p>
              <a:pPr marL="0" marR="0" lvl="0" indent="0" algn="ctr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CN" altLang="en-US" sz="3499" spc="174" dirty="0">
                  <a:solidFill>
                    <a:srgbClr val="000000"/>
                  </a:solidFill>
                  <a:latin typeface="思源黑体 Bold"/>
                </a:rPr>
                <a:t>风扇</a:t>
              </a:r>
              <a:endParaRPr lang="en-US" sz="3499" b="0" i="0" u="none" strike="noStrike" kern="1200" cap="none" spc="174" baseline="0" dirty="0">
                <a:solidFill>
                  <a:srgbClr val="000000"/>
                </a:solidFill>
                <a:uFillTx/>
                <a:latin typeface="思源黑体 Bold"/>
              </a:endParaRPr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B149BD97-B571-4EB7-BE61-D6DAEE0D9C91}"/>
              </a:ext>
            </a:extLst>
          </p:cNvPr>
          <p:cNvGrpSpPr/>
          <p:nvPr/>
        </p:nvGrpSpPr>
        <p:grpSpPr>
          <a:xfrm>
            <a:off x="12303508" y="2842788"/>
            <a:ext cx="4955791" cy="3280893"/>
            <a:chOff x="12303508" y="2842788"/>
            <a:chExt cx="4955791" cy="3280893"/>
          </a:xfrm>
        </p:grpSpPr>
        <p:sp>
          <p:nvSpPr>
            <p:cNvPr id="20" name="AutoShape 20">
              <a:extLst>
                <a:ext uri="{FF2B5EF4-FFF2-40B4-BE49-F238E27FC236}">
                  <a16:creationId xmlns:a16="http://schemas.microsoft.com/office/drawing/2014/main" id="{94A8BFF6-34B8-4ACE-B3AC-5C181C4AB7BC}"/>
                </a:ext>
              </a:extLst>
            </p:cNvPr>
            <p:cNvSpPr/>
            <p:nvPr/>
          </p:nvSpPr>
          <p:spPr>
            <a:xfrm>
              <a:off x="12303508" y="2965664"/>
              <a:ext cx="4955791" cy="3158017"/>
            </a:xfrm>
            <a:prstGeom prst="rect">
              <a:avLst/>
            </a:prstGeom>
            <a:solidFill>
              <a:srgbClr val="FDD2F5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C76DA0BC-5CED-4D6C-B44C-516354798D89}"/>
                </a:ext>
              </a:extLst>
            </p:cNvPr>
            <p:cNvSpPr txBox="1"/>
            <p:nvPr/>
          </p:nvSpPr>
          <p:spPr>
            <a:xfrm>
              <a:off x="12820342" y="2842788"/>
              <a:ext cx="4110566" cy="313868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499" b="0" i="0" u="none" strike="noStrike" kern="1200" cap="none" spc="174" baseline="0" dirty="0">
                  <a:solidFill>
                    <a:srgbClr val="000000"/>
                  </a:solidFill>
                  <a:uFillTx/>
                  <a:latin typeface="思源黑体 Bold"/>
                </a:rPr>
                <a:t>/ </a:t>
              </a:r>
              <a:r>
                <a:rPr lang="en-US" sz="3499" spc="174" dirty="0">
                  <a:solidFill>
                    <a:srgbClr val="000000"/>
                  </a:solidFill>
                  <a:latin typeface="思源黑体 Bold"/>
                </a:rPr>
                <a:t>3</a:t>
              </a:r>
              <a:endParaRPr lang="en-US" sz="3499" b="0" i="0" u="none" strike="noStrike" kern="1200" cap="none" spc="174" baseline="0" dirty="0">
                <a:solidFill>
                  <a:srgbClr val="000000"/>
                </a:solidFill>
                <a:uFillTx/>
                <a:latin typeface="思源黑体 Bold"/>
              </a:endParaRPr>
            </a:p>
            <a:p>
              <a:pPr marL="0" marR="0" lvl="0" indent="0" algn="ctr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CN" altLang="en-US" sz="3499" spc="174" dirty="0">
                  <a:solidFill>
                    <a:srgbClr val="000000"/>
                  </a:solidFill>
                  <a:latin typeface="思源黑体 Bold"/>
                </a:rPr>
                <a:t>棉质衣服</a:t>
              </a:r>
              <a:endParaRPr lang="en-US" altLang="zh-CN" sz="3499" spc="174" dirty="0">
                <a:solidFill>
                  <a:srgbClr val="000000"/>
                </a:solidFill>
                <a:latin typeface="思源黑体 Bold"/>
              </a:endParaRPr>
            </a:p>
            <a:p>
              <a:pPr marL="0" marR="0" lvl="0" indent="0" algn="ctr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499" b="0" i="0" u="none" strike="noStrike" kern="1200" cap="none" spc="174" baseline="0" dirty="0">
                  <a:solidFill>
                    <a:srgbClr val="000000"/>
                  </a:solidFill>
                  <a:uFillTx/>
                  <a:latin typeface="思源黑体 Bold"/>
                </a:rPr>
                <a:t>VS</a:t>
              </a:r>
            </a:p>
            <a:p>
              <a:pPr marL="0" marR="0" lvl="0" indent="0" algn="ctr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CN" altLang="en-US" sz="3499" spc="174" dirty="0">
                  <a:solidFill>
                    <a:srgbClr val="000000"/>
                  </a:solidFill>
                  <a:latin typeface="思源黑体 Bold"/>
                </a:rPr>
                <a:t>涤纶衣服</a:t>
              </a:r>
              <a:endParaRPr lang="en-US" sz="3499" b="0" i="0" u="none" strike="noStrike" kern="1200" cap="none" spc="174" baseline="0" dirty="0">
                <a:solidFill>
                  <a:srgbClr val="000000"/>
                </a:solidFill>
                <a:uFillTx/>
                <a:latin typeface="思源黑体 Bold"/>
              </a:endParaRPr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02480DE0-39E9-4554-94B9-31146EE766A0}"/>
              </a:ext>
            </a:extLst>
          </p:cNvPr>
          <p:cNvGrpSpPr/>
          <p:nvPr/>
        </p:nvGrpSpPr>
        <p:grpSpPr>
          <a:xfrm>
            <a:off x="12303508" y="6362121"/>
            <a:ext cx="4955791" cy="3236902"/>
            <a:chOff x="12303508" y="6362121"/>
            <a:chExt cx="4955791" cy="3236902"/>
          </a:xfrm>
        </p:grpSpPr>
        <p:sp>
          <p:nvSpPr>
            <p:cNvPr id="24" name="AutoShape 24">
              <a:extLst>
                <a:ext uri="{FF2B5EF4-FFF2-40B4-BE49-F238E27FC236}">
                  <a16:creationId xmlns:a16="http://schemas.microsoft.com/office/drawing/2014/main" id="{82F38843-BB64-46E0-9372-92BCD8641B62}"/>
                </a:ext>
              </a:extLst>
            </p:cNvPr>
            <p:cNvSpPr/>
            <p:nvPr/>
          </p:nvSpPr>
          <p:spPr>
            <a:xfrm>
              <a:off x="12303508" y="6441006"/>
              <a:ext cx="4955791" cy="3158017"/>
            </a:xfrm>
            <a:prstGeom prst="rect">
              <a:avLst/>
            </a:prstGeom>
            <a:solidFill>
              <a:srgbClr val="FDD2F5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F2BFF345-D83E-48A8-8935-37148F8290A7}"/>
                </a:ext>
              </a:extLst>
            </p:cNvPr>
            <p:cNvSpPr txBox="1"/>
            <p:nvPr/>
          </p:nvSpPr>
          <p:spPr>
            <a:xfrm>
              <a:off x="12820342" y="6362121"/>
              <a:ext cx="4110566" cy="313868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499" b="0" i="0" u="none" strike="noStrike" kern="1200" cap="none" spc="174" baseline="0" dirty="0">
                  <a:solidFill>
                    <a:srgbClr val="000000"/>
                  </a:solidFill>
                  <a:uFillTx/>
                  <a:latin typeface="思源黑体 Bold"/>
                </a:rPr>
                <a:t>/ 6</a:t>
              </a:r>
              <a:endParaRPr lang="en-US" sz="3499" spc="174" dirty="0">
                <a:solidFill>
                  <a:srgbClr val="000000"/>
                </a:solidFill>
                <a:latin typeface="思源黑体 Bold"/>
              </a:endParaRPr>
            </a:p>
            <a:p>
              <a:pPr marL="0" marR="0" lvl="0" indent="0" algn="ctr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CN" altLang="en-US" sz="3499" spc="174" dirty="0">
                  <a:solidFill>
                    <a:srgbClr val="000000"/>
                  </a:solidFill>
                  <a:latin typeface="思源黑体 Bold"/>
                </a:rPr>
                <a:t>应</a:t>
              </a:r>
              <a:r>
                <a:rPr lang="zh-CN" altLang="en-US" sz="3499" b="0" i="0" u="none" strike="noStrike" kern="1200" cap="none" spc="174" baseline="0" dirty="0">
                  <a:solidFill>
                    <a:srgbClr val="000000"/>
                  </a:solidFill>
                  <a:uFillTx/>
                  <a:latin typeface="思源黑体 Bold"/>
                </a:rPr>
                <a:t>季水果蔬菜</a:t>
              </a:r>
              <a:endParaRPr lang="en-US" altLang="zh-CN" sz="3499" b="0" i="0" u="none" strike="noStrike" kern="1200" cap="none" spc="174" baseline="0" dirty="0">
                <a:solidFill>
                  <a:srgbClr val="000000"/>
                </a:solidFill>
                <a:uFillTx/>
                <a:latin typeface="思源黑体 Bold"/>
              </a:endParaRPr>
            </a:p>
            <a:p>
              <a:pPr marL="0" marR="0" lvl="0" indent="0" algn="ctr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499" spc="174" dirty="0">
                  <a:solidFill>
                    <a:srgbClr val="000000"/>
                  </a:solidFill>
                  <a:latin typeface="思源黑体 Bold"/>
                </a:rPr>
                <a:t>VS</a:t>
              </a:r>
            </a:p>
            <a:p>
              <a:pPr marL="0" marR="0" lvl="0" indent="0" algn="ctr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CN" altLang="en-US" sz="3499" b="0" i="0" u="none" strike="noStrike" kern="1200" cap="none" spc="174" baseline="0" dirty="0">
                  <a:solidFill>
                    <a:srgbClr val="000000"/>
                  </a:solidFill>
                  <a:uFillTx/>
                  <a:latin typeface="思源黑体 Bold"/>
                </a:rPr>
                <a:t>反季节水果蔬菜</a:t>
              </a:r>
              <a:endParaRPr lang="en-US" sz="3499" b="0" i="0" u="none" strike="noStrike" kern="1200" cap="none" spc="174" baseline="0" dirty="0">
                <a:solidFill>
                  <a:srgbClr val="000000"/>
                </a:solidFill>
                <a:uFillTx/>
                <a:latin typeface="思源黑体 Bold"/>
              </a:endParaRPr>
            </a:p>
          </p:txBody>
        </p:sp>
      </p:grpSp>
      <p:pic>
        <p:nvPicPr>
          <p:cNvPr id="27" name="Picture 27">
            <a:extLst>
              <a:ext uri="{FF2B5EF4-FFF2-40B4-BE49-F238E27FC236}">
                <a16:creationId xmlns:a16="http://schemas.microsoft.com/office/drawing/2014/main" id="{A117D57B-6615-41BF-9070-C56887E1FD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796393" y="8977935"/>
            <a:ext cx="2376187" cy="130906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8" name="TextBox 28">
            <a:extLst>
              <a:ext uri="{FF2B5EF4-FFF2-40B4-BE49-F238E27FC236}">
                <a16:creationId xmlns:a16="http://schemas.microsoft.com/office/drawing/2014/main" id="{9AEA75CE-2D96-45FE-9D25-43728B6CCC88}"/>
              </a:ext>
            </a:extLst>
          </p:cNvPr>
          <p:cNvSpPr txBox="1"/>
          <p:nvPr/>
        </p:nvSpPr>
        <p:spPr>
          <a:xfrm>
            <a:off x="1028700" y="1114425"/>
            <a:ext cx="8115300" cy="14106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11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en-US" sz="10000" b="0" i="0" u="none" strike="noStrike" kern="1200" cap="none" spc="599" baseline="0" dirty="0">
                <a:solidFill>
                  <a:srgbClr val="000000"/>
                </a:solidFill>
                <a:uFillTx/>
                <a:latin typeface="Calibri"/>
                <a:ea typeface="思源黑体-超粗体"/>
              </a:rPr>
              <a:t>快问快答</a:t>
            </a:r>
            <a:endParaRPr lang="en-US" sz="10000" b="0" i="0" u="none" strike="noStrike" kern="1200" cap="none" spc="599" baseline="0" dirty="0">
              <a:solidFill>
                <a:srgbClr val="000000"/>
              </a:solidFill>
              <a:uFillTx/>
              <a:latin typeface="Calibri"/>
              <a:ea typeface="思源黑体-超粗体"/>
            </a:endParaRPr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A8B80ABC-B2EA-4798-A463-128CBAA0E916}"/>
              </a:ext>
            </a:extLst>
          </p:cNvPr>
          <p:cNvSpPr txBox="1"/>
          <p:nvPr/>
        </p:nvSpPr>
        <p:spPr>
          <a:xfrm>
            <a:off x="14111542" y="942975"/>
            <a:ext cx="3147757" cy="4952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0" i="0" u="none" strike="noStrike" kern="1200" cap="none" spc="0" baseline="0" dirty="0">
                <a:solidFill>
                  <a:srgbClr val="000000"/>
                </a:solidFill>
                <a:uFillTx/>
                <a:latin typeface="DM Sans Bold"/>
              </a:rPr>
              <a:t>PART 03</a:t>
            </a:r>
          </a:p>
        </p:txBody>
      </p:sp>
      <p:pic>
        <p:nvPicPr>
          <p:cNvPr id="30" name="Picture 30">
            <a:extLst>
              <a:ext uri="{FF2B5EF4-FFF2-40B4-BE49-F238E27FC236}">
                <a16:creationId xmlns:a16="http://schemas.microsoft.com/office/drawing/2014/main" id="{C54F6262-D4B6-458B-83E6-31206EE8CE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969471" y="5321076"/>
            <a:ext cx="605323" cy="6053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1" name="Picture 31">
            <a:extLst>
              <a:ext uri="{FF2B5EF4-FFF2-40B4-BE49-F238E27FC236}">
                <a16:creationId xmlns:a16="http://schemas.microsoft.com/office/drawing/2014/main" id="{69FAEE92-DACC-45D2-B0D1-E93D1C7944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8099985">
            <a:off x="-91786" y="5593451"/>
            <a:ext cx="2371212" cy="7760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2" name="Picture 32">
            <a:extLst>
              <a:ext uri="{FF2B5EF4-FFF2-40B4-BE49-F238E27FC236}">
                <a16:creationId xmlns:a16="http://schemas.microsoft.com/office/drawing/2014/main" id="{1514AC96-4658-448C-8FC6-ABBDB7B02C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7904686">
            <a:off x="16592972" y="9005105"/>
            <a:ext cx="1332655" cy="5064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88FF5A8B-E86C-49C9-91AD-7CFE96F9324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900" y="8746788"/>
            <a:ext cx="4075187" cy="176468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14425"/>
            <a:ext cx="13390789" cy="1410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000"/>
              </a:lnSpc>
            </a:pPr>
            <a:r>
              <a:rPr lang="zh-CN" altLang="en-US" sz="10000" spc="599" dirty="0">
                <a:solidFill>
                  <a:srgbClr val="000000"/>
                </a:solidFill>
                <a:ea typeface="思源黑体-超粗体" panose="020B0A00000000000000" charset="-122"/>
                <a:sym typeface="+mn-ea"/>
              </a:rPr>
              <a:t>结算环节</a:t>
            </a:r>
            <a:endParaRPr lang="en-US" sz="10000" spc="599" dirty="0">
              <a:solidFill>
                <a:srgbClr val="000000"/>
              </a:solidFill>
              <a:ea typeface="思源黑体-超粗体" panose="020B0A00000000000000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5046497" y="990600"/>
            <a:ext cx="2212803" cy="499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DM Sans Bold"/>
              </a:rPr>
              <a:t>PART 03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4761865"/>
            <a:ext cx="15557500" cy="4595495"/>
            <a:chOff x="0" y="0"/>
            <a:chExt cx="6607718" cy="6127118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6607718" cy="6127118"/>
            </a:xfrm>
            <a:prstGeom prst="rect">
              <a:avLst/>
            </a:prstGeom>
            <a:solidFill>
              <a:srgbClr val="9C97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242733" y="1028665"/>
              <a:ext cx="6151381" cy="5813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360"/>
                </a:lnSpc>
              </a:pPr>
              <a:endParaRPr lang="en-US" sz="3200" dirty="0">
                <a:sym typeface="+mn-ea"/>
              </a:endParaRPr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221242" y="2923629"/>
            <a:ext cx="2570705" cy="224371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535251" y="4229236"/>
            <a:ext cx="524559" cy="52455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65307">
            <a:off x="10413024" y="8797130"/>
            <a:ext cx="2818264" cy="9223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B66129-A726-4E36-A258-771EDA620A5F}"/>
              </a:ext>
            </a:extLst>
          </p:cNvPr>
          <p:cNvSpPr txBox="1"/>
          <p:nvPr/>
        </p:nvSpPr>
        <p:spPr>
          <a:xfrm>
            <a:off x="1361441" y="5440821"/>
            <a:ext cx="15239999" cy="2756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/>
              <a:t>1. </a:t>
            </a:r>
            <a:r>
              <a:rPr lang="zh-CN" altLang="en-US" sz="4000" dirty="0"/>
              <a:t>跟据前两个环节的回答情况，请每位同学计算自己最终的排放量</a:t>
            </a:r>
            <a:endParaRPr lang="en-US" altLang="zh-CN" sz="4000" dirty="0"/>
          </a:p>
          <a:p>
            <a:pPr>
              <a:lnSpc>
                <a:spcPct val="150000"/>
              </a:lnSpc>
            </a:pPr>
            <a:r>
              <a:rPr lang="en-US" sz="4000" dirty="0"/>
              <a:t>2. </a:t>
            </a:r>
            <a:r>
              <a:rPr lang="zh-CN" altLang="en-US" sz="4000" dirty="0"/>
              <a:t>将最终的排放量与规定的总数</a:t>
            </a:r>
            <a:r>
              <a:rPr lang="en-US" altLang="zh-CN" sz="4000" dirty="0"/>
              <a:t>10</a:t>
            </a:r>
            <a:r>
              <a:rPr lang="zh-CN" altLang="en-US" sz="4000" dirty="0"/>
              <a:t>进行对比，小于</a:t>
            </a:r>
            <a:r>
              <a:rPr lang="en-US" altLang="zh-CN" sz="4000" dirty="0"/>
              <a:t>10</a:t>
            </a:r>
            <a:r>
              <a:rPr lang="zh-CN" altLang="en-US" sz="4000" dirty="0"/>
              <a:t>则减排成功</a:t>
            </a:r>
            <a:endParaRPr lang="en-US" altLang="zh-CN" sz="4000" dirty="0"/>
          </a:p>
          <a:p>
            <a:pPr>
              <a:lnSpc>
                <a:spcPct val="150000"/>
              </a:lnSpc>
            </a:pPr>
            <a:r>
              <a:rPr lang="en-US" sz="4000" dirty="0"/>
              <a:t>3. </a:t>
            </a:r>
            <a:r>
              <a:rPr lang="zh-CN" altLang="en-US" sz="4000" dirty="0"/>
              <a:t>为减排成功的同学颁发碳信用证书</a:t>
            </a:r>
            <a:endParaRPr lang="en-US" sz="4000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5246A245-69FE-41DA-9A30-AD04126981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8496"/>
            <a:ext cx="4075187" cy="176468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14425"/>
            <a:ext cx="12078353" cy="1410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000"/>
              </a:lnSpc>
            </a:pPr>
            <a:r>
              <a:rPr lang="zh-CN" altLang="en-US" sz="10000" spc="599" dirty="0">
                <a:solidFill>
                  <a:srgbClr val="000000"/>
                </a:solidFill>
                <a:ea typeface="思源黑体-超粗体" panose="020B0A00000000000000" charset="-122"/>
                <a:sym typeface="+mn-ea"/>
              </a:rPr>
              <a:t>交易环节</a:t>
            </a:r>
            <a:endParaRPr lang="en-US" sz="10000" spc="599" dirty="0">
              <a:solidFill>
                <a:srgbClr val="000000"/>
              </a:solidFill>
              <a:ea typeface="思源黑体-超粗体" panose="020B0A00000000000000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4111545" y="942974"/>
            <a:ext cx="3147755" cy="495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DM Sans Bold"/>
              </a:rPr>
              <a:t>PART 03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10493" t="25457"/>
          <a:stretch>
            <a:fillRect/>
          </a:stretch>
        </p:blipFill>
        <p:spPr>
          <a:xfrm>
            <a:off x="13792468" y="3390901"/>
            <a:ext cx="3623126" cy="4528907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066800" y="3009899"/>
            <a:ext cx="9857740" cy="5654039"/>
            <a:chOff x="0" y="-70072"/>
            <a:chExt cx="4088197" cy="1299831"/>
          </a:xfrm>
        </p:grpSpPr>
        <p:sp>
          <p:nvSpPr>
            <p:cNvPr id="12" name="AutoShape 12"/>
            <p:cNvSpPr/>
            <p:nvPr/>
          </p:nvSpPr>
          <p:spPr>
            <a:xfrm>
              <a:off x="0" y="0"/>
              <a:ext cx="4088197" cy="1229759"/>
            </a:xfrm>
            <a:prstGeom prst="rect">
              <a:avLst/>
            </a:prstGeom>
            <a:solidFill>
              <a:srgbClr val="FDA258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218765" y="-70072"/>
              <a:ext cx="3650667" cy="10914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ct val="150000"/>
                </a:lnSpc>
                <a:spcBef>
                  <a:spcPct val="0"/>
                </a:spcBef>
              </a:pPr>
              <a:endParaRPr lang="en-US" sz="3500" spc="175" dirty="0">
                <a:solidFill>
                  <a:srgbClr val="FFFFFF"/>
                </a:solidFill>
                <a:latin typeface="思源黑体 Bold" panose="020B0600000000000000" charset="-122"/>
              </a:endParaRPr>
            </a:p>
            <a:p>
              <a:pPr algn="l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3500" spc="175" dirty="0">
                  <a:solidFill>
                    <a:srgbClr val="FFFFFF"/>
                  </a:solidFill>
                  <a:latin typeface="+mn-ea"/>
                </a:rPr>
                <a:t>排放超标的同学需向获得碳信用证书的同学“购买”所需的碳信用</a:t>
              </a:r>
              <a:endParaRPr lang="en-US" altLang="zh-CN" sz="3500" spc="175" dirty="0">
                <a:solidFill>
                  <a:srgbClr val="FFFFFF"/>
                </a:solidFill>
                <a:latin typeface="+mn-ea"/>
              </a:endParaRPr>
            </a:p>
            <a:p>
              <a:pPr algn="l">
                <a:lnSpc>
                  <a:spcPct val="150000"/>
                </a:lnSpc>
                <a:spcBef>
                  <a:spcPct val="0"/>
                </a:spcBef>
              </a:pPr>
              <a:endParaRPr lang="en-US" sz="3500" spc="175" dirty="0">
                <a:solidFill>
                  <a:srgbClr val="FFFFFF"/>
                </a:solidFill>
                <a:latin typeface="+mn-ea"/>
              </a:endParaRPr>
            </a:p>
            <a:p>
              <a:pPr algn="l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3500" spc="175" dirty="0">
                  <a:solidFill>
                    <a:srgbClr val="FFFFFF"/>
                  </a:solidFill>
                  <a:latin typeface="+mn-ea"/>
                </a:rPr>
                <a:t>“购买”方式可以是帮对方做一件事情</a:t>
              </a:r>
              <a:endParaRPr lang="en-US" altLang="zh-CN" sz="3500" spc="175" dirty="0">
                <a:solidFill>
                  <a:srgbClr val="FFFFFF"/>
                </a:solidFill>
                <a:latin typeface="+mn-ea"/>
              </a:endParaRPr>
            </a:p>
            <a:p>
              <a:pPr algn="l">
                <a:lnSpc>
                  <a:spcPct val="150000"/>
                </a:lnSpc>
                <a:spcBef>
                  <a:spcPct val="0"/>
                </a:spcBef>
              </a:pPr>
              <a:r>
                <a:rPr lang="zh-CN" altLang="en-US" sz="3500" spc="175" dirty="0">
                  <a:solidFill>
                    <a:srgbClr val="FFFFFF"/>
                  </a:solidFill>
                  <a:latin typeface="+mn-ea"/>
                </a:rPr>
                <a:t>例：擦黑板、倒垃圾</a:t>
              </a:r>
              <a:r>
                <a:rPr lang="en-US" altLang="zh-CN" sz="3500" spc="175" dirty="0">
                  <a:solidFill>
                    <a:srgbClr val="FFFFFF"/>
                  </a:solidFill>
                  <a:latin typeface="+mn-ea"/>
                </a:rPr>
                <a:t>……</a:t>
              </a:r>
              <a:endParaRPr lang="en-US" sz="3500" spc="175" dirty="0">
                <a:solidFill>
                  <a:srgbClr val="FFFFFF"/>
                </a:solidFill>
                <a:latin typeface="+mn-ea"/>
              </a:endParaRPr>
            </a:p>
          </p:txBody>
        </p:sp>
      </p:grp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5154056-9BB3-48EB-B698-BD5A2E66FF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4699"/>
            <a:ext cx="4075187" cy="176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04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A2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241934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3352605" y="4457503"/>
            <a:ext cx="11515480" cy="4269245"/>
            <a:chOff x="-95673" y="-293793"/>
            <a:chExt cx="15353973" cy="5692327"/>
          </a:xfrm>
        </p:grpSpPr>
        <p:sp>
          <p:nvSpPr>
            <p:cNvPr id="4" name="TextBox 4"/>
            <p:cNvSpPr txBox="1"/>
            <p:nvPr/>
          </p:nvSpPr>
          <p:spPr>
            <a:xfrm>
              <a:off x="5927" y="-293793"/>
              <a:ext cx="15252373" cy="19473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000"/>
                </a:lnSpc>
              </a:pPr>
              <a:r>
                <a:rPr lang="en-US" sz="10000" spc="299">
                  <a:solidFill>
                    <a:srgbClr val="000000"/>
                  </a:solidFill>
                  <a:latin typeface="Gulfs Display" panose="00000500000000000000"/>
                </a:rPr>
                <a:t>PART 04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95673" y="1636794"/>
              <a:ext cx="15252373" cy="3761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000"/>
                </a:lnSpc>
              </a:pPr>
              <a:r>
                <a:rPr lang="en-US" sz="10000" spc="599" dirty="0" err="1">
                  <a:solidFill>
                    <a:srgbClr val="000000"/>
                  </a:solidFill>
                  <a:ea typeface="思源黑体-超粗体" panose="020B0A00000000000000" charset="-122"/>
                </a:rPr>
                <a:t>课后作业</a:t>
              </a:r>
              <a:endParaRPr lang="en-US" sz="10000" spc="599" dirty="0">
                <a:solidFill>
                  <a:srgbClr val="000000"/>
                </a:solidFill>
                <a:ea typeface="思源黑体-超粗体" panose="020B0A00000000000000" charset="-122"/>
              </a:endParaRPr>
            </a:p>
            <a:p>
              <a:pPr algn="ctr">
                <a:lnSpc>
                  <a:spcPts val="11000"/>
                </a:lnSpc>
              </a:pPr>
              <a:r>
                <a:rPr lang="en-US" sz="10000" spc="599" dirty="0">
                  <a:solidFill>
                    <a:srgbClr val="000000"/>
                  </a:solidFill>
                  <a:ea typeface="思源黑体-超粗体" panose="020B0A00000000000000" charset="-122"/>
                </a:rPr>
                <a:t> 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587978" y="1297491"/>
            <a:ext cx="2570705" cy="22437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08528" y="451374"/>
            <a:ext cx="2851208" cy="354916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08528" y="5414478"/>
            <a:ext cx="781003" cy="7810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231382">
            <a:off x="3879632" y="7247529"/>
            <a:ext cx="2371214" cy="7760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7747312" flipH="1" flipV="1">
            <a:off x="15942783" y="8408373"/>
            <a:ext cx="2187816" cy="83137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E65A2963-6D30-4254-8FD4-2AEAB667DAF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4699"/>
            <a:ext cx="4075187" cy="17646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933826"/>
            <a:ext cx="7939134" cy="1512276"/>
            <a:chOff x="0" y="0"/>
            <a:chExt cx="10585512" cy="2016368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0585512" cy="2016368"/>
            </a:xfrm>
            <a:prstGeom prst="rect">
              <a:avLst/>
            </a:prstGeom>
            <a:solidFill>
              <a:srgbClr val="7DEFF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94372" y="530876"/>
              <a:ext cx="1508859" cy="9831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00"/>
                </a:lnSpc>
              </a:pPr>
              <a:r>
                <a:rPr lang="en-US" sz="5000">
                  <a:solidFill>
                    <a:srgbClr val="000000"/>
                  </a:solidFill>
                  <a:latin typeface="Gulfs Display" panose="00000500000000000000"/>
                </a:rPr>
                <a:t>01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2934120" y="540407"/>
              <a:ext cx="6138300" cy="940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00"/>
                </a:lnSpc>
                <a:spcBef>
                  <a:spcPct val="0"/>
                </a:spcBef>
              </a:pPr>
              <a:r>
                <a:rPr lang="en-US" sz="5000" spc="250" dirty="0" err="1">
                  <a:solidFill>
                    <a:srgbClr val="000000"/>
                  </a:solidFill>
                  <a:ea typeface="思源黑体 Bold" panose="020B0600000000000000" charset="-122"/>
                </a:rPr>
                <a:t>什么是</a:t>
              </a:r>
              <a:r>
                <a:rPr lang="zh-CN" altLang="en-US" sz="5000" spc="250" dirty="0">
                  <a:solidFill>
                    <a:srgbClr val="000000"/>
                  </a:solidFill>
                  <a:ea typeface="思源黑体 Bold" panose="020B0600000000000000" charset="-122"/>
                </a:rPr>
                <a:t>“碳”</a:t>
              </a:r>
              <a:endParaRPr lang="en-US" sz="5000" spc="250" dirty="0">
                <a:solidFill>
                  <a:srgbClr val="000000"/>
                </a:solidFill>
                <a:ea typeface="思源黑体 Bold" panose="020B0600000000000000" charset="-122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734432" y="1028700"/>
            <a:ext cx="2115002" cy="3471288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9320166" y="3933830"/>
            <a:ext cx="7939134" cy="1512267"/>
            <a:chOff x="0" y="0"/>
            <a:chExt cx="10585512" cy="2016356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10585512" cy="2016356"/>
            </a:xfrm>
            <a:prstGeom prst="rect">
              <a:avLst/>
            </a:prstGeom>
            <a:solidFill>
              <a:srgbClr val="9C97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94372" y="530876"/>
              <a:ext cx="1508859" cy="983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00"/>
                </a:lnSpc>
              </a:pPr>
              <a:r>
                <a:rPr lang="en-US" sz="5000">
                  <a:solidFill>
                    <a:srgbClr val="000000"/>
                  </a:solidFill>
                  <a:latin typeface="Gulfs Display" panose="00000500000000000000"/>
                </a:rPr>
                <a:t>03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138406" y="540401"/>
              <a:ext cx="6138300" cy="939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00"/>
                </a:lnSpc>
                <a:spcBef>
                  <a:spcPct val="0"/>
                </a:spcBef>
              </a:pPr>
              <a:r>
                <a:rPr lang="en-US" sz="5000" spc="250">
                  <a:solidFill>
                    <a:srgbClr val="000000"/>
                  </a:solidFill>
                  <a:ea typeface="思源黑体 Bold" panose="020B0600000000000000" charset="-122"/>
                </a:rPr>
                <a:t>游戏环节 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320166" y="5839929"/>
            <a:ext cx="7939134" cy="1512267"/>
            <a:chOff x="0" y="0"/>
            <a:chExt cx="10585512" cy="2016356"/>
          </a:xfrm>
        </p:grpSpPr>
        <p:sp>
          <p:nvSpPr>
            <p:cNvPr id="12" name="AutoShape 12"/>
            <p:cNvSpPr/>
            <p:nvPr/>
          </p:nvSpPr>
          <p:spPr>
            <a:xfrm>
              <a:off x="0" y="0"/>
              <a:ext cx="10585512" cy="2016356"/>
            </a:xfrm>
            <a:prstGeom prst="rect">
              <a:avLst/>
            </a:prstGeom>
            <a:solidFill>
              <a:srgbClr val="FDD2F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94372" y="530876"/>
              <a:ext cx="1508859" cy="983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00"/>
                </a:lnSpc>
              </a:pPr>
              <a:r>
                <a:rPr lang="en-US" sz="5000">
                  <a:solidFill>
                    <a:srgbClr val="000000"/>
                  </a:solidFill>
                  <a:latin typeface="Gulfs Display" panose="00000500000000000000"/>
                </a:rPr>
                <a:t>04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138406" y="540401"/>
              <a:ext cx="6138300" cy="939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00"/>
                </a:lnSpc>
                <a:spcBef>
                  <a:spcPct val="0"/>
                </a:spcBef>
              </a:pPr>
              <a:r>
                <a:rPr lang="en-US" sz="5000" spc="250">
                  <a:solidFill>
                    <a:srgbClr val="000000"/>
                  </a:solidFill>
                  <a:ea typeface="思源黑体 Bold" panose="020B0600000000000000" charset="-122"/>
                </a:rPr>
                <a:t>课后作业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8700" y="5839925"/>
            <a:ext cx="7939134" cy="1512276"/>
            <a:chOff x="0" y="0"/>
            <a:chExt cx="10585512" cy="2016368"/>
          </a:xfrm>
        </p:grpSpPr>
        <p:sp>
          <p:nvSpPr>
            <p:cNvPr id="16" name="AutoShape 16"/>
            <p:cNvSpPr/>
            <p:nvPr/>
          </p:nvSpPr>
          <p:spPr>
            <a:xfrm>
              <a:off x="0" y="0"/>
              <a:ext cx="10585512" cy="2016368"/>
            </a:xfrm>
            <a:prstGeom prst="rect">
              <a:avLst/>
            </a:prstGeom>
            <a:solidFill>
              <a:srgbClr val="A4DB82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94372" y="530876"/>
              <a:ext cx="1508859" cy="9831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00"/>
                </a:lnSpc>
              </a:pPr>
              <a:r>
                <a:rPr lang="en-US" sz="5000">
                  <a:solidFill>
                    <a:srgbClr val="000000"/>
                  </a:solidFill>
                  <a:latin typeface="Gulfs Display" panose="00000500000000000000"/>
                </a:rPr>
                <a:t>02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934120" y="540407"/>
              <a:ext cx="6138300" cy="939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00"/>
                </a:lnSpc>
                <a:spcBef>
                  <a:spcPct val="0"/>
                </a:spcBef>
              </a:pPr>
              <a:r>
                <a:rPr lang="en-US" sz="5000" spc="250">
                  <a:solidFill>
                    <a:srgbClr val="000000"/>
                  </a:solidFill>
                  <a:ea typeface="思源黑体 Bold" panose="020B0600000000000000" charset="-122"/>
                  <a:sym typeface="+mn-ea"/>
                </a:rPr>
                <a:t>什么是碳信用</a:t>
              </a:r>
              <a:r>
                <a:rPr lang="en-US" sz="5000" spc="250">
                  <a:solidFill>
                    <a:srgbClr val="000000"/>
                  </a:solidFill>
                  <a:ea typeface="思源黑体 Bold" panose="020B0600000000000000" charset="-122"/>
                </a:rPr>
                <a:t> </a:t>
              </a:r>
            </a:p>
          </p:txBody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832777" y="7722608"/>
            <a:ext cx="3002970" cy="307138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765174" y="1904656"/>
            <a:ext cx="524559" cy="524559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028700" y="1028700"/>
            <a:ext cx="6045346" cy="2276471"/>
            <a:chOff x="0" y="0"/>
            <a:chExt cx="8060462" cy="3035294"/>
          </a:xfrm>
        </p:grpSpPr>
        <p:sp>
          <p:nvSpPr>
            <p:cNvPr id="22" name="TextBox 22"/>
            <p:cNvSpPr txBox="1"/>
            <p:nvPr/>
          </p:nvSpPr>
          <p:spPr>
            <a:xfrm>
              <a:off x="0" y="85725"/>
              <a:ext cx="8060462" cy="19377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000"/>
                </a:lnSpc>
              </a:pPr>
              <a:r>
                <a:rPr lang="en-US" sz="10000" spc="599">
                  <a:solidFill>
                    <a:srgbClr val="000000"/>
                  </a:solidFill>
                  <a:ea typeface="思源黑体-超粗体" panose="020B0A00000000000000" charset="-122"/>
                </a:rPr>
                <a:t>目录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2052114"/>
              <a:ext cx="8060462" cy="983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500"/>
                </a:lnSpc>
              </a:pPr>
              <a:r>
                <a:rPr lang="en-US" sz="5000">
                  <a:solidFill>
                    <a:srgbClr val="000000"/>
                  </a:solidFill>
                  <a:latin typeface="Gulfs Display" panose="00000500000000000000"/>
                </a:rPr>
                <a:t>CONTENTS</a:t>
              </a:r>
            </a:p>
          </p:txBody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22402">
            <a:off x="15975151" y="8065097"/>
            <a:ext cx="1748565" cy="572258"/>
          </a:xfrm>
          <a:prstGeom prst="rect">
            <a:avLst/>
          </a:prstGeom>
        </p:spPr>
      </p:pic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22AA7C92-B628-43DD-B18A-A6CA40C1C22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4699"/>
            <a:ext cx="4075187" cy="176468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32234" y="0"/>
            <a:ext cx="5355766" cy="10287000"/>
            <a:chOff x="0" y="0"/>
            <a:chExt cx="7141022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rcRect l="39272" r="24772" b="7920"/>
            <a:stretch>
              <a:fillRect/>
            </a:stretch>
          </p:blipFill>
          <p:spPr>
            <a:xfrm>
              <a:off x="0" y="0"/>
              <a:ext cx="2380341" cy="9144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 l="10952" r="10952"/>
            <a:stretch>
              <a:fillRect/>
            </a:stretch>
          </p:blipFill>
          <p:spPr>
            <a:xfrm>
              <a:off x="2380341" y="0"/>
              <a:ext cx="4760681" cy="9144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/>
            <a:srcRect t="7317" b="7317"/>
            <a:stretch>
              <a:fillRect/>
            </a:stretch>
          </p:blipFill>
          <p:spPr>
            <a:xfrm>
              <a:off x="0" y="9144000"/>
              <a:ext cx="3570511" cy="4572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/>
            <a:srcRect t="7317" b="7317"/>
            <a:stretch>
              <a:fillRect/>
            </a:stretch>
          </p:blipFill>
          <p:spPr>
            <a:xfrm>
              <a:off x="3570511" y="9144000"/>
              <a:ext cx="3570511" cy="4572000"/>
            </a:xfrm>
            <a:prstGeom prst="rect">
              <a:avLst/>
            </a:prstGeom>
          </p:spPr>
        </p:pic>
      </p:grpSp>
      <p:sp>
        <p:nvSpPr>
          <p:cNvPr id="7" name="AutoShape 7"/>
          <p:cNvSpPr/>
          <p:nvPr/>
        </p:nvSpPr>
        <p:spPr>
          <a:xfrm>
            <a:off x="1028700" y="2336482"/>
            <a:ext cx="10507980" cy="5614035"/>
          </a:xfrm>
          <a:prstGeom prst="rect">
            <a:avLst/>
          </a:prstGeom>
          <a:solidFill>
            <a:srgbClr val="A4DB82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834249" y="7178302"/>
            <a:ext cx="3208394" cy="310869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990600"/>
            <a:ext cx="3147755" cy="495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DM Sans Bold"/>
              </a:rPr>
              <a:t>PART 04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47800" y="2705100"/>
            <a:ext cx="9710420" cy="48058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spc="300" dirty="0" err="1">
                <a:solidFill>
                  <a:srgbClr val="000000"/>
                </a:solidFill>
                <a:ea typeface="思源黑体-超粗体 Bold"/>
              </a:rPr>
              <a:t>a.写学习心得</a:t>
            </a:r>
            <a:endParaRPr lang="en-US" sz="3600" spc="300" dirty="0">
              <a:solidFill>
                <a:srgbClr val="000000"/>
              </a:solidFill>
              <a:ea typeface="思源黑体-超粗体 Bold"/>
            </a:endParaRPr>
          </a:p>
          <a:p>
            <a:pPr>
              <a:lnSpc>
                <a:spcPct val="150000"/>
              </a:lnSpc>
            </a:pPr>
            <a:r>
              <a:rPr lang="zh-CN" altLang="en-US" sz="3600" spc="300" dirty="0">
                <a:solidFill>
                  <a:srgbClr val="000000"/>
                </a:solidFill>
                <a:ea typeface="思源黑体-超粗体 Bold"/>
              </a:rPr>
              <a:t>例：</a:t>
            </a:r>
            <a:r>
              <a:rPr lang="en-US" sz="3600" spc="300" dirty="0" err="1">
                <a:solidFill>
                  <a:srgbClr val="000000"/>
                </a:solidFill>
                <a:ea typeface="思源黑体-超粗体 Bold"/>
              </a:rPr>
              <a:t>模拟碳信用</a:t>
            </a:r>
            <a:r>
              <a:rPr lang="zh-CN" altLang="en-US" sz="3600" spc="300" dirty="0">
                <a:solidFill>
                  <a:srgbClr val="000000"/>
                </a:solidFill>
                <a:ea typeface="思源黑体-超粗体 Bold"/>
              </a:rPr>
              <a:t>交易</a:t>
            </a:r>
            <a:r>
              <a:rPr lang="en-US" sz="3600" spc="300" dirty="0" err="1">
                <a:solidFill>
                  <a:srgbClr val="000000"/>
                </a:solidFill>
                <a:ea typeface="思源黑体-超粗体 Bold"/>
              </a:rPr>
              <a:t>的感想</a:t>
            </a:r>
            <a:r>
              <a:rPr lang="en-US" sz="3600" spc="300" dirty="0">
                <a:solidFill>
                  <a:srgbClr val="000000"/>
                </a:solidFill>
                <a:ea typeface="思源黑体-超粗体 Bold"/>
              </a:rPr>
              <a:t>… </a:t>
            </a:r>
          </a:p>
          <a:p>
            <a:pPr>
              <a:lnSpc>
                <a:spcPct val="150000"/>
              </a:lnSpc>
            </a:pPr>
            <a:endParaRPr lang="en-US" sz="3600" spc="300" dirty="0">
              <a:solidFill>
                <a:srgbClr val="000000"/>
              </a:solidFill>
              <a:ea typeface="思源黑体-超粗体 Bold"/>
            </a:endParaRPr>
          </a:p>
          <a:p>
            <a:pPr>
              <a:lnSpc>
                <a:spcPct val="150000"/>
              </a:lnSpc>
            </a:pPr>
            <a:r>
              <a:rPr lang="en-US" sz="3600" spc="300" dirty="0" err="1">
                <a:solidFill>
                  <a:srgbClr val="000000"/>
                </a:solidFill>
                <a:ea typeface="思源黑体-超粗体 Bold"/>
              </a:rPr>
              <a:t>b.废物利用做手工</a:t>
            </a:r>
            <a:endParaRPr lang="en-US" sz="3600" spc="300" dirty="0">
              <a:solidFill>
                <a:srgbClr val="000000"/>
              </a:solidFill>
              <a:ea typeface="思源黑体-超粗体 Bold"/>
            </a:endParaRPr>
          </a:p>
          <a:p>
            <a:pPr>
              <a:lnSpc>
                <a:spcPct val="150000"/>
              </a:lnSpc>
            </a:pPr>
            <a:r>
              <a:rPr lang="zh-CN" altLang="en-US" sz="3600" spc="300" dirty="0">
                <a:solidFill>
                  <a:srgbClr val="000000"/>
                </a:solidFill>
                <a:ea typeface="思源黑体-超粗体 Bold"/>
              </a:rPr>
              <a:t>例：</a:t>
            </a:r>
            <a:r>
              <a:rPr lang="en-US" sz="3600" spc="300" dirty="0" err="1">
                <a:solidFill>
                  <a:srgbClr val="000000"/>
                </a:solidFill>
                <a:ea typeface="思源黑体-超粗体 Bold"/>
              </a:rPr>
              <a:t>喝完的牛奶纸盒可以用来种花</a:t>
            </a:r>
            <a:r>
              <a:rPr lang="en-US" sz="3600" spc="300" dirty="0">
                <a:solidFill>
                  <a:srgbClr val="000000"/>
                </a:solidFill>
                <a:ea typeface="思源黑体-超粗体 Bold"/>
              </a:rPr>
              <a:t> </a:t>
            </a:r>
          </a:p>
          <a:p>
            <a:pPr>
              <a:lnSpc>
                <a:spcPts val="5500"/>
              </a:lnSpc>
            </a:pPr>
            <a:endParaRPr lang="en-US" sz="3600" spc="300" dirty="0">
              <a:solidFill>
                <a:srgbClr val="000000"/>
              </a:solidFill>
              <a:ea typeface="思源黑体-超粗体 Bold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66420" y="2149766"/>
            <a:ext cx="524559" cy="524559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EF4F827F-9105-4D82-B9FD-A905CD316D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4699"/>
            <a:ext cx="4075187" cy="176468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867652"/>
            <a:ext cx="18288000" cy="2419348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167561" y="4618941"/>
            <a:ext cx="4870557" cy="463935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097316" y="4618941"/>
            <a:ext cx="4106016" cy="46393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586607" y="4618941"/>
            <a:ext cx="4832666" cy="46393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313710" y="5143500"/>
            <a:ext cx="683310" cy="68331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100000">
            <a:off x="1198164" y="3984418"/>
            <a:ext cx="2371214" cy="776034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5018468" y="1574710"/>
            <a:ext cx="8284671" cy="2567209"/>
            <a:chOff x="0" y="0"/>
            <a:chExt cx="11046228" cy="3422945"/>
          </a:xfrm>
        </p:grpSpPr>
        <p:sp>
          <p:nvSpPr>
            <p:cNvPr id="9" name="TextBox 9"/>
            <p:cNvSpPr txBox="1"/>
            <p:nvPr/>
          </p:nvSpPr>
          <p:spPr>
            <a:xfrm>
              <a:off x="0" y="104775"/>
              <a:ext cx="11046228" cy="2195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495"/>
                </a:lnSpc>
              </a:pPr>
              <a:r>
                <a:rPr lang="en-US" sz="11360" spc="681">
                  <a:solidFill>
                    <a:srgbClr val="000000"/>
                  </a:solidFill>
                  <a:ea typeface="思源黑体-超粗体" panose="020B0A00000000000000" charset="-122"/>
                </a:rPr>
                <a:t>感谢观看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576314"/>
              <a:ext cx="11046228" cy="8466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00"/>
                </a:lnSpc>
                <a:spcBef>
                  <a:spcPct val="0"/>
                </a:spcBef>
              </a:pPr>
              <a:r>
                <a:rPr lang="en-US" sz="4000" spc="267">
                  <a:solidFill>
                    <a:srgbClr val="000000"/>
                  </a:solidFill>
                  <a:latin typeface="DM Sans Bold"/>
                </a:rPr>
                <a:t>Thank You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100000" flipH="1" flipV="1">
            <a:off x="14405011" y="1065302"/>
            <a:ext cx="1624204" cy="617198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738C3845-4975-4476-B834-E615198E9AC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4699"/>
            <a:ext cx="4075187" cy="17646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2419348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36603"/>
            <a:ext cx="3545336" cy="245595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209663" y="1191373"/>
            <a:ext cx="3475760" cy="332429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3424360" y="4734998"/>
            <a:ext cx="11439280" cy="4346060"/>
            <a:chOff x="0" y="76200"/>
            <a:chExt cx="15252373" cy="5794748"/>
          </a:xfrm>
        </p:grpSpPr>
        <p:sp>
          <p:nvSpPr>
            <p:cNvPr id="6" name="TextBox 6"/>
            <p:cNvSpPr txBox="1"/>
            <p:nvPr/>
          </p:nvSpPr>
          <p:spPr>
            <a:xfrm>
              <a:off x="0" y="76200"/>
              <a:ext cx="15252373" cy="19473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0" b="0" i="0" u="none" strike="noStrike" kern="1200" cap="none" spc="299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ulfs Display" panose="00000500000000000000"/>
                  <a:ea typeface="+mn-ea"/>
                  <a:cs typeface="+mn-cs"/>
                </a:rPr>
                <a:t>PART 01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109234"/>
              <a:ext cx="15252373" cy="3761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0" b="0" i="0" u="none" strike="noStrike" kern="1200" cap="none" spc="25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思源黑体 Bold" panose="020B0600000000000000" charset="-122"/>
                  <a:cs typeface="+mn-cs"/>
                  <a:sym typeface="+mn-ea"/>
                </a:rPr>
                <a:t>什么是</a:t>
              </a:r>
              <a:r>
                <a:rPr lang="zh-CN" altLang="en-US" sz="10000" spc="250" dirty="0">
                  <a:solidFill>
                    <a:srgbClr val="000000"/>
                  </a:solidFill>
                  <a:latin typeface="Calibri"/>
                  <a:ea typeface="思源黑体 Bold" panose="020B0600000000000000" charset="-122"/>
                  <a:sym typeface="+mn-ea"/>
                </a:rPr>
                <a:t>“</a:t>
              </a:r>
              <a:r>
                <a:rPr kumimoji="0" lang="zh-CN" altLang="en-US" sz="10000" b="0" i="0" u="none" strike="noStrike" kern="1200" cap="none" spc="2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思源黑体 Bold" panose="020B0600000000000000" charset="-122"/>
                  <a:cs typeface="+mn-cs"/>
                  <a:sym typeface="+mn-ea"/>
                </a:rPr>
                <a:t>碳</a:t>
              </a:r>
              <a:r>
                <a:rPr lang="zh-CN" altLang="en-US" sz="10000" spc="250" dirty="0">
                  <a:solidFill>
                    <a:srgbClr val="000000"/>
                  </a:solidFill>
                  <a:latin typeface="Calibri"/>
                  <a:ea typeface="思源黑体 Bold" panose="020B0600000000000000" charset="-122"/>
                  <a:sym typeface="+mn-ea"/>
                </a:rPr>
                <a:t>”</a:t>
              </a:r>
              <a:r>
                <a:rPr kumimoji="0" lang="zh-CN" altLang="en-US" sz="10000" b="0" i="0" u="none" strike="noStrike" kern="1200" cap="none" spc="2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思源黑体 Bold" panose="020B0600000000000000" charset="-122"/>
                  <a:cs typeface="+mn-cs"/>
                  <a:sym typeface="+mn-ea"/>
                </a:rPr>
                <a:t>？</a:t>
              </a:r>
              <a:endParaRPr kumimoji="0" lang="en-US" altLang="zh-CN" sz="10000" b="0" i="0" u="none" strike="noStrike" kern="1200" cap="none" spc="2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思源黑体 Bold" panose="020B0600000000000000" charset="-122"/>
                <a:cs typeface="+mn-cs"/>
                <a:sym typeface="+mn-ea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0" b="0" i="0" u="none" strike="noStrike" kern="1200" cap="none" spc="59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思源黑体-超粗体" panose="020B0A00000000000000" charset="-122"/>
                <a:cs typeface="+mn-cs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99163" y="5143500"/>
            <a:ext cx="634464" cy="63446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536194">
            <a:off x="3835868" y="2031331"/>
            <a:ext cx="2371214" cy="77603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895328">
            <a:off x="14633380" y="8828477"/>
            <a:ext cx="2104086" cy="799553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50CED5F7-2503-4004-A5EC-DFFBC3E6C83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4699"/>
            <a:ext cx="4075187" cy="17646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D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16450" r="4874" b="7108"/>
          <a:stretch>
            <a:fillRect/>
          </a:stretch>
        </p:blipFill>
        <p:spPr>
          <a:xfrm>
            <a:off x="12479655" y="0"/>
            <a:ext cx="5808345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273879" y="6780163"/>
            <a:ext cx="2985159" cy="350683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823597" y="3850616"/>
            <a:ext cx="9721215" cy="1760532"/>
            <a:chOff x="61983" y="-2540680"/>
            <a:chExt cx="13923432" cy="2381429"/>
          </a:xfrm>
        </p:grpSpPr>
        <p:sp>
          <p:nvSpPr>
            <p:cNvPr id="5" name="AutoShape 5"/>
            <p:cNvSpPr/>
            <p:nvPr/>
          </p:nvSpPr>
          <p:spPr>
            <a:xfrm>
              <a:off x="61983" y="-2540680"/>
              <a:ext cx="13923432" cy="2035121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63484" y="-711138"/>
              <a:ext cx="11362974" cy="5518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5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16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Bold" panose="020B0600000000000000" charset="-122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63483" y="-1948980"/>
              <a:ext cx="11606953" cy="4552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ts val="2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“碳”代表温室气体，通常被用作二氧化碳的简称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思源黑体-细体 Bold" panose="020B0300000000000000" charset="-122"/>
                <a:cs typeface="+mn-cs"/>
              </a:endParaRP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194790">
            <a:off x="15937463" y="8777741"/>
            <a:ext cx="2936752" cy="961119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0" y="1000125"/>
            <a:ext cx="11449842" cy="3693346"/>
            <a:chOff x="-1342628" y="-38100"/>
            <a:chExt cx="15266455" cy="4924459"/>
          </a:xfrm>
        </p:grpSpPr>
        <p:sp>
          <p:nvSpPr>
            <p:cNvPr id="14" name="TextBox 14"/>
            <p:cNvSpPr txBox="1"/>
            <p:nvPr/>
          </p:nvSpPr>
          <p:spPr>
            <a:xfrm>
              <a:off x="-1342628" y="1124620"/>
              <a:ext cx="13923827" cy="3761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0" b="0" i="0" u="none" strike="noStrike" kern="1200" cap="none" spc="2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思源黑体 Bold" panose="020B0600000000000000" charset="-122"/>
                  <a:cs typeface="+mn-cs"/>
                  <a:sym typeface="+mn-ea"/>
                </a:rPr>
                <a:t>“碳”</a:t>
              </a:r>
              <a:endParaRPr kumimoji="0" lang="en-US" sz="10000" b="0" i="0" u="none" strike="noStrike" kern="1200" cap="none" spc="2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思源黑体 Bold" panose="020B0600000000000000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0" b="0" i="0" u="none" strike="noStrike" kern="1200" cap="none" spc="59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思源黑体-超粗体" panose="020B0A00000000000000" charset="-122"/>
                <a:cs typeface="+mn-cs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3923827" cy="6476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9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M Sans Bold"/>
                  <a:ea typeface="+mn-ea"/>
                  <a:cs typeface="+mn-cs"/>
                </a:rPr>
                <a:t>PART 01</a:t>
              </a:r>
            </a:p>
          </p:txBody>
        </p:sp>
      </p:grpSp>
      <p:pic>
        <p:nvPicPr>
          <p:cNvPr id="9" name="Picture 8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D0F31074-CAF6-4E0F-958C-E203B9341EB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1" t="13295" r="27352" b="12449"/>
          <a:stretch/>
        </p:blipFill>
        <p:spPr>
          <a:xfrm>
            <a:off x="8720519" y="1022343"/>
            <a:ext cx="2752165" cy="2715971"/>
          </a:xfrm>
          <a:prstGeom prst="flowChartConnector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6A7EA37-3EAB-4678-92A9-0F37DA4FD2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268391"/>
              </p:ext>
            </p:extLst>
          </p:nvPr>
        </p:nvGraphicFramePr>
        <p:xfrm>
          <a:off x="2015221" y="5716765"/>
          <a:ext cx="8778240" cy="4506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F2491049-2966-481A-B0FE-7ED46A1D208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258" y="8568406"/>
            <a:ext cx="4075187" cy="17646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9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14462" t="24757" b="29724"/>
          <a:stretch>
            <a:fillRect/>
          </a:stretch>
        </p:blipFill>
        <p:spPr>
          <a:xfrm>
            <a:off x="10193424" y="3618231"/>
            <a:ext cx="7065876" cy="5640069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1028700" y="3618231"/>
            <a:ext cx="8550176" cy="5640069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868946" y="2965507"/>
            <a:ext cx="1874311" cy="183000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28700" y="495300"/>
            <a:ext cx="12078353" cy="1296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1200" cap="none" spc="5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思源黑体-超粗体" panose="020B0A00000000000000" charset="-122"/>
                <a:cs typeface="+mn-cs"/>
              </a:rPr>
              <a:t>身边的</a:t>
            </a:r>
            <a:r>
              <a:rPr lang="zh-CN" altLang="en-US" sz="7200" spc="599" dirty="0">
                <a:solidFill>
                  <a:srgbClr val="FFFFFF"/>
                </a:solidFill>
                <a:latin typeface="Calibri"/>
                <a:ea typeface="思源黑体-超粗体" panose="020B0A00000000000000" charset="-122"/>
              </a:rPr>
              <a:t>“</a:t>
            </a:r>
            <a:r>
              <a:rPr kumimoji="0" lang="zh-CN" altLang="en-US" sz="7200" b="0" i="0" u="none" strike="noStrike" kern="1200" cap="none" spc="59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思源黑体-超粗体" panose="020B0A00000000000000" charset="-122"/>
                <a:cs typeface="+mn-cs"/>
              </a:rPr>
              <a:t>碳</a:t>
            </a:r>
            <a:r>
              <a:rPr lang="zh-CN" altLang="en-US" sz="7200" spc="599" dirty="0">
                <a:solidFill>
                  <a:srgbClr val="FFFFFF"/>
                </a:solidFill>
                <a:latin typeface="Calibri"/>
                <a:ea typeface="思源黑体-超粗体" panose="020B0A00000000000000" charset="-122"/>
              </a:rPr>
              <a:t>”</a:t>
            </a:r>
            <a:endParaRPr kumimoji="0" lang="en-US" sz="7200" b="0" i="0" u="none" strike="noStrike" kern="1200" cap="none" spc="599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思源黑体-超粗体" panose="020B0A00000000000000" charset="-122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4111545" y="942974"/>
            <a:ext cx="3147755" cy="495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 Bold"/>
                <a:ea typeface="+mn-ea"/>
                <a:cs typeface="+mn-cs"/>
              </a:rPr>
              <a:t>PART 01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08396" y="2907595"/>
            <a:ext cx="673580" cy="67358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86338">
            <a:off x="8910612" y="6152166"/>
            <a:ext cx="1748388" cy="5722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3CA53BC-2AF1-4018-8DE9-182D1855D933}"/>
              </a:ext>
            </a:extLst>
          </p:cNvPr>
          <p:cNvGrpSpPr/>
          <p:nvPr/>
        </p:nvGrpSpPr>
        <p:grpSpPr>
          <a:xfrm>
            <a:off x="1770874" y="3586454"/>
            <a:ext cx="3463930" cy="5640069"/>
            <a:chOff x="7208702" y="588492"/>
            <a:chExt cx="3762764" cy="601899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9CF5509-D0CF-463E-9F3F-1E1476CA0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208702" y="588492"/>
              <a:ext cx="3762764" cy="6018995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5D3EF3B-97BE-4E63-AC4D-8531C4B61BBF}"/>
                </a:ext>
              </a:extLst>
            </p:cNvPr>
            <p:cNvGrpSpPr/>
            <p:nvPr/>
          </p:nvGrpSpPr>
          <p:grpSpPr>
            <a:xfrm>
              <a:off x="8025062" y="1792703"/>
              <a:ext cx="2454906" cy="4711899"/>
              <a:chOff x="8025062" y="1792703"/>
              <a:chExt cx="2454906" cy="4711899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D2807DB-813B-4B76-A542-20F9DE3C71A8}"/>
                  </a:ext>
                </a:extLst>
              </p:cNvPr>
              <p:cNvSpPr/>
              <p:nvPr/>
            </p:nvSpPr>
            <p:spPr>
              <a:xfrm>
                <a:off x="8025062" y="1792703"/>
                <a:ext cx="2117559" cy="1435953"/>
              </a:xfrm>
              <a:prstGeom prst="ellipse">
                <a:avLst/>
              </a:prstGeom>
              <a:solidFill>
                <a:srgbClr val="2A973D"/>
              </a:solidFill>
              <a:ln>
                <a:solidFill>
                  <a:srgbClr val="2A973D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F767C93-6A97-4186-A5E9-7F4856D9190D}"/>
                  </a:ext>
                </a:extLst>
              </p:cNvPr>
              <p:cNvSpPr/>
              <p:nvPr/>
            </p:nvSpPr>
            <p:spPr>
              <a:xfrm>
                <a:off x="8915400" y="3392905"/>
                <a:ext cx="1395663" cy="1239253"/>
              </a:xfrm>
              <a:prstGeom prst="ellipse">
                <a:avLst/>
              </a:prstGeom>
              <a:solidFill>
                <a:srgbClr val="637F3E"/>
              </a:solidFill>
              <a:ln>
                <a:solidFill>
                  <a:srgbClr val="637F3E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E0A5801-ED94-4BA7-B04E-45B8DDC4C588}"/>
                  </a:ext>
                </a:extLst>
              </p:cNvPr>
              <p:cNvSpPr/>
              <p:nvPr/>
            </p:nvSpPr>
            <p:spPr>
              <a:xfrm>
                <a:off x="8915400" y="5083817"/>
                <a:ext cx="906380" cy="1420785"/>
              </a:xfrm>
              <a:prstGeom prst="ellipse">
                <a:avLst/>
              </a:prstGeom>
              <a:solidFill>
                <a:srgbClr val="505B29"/>
              </a:solidFill>
              <a:ln>
                <a:solidFill>
                  <a:srgbClr val="505B29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129AC71-2EDA-4437-893D-4607AC69C4E3}"/>
                  </a:ext>
                </a:extLst>
              </p:cNvPr>
              <p:cNvSpPr/>
              <p:nvPr/>
            </p:nvSpPr>
            <p:spPr>
              <a:xfrm>
                <a:off x="9163592" y="3413323"/>
                <a:ext cx="1316376" cy="936462"/>
              </a:xfrm>
              <a:prstGeom prst="ellipse">
                <a:avLst/>
              </a:prstGeom>
              <a:solidFill>
                <a:srgbClr val="637F3E"/>
              </a:solidFill>
              <a:ln>
                <a:solidFill>
                  <a:srgbClr val="637F3E"/>
                </a:solidFill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62B9BAB-39BF-4238-B562-EA27D5DF52EB}"/>
                  </a:ext>
                </a:extLst>
              </p:cNvPr>
              <p:cNvSpPr/>
              <p:nvPr/>
            </p:nvSpPr>
            <p:spPr>
              <a:xfrm>
                <a:off x="8896027" y="1841957"/>
                <a:ext cx="435597" cy="7335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oto sans tc"/>
                    <a:ea typeface="宋体" panose="02010600030101010101" pitchFamily="2" charset="-122"/>
                    <a:cs typeface="+mn-cs"/>
                  </a:rPr>
                  <a:t>衣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E391C8F-EBFB-4479-985C-626074BB7D3E}"/>
                  </a:ext>
                </a:extLst>
              </p:cNvPr>
              <p:cNvSpPr/>
              <p:nvPr/>
            </p:nvSpPr>
            <p:spPr>
              <a:xfrm>
                <a:off x="8939941" y="2978490"/>
                <a:ext cx="43559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oto sans tc"/>
                    <a:ea typeface="宋体" panose="02010600030101010101" pitchFamily="2" charset="-122"/>
                    <a:cs typeface="+mn-cs"/>
                  </a:rPr>
                  <a:t>食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FDDBE2E-79EA-4FAD-AC8A-3E9A21173959}"/>
                  </a:ext>
                </a:extLst>
              </p:cNvPr>
              <p:cNvSpPr/>
              <p:nvPr/>
            </p:nvSpPr>
            <p:spPr>
              <a:xfrm>
                <a:off x="8999351" y="3995842"/>
                <a:ext cx="43559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oto sans tc"/>
                    <a:ea typeface="宋体" panose="02010600030101010101" pitchFamily="2" charset="-122"/>
                    <a:cs typeface="+mn-cs"/>
                  </a:rPr>
                  <a:t>住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2E75C44-2FB7-4211-AD0A-D8BCC6507FC6}"/>
                  </a:ext>
                </a:extLst>
              </p:cNvPr>
              <p:cNvSpPr/>
              <p:nvPr/>
            </p:nvSpPr>
            <p:spPr>
              <a:xfrm>
                <a:off x="9082012" y="5050098"/>
                <a:ext cx="43559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noto sans tc"/>
                    <a:ea typeface="宋体" panose="02010600030101010101" pitchFamily="2" charset="-122"/>
                    <a:cs typeface="+mn-cs"/>
                  </a:rPr>
                  <a:t>行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E8329424-058F-42CC-BD3D-09F5B0A96F3E}"/>
              </a:ext>
            </a:extLst>
          </p:cNvPr>
          <p:cNvSpPr/>
          <p:nvPr/>
        </p:nvSpPr>
        <p:spPr>
          <a:xfrm>
            <a:off x="5849352" y="5143500"/>
            <a:ext cx="33552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tc"/>
                <a:ea typeface="宋体" panose="02010600030101010101" pitchFamily="2" charset="-122"/>
                <a:cs typeface="+mn-cs"/>
              </a:rPr>
              <a:t>制衣，穿衣，洗衣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 tc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FB1564B-C82D-440B-99FE-3061F9F70BDD}"/>
              </a:ext>
            </a:extLst>
          </p:cNvPr>
          <p:cNvSpPr/>
          <p:nvPr/>
        </p:nvSpPr>
        <p:spPr>
          <a:xfrm>
            <a:off x="5886623" y="6207289"/>
            <a:ext cx="33552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tc"/>
                <a:ea typeface="宋体" panose="02010600030101010101" pitchFamily="2" charset="-122"/>
                <a:cs typeface="+mn-cs"/>
              </a:rPr>
              <a:t>食物，酒，烟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 tc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4D7C4E7-1078-4DBD-B5ED-1393AA48CFFC}"/>
              </a:ext>
            </a:extLst>
          </p:cNvPr>
          <p:cNvSpPr/>
          <p:nvPr/>
        </p:nvSpPr>
        <p:spPr>
          <a:xfrm>
            <a:off x="5886623" y="7317982"/>
            <a:ext cx="33552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tc"/>
                <a:ea typeface="宋体" panose="02010600030101010101" pitchFamily="2" charset="-122"/>
                <a:cs typeface="+mn-cs"/>
              </a:rPr>
              <a:t>房子，装修，电器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 tc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1735E18-CFD8-4A01-818F-C30F8AFFD85B}"/>
              </a:ext>
            </a:extLst>
          </p:cNvPr>
          <p:cNvSpPr/>
          <p:nvPr/>
        </p:nvSpPr>
        <p:spPr>
          <a:xfrm>
            <a:off x="5886623" y="8369241"/>
            <a:ext cx="33552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tc"/>
                <a:ea typeface="宋体" panose="02010600030101010101" pitchFamily="2" charset="-122"/>
                <a:cs typeface="+mn-cs"/>
              </a:rPr>
              <a:t>自行车，汽车，火车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 tc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1" name="Picture 30" descr="Logo&#10;&#10;Description automatically generated">
            <a:extLst>
              <a:ext uri="{FF2B5EF4-FFF2-40B4-BE49-F238E27FC236}">
                <a16:creationId xmlns:a16="http://schemas.microsoft.com/office/drawing/2014/main" id="{2661EF26-5654-4427-B941-AF521B10397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873" y="8879633"/>
            <a:ext cx="4075187" cy="17646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830306" y="456647"/>
            <a:ext cx="7428993" cy="2183583"/>
            <a:chOff x="48127" y="97460"/>
            <a:chExt cx="9905324" cy="3383550"/>
          </a:xfrm>
        </p:grpSpPr>
        <p:sp>
          <p:nvSpPr>
            <p:cNvPr id="3" name="AutoShape 3"/>
            <p:cNvSpPr/>
            <p:nvPr/>
          </p:nvSpPr>
          <p:spPr>
            <a:xfrm>
              <a:off x="48127" y="97460"/>
              <a:ext cx="9905324" cy="3383550"/>
            </a:xfrm>
            <a:prstGeom prst="rect">
              <a:avLst/>
            </a:prstGeom>
            <a:solidFill>
              <a:srgbClr val="7DEFF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630142" y="1084288"/>
              <a:ext cx="8741293" cy="21097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ts val="33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生产一件纯棉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T</a:t>
              </a: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恤 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= 7 kg</a:t>
              </a:r>
              <a:endPara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思源黑体" panose="020B0500000000000000" charset="-122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ts val="33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生产一双鞋 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= 13.59 kg</a:t>
              </a:r>
            </a:p>
            <a:p>
              <a:pPr marL="0" marR="0" lvl="0" indent="0" algn="just" defTabSz="914400" rtl="0" eaLnBrk="1" fontAlgn="auto" latinLnBrk="0" hangingPunct="1">
                <a:lnSpc>
                  <a:spcPts val="33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思源黑体" panose="020B0500000000000000" charset="-122"/>
                  <a:cs typeface="+mn-cs"/>
                </a:rPr>
                <a:t> 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802635" y="2855153"/>
            <a:ext cx="7428993" cy="2135434"/>
            <a:chOff x="-1" y="-104085"/>
            <a:chExt cx="9905324" cy="3383550"/>
          </a:xfrm>
        </p:grpSpPr>
        <p:sp>
          <p:nvSpPr>
            <p:cNvPr id="6" name="AutoShape 6"/>
            <p:cNvSpPr/>
            <p:nvPr/>
          </p:nvSpPr>
          <p:spPr>
            <a:xfrm>
              <a:off x="-1" y="-104085"/>
              <a:ext cx="9905324" cy="3383550"/>
            </a:xfrm>
            <a:prstGeom prst="rect">
              <a:avLst/>
            </a:prstGeom>
            <a:solidFill>
              <a:srgbClr val="7DEFF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582015" y="479696"/>
              <a:ext cx="8741293" cy="26333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一碗米饭 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= 0.27 kg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一份炸鸡 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= 1.8 kg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                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830306" y="5210230"/>
            <a:ext cx="7428993" cy="2183583"/>
            <a:chOff x="0" y="0"/>
            <a:chExt cx="9905324" cy="3383550"/>
          </a:xfrm>
        </p:grpSpPr>
        <p:sp>
          <p:nvSpPr>
            <p:cNvPr id="9" name="AutoShape 9"/>
            <p:cNvSpPr/>
            <p:nvPr/>
          </p:nvSpPr>
          <p:spPr>
            <a:xfrm>
              <a:off x="0" y="0"/>
              <a:ext cx="9905324" cy="3383550"/>
            </a:xfrm>
            <a:prstGeom prst="rect">
              <a:avLst/>
            </a:prstGeom>
            <a:solidFill>
              <a:srgbClr val="7DEFF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545121" y="638428"/>
              <a:ext cx="8741293" cy="257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Microsoft YaHei" panose="020B0503020204020204" pitchFamily="34" charset="-122"/>
                </a:rPr>
                <a:t>使用一卷纸 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Segoe UI" panose="020B0502040204020203" pitchFamily="34" charset="0"/>
                </a:rPr>
                <a:t>= 0.65 kg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Segoe UI" panose="020B0502040204020203" pitchFamily="34" charset="0"/>
                </a:rPr>
                <a:t>使用一吨煤 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Segoe UI" panose="020B0502040204020203" pitchFamily="34" charset="0"/>
                </a:rPr>
                <a:t>= 1970 kg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Segoe UI" panose="020B0502040204020203" pitchFamily="34" charset="0"/>
                </a:rPr>
                <a:t>  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Microsoft YaHei" panose="020B0503020204020204" pitchFamily="34" charset="-122"/>
                </a:rPr>
                <a:t>                        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 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294606" y="6012040"/>
            <a:ext cx="1636040" cy="163604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399495" y="7509555"/>
            <a:ext cx="2777445" cy="277744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173679" y="6784987"/>
            <a:ext cx="2941691" cy="3502013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838200" y="1000125"/>
            <a:ext cx="8058417" cy="2458925"/>
            <a:chOff x="-254000" y="-38100"/>
            <a:chExt cx="10744556" cy="3278566"/>
          </a:xfrm>
        </p:grpSpPr>
        <p:sp>
          <p:nvSpPr>
            <p:cNvPr id="15" name="TextBox 15"/>
            <p:cNvSpPr txBox="1"/>
            <p:nvPr/>
          </p:nvSpPr>
          <p:spPr>
            <a:xfrm>
              <a:off x="-254000" y="2009358"/>
              <a:ext cx="10490556" cy="1231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71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6500" b="0" i="0" u="none" strike="noStrike" kern="1200" cap="none" spc="39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思源黑体-超粗体" panose="020B0A00000000000000" charset="-122"/>
                  <a:cs typeface="+mn-cs"/>
                </a:rPr>
                <a:t>身边的</a:t>
              </a:r>
              <a:r>
                <a:rPr lang="zh-CN" altLang="en-US" sz="6500" spc="390" dirty="0">
                  <a:solidFill>
                    <a:srgbClr val="000000"/>
                  </a:solidFill>
                  <a:latin typeface="Calibri"/>
                  <a:ea typeface="思源黑体-超粗体" panose="020B0A00000000000000" charset="-122"/>
                </a:rPr>
                <a:t>“</a:t>
              </a:r>
              <a:r>
                <a:rPr kumimoji="0" lang="zh-CN" altLang="en-US" sz="6500" b="0" i="0" u="none" strike="noStrike" kern="1200" cap="none" spc="39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思源黑体-超粗体" panose="020B0A00000000000000" charset="-122"/>
                  <a:cs typeface="+mn-cs"/>
                </a:rPr>
                <a:t>碳</a:t>
              </a:r>
              <a:r>
                <a:rPr lang="zh-CN" altLang="en-US" sz="6500" spc="390" dirty="0">
                  <a:solidFill>
                    <a:srgbClr val="000000"/>
                  </a:solidFill>
                  <a:latin typeface="Calibri"/>
                  <a:ea typeface="思源黑体-超粗体" panose="020B0A00000000000000" charset="-122"/>
                </a:rPr>
                <a:t>”</a:t>
              </a:r>
              <a:endParaRPr kumimoji="0" lang="en-US" sz="6500" b="0" i="0" u="none" strike="noStrike" kern="1200" cap="none" spc="39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思源黑体-超粗体" panose="020B0A00000000000000" charset="-122"/>
                <a:cs typeface="+mn-cs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0490556" cy="6663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9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M Sans Bold"/>
                  <a:ea typeface="+mn-ea"/>
                  <a:cs typeface="+mn-cs"/>
                </a:rPr>
                <a:t>PART 01</a:t>
              </a:r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195015" y="5664279"/>
            <a:ext cx="695522" cy="69552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7457986">
            <a:off x="7576471" y="7050630"/>
            <a:ext cx="1748671" cy="572292"/>
          </a:xfrm>
          <a:prstGeom prst="rect">
            <a:avLst/>
          </a:prstGeom>
        </p:spPr>
      </p:pic>
      <p:grpSp>
        <p:nvGrpSpPr>
          <p:cNvPr id="20" name="Group 8">
            <a:extLst>
              <a:ext uri="{FF2B5EF4-FFF2-40B4-BE49-F238E27FC236}">
                <a16:creationId xmlns:a16="http://schemas.microsoft.com/office/drawing/2014/main" id="{0BB7492B-B538-43D8-91B6-D387646D62DB}"/>
              </a:ext>
            </a:extLst>
          </p:cNvPr>
          <p:cNvGrpSpPr/>
          <p:nvPr/>
        </p:nvGrpSpPr>
        <p:grpSpPr>
          <a:xfrm>
            <a:off x="9802634" y="7625220"/>
            <a:ext cx="7428993" cy="2284702"/>
            <a:chOff x="0" y="0"/>
            <a:chExt cx="9905324" cy="3383550"/>
          </a:xfrm>
        </p:grpSpPr>
        <p:sp>
          <p:nvSpPr>
            <p:cNvPr id="21" name="AutoShape 9">
              <a:extLst>
                <a:ext uri="{FF2B5EF4-FFF2-40B4-BE49-F238E27FC236}">
                  <a16:creationId xmlns:a16="http://schemas.microsoft.com/office/drawing/2014/main" id="{3126B221-0784-4CBF-8092-2698531C95C5}"/>
                </a:ext>
              </a:extLst>
            </p:cNvPr>
            <p:cNvSpPr/>
            <p:nvPr/>
          </p:nvSpPr>
          <p:spPr>
            <a:xfrm>
              <a:off x="0" y="0"/>
              <a:ext cx="9905324" cy="3383550"/>
            </a:xfrm>
            <a:prstGeom prst="rect">
              <a:avLst/>
            </a:prstGeom>
            <a:solidFill>
              <a:srgbClr val="7DEFF6"/>
            </a:solidFill>
          </p:spPr>
        </p:sp>
        <p:sp>
          <p:nvSpPr>
            <p:cNvPr id="22" name="TextBox 10">
              <a:extLst>
                <a:ext uri="{FF2B5EF4-FFF2-40B4-BE49-F238E27FC236}">
                  <a16:creationId xmlns:a16="http://schemas.microsoft.com/office/drawing/2014/main" id="{C992ADC6-D3E2-41D7-875E-329F4851CE4B}"/>
                </a:ext>
              </a:extLst>
            </p:cNvPr>
            <p:cNvSpPr txBox="1"/>
            <p:nvPr/>
          </p:nvSpPr>
          <p:spPr>
            <a:xfrm>
              <a:off x="545121" y="638427"/>
              <a:ext cx="8741293" cy="2461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Segoe UI" panose="020B0502040204020203" pitchFamily="34" charset="0"/>
                </a:rPr>
                <a:t>开车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Segoe UI" panose="020B0502040204020203" pitchFamily="34" charset="0"/>
                </a:rPr>
                <a:t>1</a:t>
              </a: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Segoe UI" panose="020B0502040204020203" pitchFamily="34" charset="0"/>
                </a:rPr>
                <a:t>公里 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Segoe UI" panose="020B0502040204020203" pitchFamily="34" charset="0"/>
                </a:rPr>
                <a:t>= 0.3 kg        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Segoe UI" panose="020B0502040204020203" pitchFamily="34" charset="0"/>
                </a:rPr>
                <a:t>公共汽车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Segoe UI" panose="020B0502040204020203" pitchFamily="34" charset="0"/>
                </a:rPr>
                <a:t>1</a:t>
              </a: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Segoe UI" panose="020B0502040204020203" pitchFamily="34" charset="0"/>
                </a:rPr>
                <a:t>公里 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Segoe UI" panose="020B0502040204020203" pitchFamily="34" charset="0"/>
                </a:rPr>
                <a:t>= 0.01 kg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Segoe UI" panose="020B0502040204020203" pitchFamily="34" charset="0"/>
                </a:rPr>
                <a:t>                          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26460F6-3152-428D-B89E-601A5718816D}"/>
              </a:ext>
            </a:extLst>
          </p:cNvPr>
          <p:cNvSpPr txBox="1"/>
          <p:nvPr/>
        </p:nvSpPr>
        <p:spPr>
          <a:xfrm>
            <a:off x="8777495" y="456648"/>
            <a:ext cx="861774" cy="94532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       衣             食              住              行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C7A148D5-2BE6-4937-815D-EC827EC5827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866" y="8835962"/>
            <a:ext cx="4075187" cy="17646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E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241934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3424360" y="4734998"/>
            <a:ext cx="11439280" cy="2935111"/>
            <a:chOff x="0" y="76200"/>
            <a:chExt cx="15252373" cy="3913481"/>
          </a:xfrm>
        </p:grpSpPr>
        <p:sp>
          <p:nvSpPr>
            <p:cNvPr id="4" name="TextBox 4"/>
            <p:cNvSpPr txBox="1"/>
            <p:nvPr/>
          </p:nvSpPr>
          <p:spPr>
            <a:xfrm>
              <a:off x="0" y="76200"/>
              <a:ext cx="15252373" cy="19473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000"/>
                </a:lnSpc>
              </a:pPr>
              <a:r>
                <a:rPr lang="en-US" sz="10000" spc="299">
                  <a:solidFill>
                    <a:srgbClr val="000000"/>
                  </a:solidFill>
                  <a:latin typeface="Gulfs Display" panose="00000500000000000000"/>
                </a:rPr>
                <a:t>PART 02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109234"/>
              <a:ext cx="15252373" cy="18804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000"/>
                </a:lnSpc>
              </a:pPr>
              <a:r>
                <a:rPr lang="en-US" sz="10000" spc="599">
                  <a:solidFill>
                    <a:srgbClr val="000000"/>
                  </a:solidFill>
                  <a:ea typeface="思源黑体-超粗体" panose="020B0A00000000000000" charset="-122"/>
                </a:rPr>
                <a:t>什么是碳信用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932762" y="5316288"/>
            <a:ext cx="3960631" cy="471503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26586" y="933674"/>
            <a:ext cx="4176862" cy="314147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243476" y="4075145"/>
            <a:ext cx="719945" cy="71994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331525">
            <a:off x="10723207" y="2031331"/>
            <a:ext cx="2371214" cy="77603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AA12A6C-A24C-4854-9123-FEA01A5CDDB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4699"/>
            <a:ext cx="4075187" cy="176468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461106F-C5A5-4BCC-905A-CD3E99C7E1B9}"/>
              </a:ext>
            </a:extLst>
          </p:cNvPr>
          <p:cNvGrpSpPr/>
          <p:nvPr/>
        </p:nvGrpSpPr>
        <p:grpSpPr>
          <a:xfrm>
            <a:off x="1028700" y="3478999"/>
            <a:ext cx="4955791" cy="2525316"/>
            <a:chOff x="1028700" y="3478999"/>
            <a:chExt cx="4955791" cy="2525316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0F917BFF-BD87-466E-81A7-5D98349B8BAC}"/>
                </a:ext>
              </a:extLst>
            </p:cNvPr>
            <p:cNvSpPr/>
            <p:nvPr/>
          </p:nvSpPr>
          <p:spPr>
            <a:xfrm>
              <a:off x="1028700" y="3478999"/>
              <a:ext cx="4955791" cy="2525316"/>
            </a:xfrm>
            <a:prstGeom prst="rect">
              <a:avLst/>
            </a:prstGeom>
            <a:solidFill>
              <a:srgbClr val="FDA258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09C1753-7789-40CC-84C3-41F92C3214B1}"/>
                </a:ext>
              </a:extLst>
            </p:cNvPr>
            <p:cNvSpPr txBox="1"/>
            <p:nvPr/>
          </p:nvSpPr>
          <p:spPr>
            <a:xfrm>
              <a:off x="1542874" y="4116820"/>
              <a:ext cx="4110566" cy="118558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ts val="48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200" b="0" i="0" u="none" strike="noStrike" kern="1200" cap="none" spc="160" baseline="0" dirty="0">
                  <a:solidFill>
                    <a:srgbClr val="000000"/>
                  </a:solidFill>
                  <a:uFillTx/>
                  <a:latin typeface="Calibri"/>
                  <a:ea typeface="思源黑体 Bold"/>
                </a:rPr>
                <a:t>①</a:t>
              </a:r>
            </a:p>
            <a:p>
              <a:pPr marL="0" marR="0" lvl="0" indent="0" algn="ctr" defTabSz="914400" rtl="0" fontAlgn="auto" hangingPunct="1">
                <a:lnSpc>
                  <a:spcPts val="48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CN" altLang="en-US" sz="3200" spc="160" dirty="0">
                  <a:solidFill>
                    <a:srgbClr val="000000"/>
                  </a:solidFill>
                  <a:latin typeface="Calibri"/>
                  <a:ea typeface="思源黑体 Bold"/>
                </a:rPr>
                <a:t>零花钱：</a:t>
              </a:r>
              <a:r>
                <a:rPr lang="en-US" altLang="zh-CN" sz="3200" spc="160" dirty="0">
                  <a:solidFill>
                    <a:srgbClr val="000000"/>
                  </a:solidFill>
                  <a:latin typeface="Calibri"/>
                  <a:ea typeface="思源黑体 Bold"/>
                </a:rPr>
                <a:t>10</a:t>
              </a:r>
              <a:r>
                <a:rPr lang="zh-CN" altLang="en-US" sz="3200" spc="160" dirty="0">
                  <a:solidFill>
                    <a:srgbClr val="000000"/>
                  </a:solidFill>
                  <a:latin typeface="Calibri"/>
                  <a:ea typeface="思源黑体 Bold"/>
                </a:rPr>
                <a:t>元</a:t>
              </a:r>
              <a:endParaRPr lang="en-US" sz="3200" b="0" i="0" u="none" strike="noStrike" kern="1200" cap="none" spc="160" baseline="0" dirty="0">
                <a:solidFill>
                  <a:srgbClr val="000000"/>
                </a:solidFill>
                <a:uFillTx/>
                <a:latin typeface="Calibri"/>
                <a:ea typeface="思源黑体 Bold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66AD5576-309B-4EF3-8FEF-2E3A3BF05DD0}"/>
              </a:ext>
            </a:extLst>
          </p:cNvPr>
          <p:cNvGrpSpPr/>
          <p:nvPr/>
        </p:nvGrpSpPr>
        <p:grpSpPr>
          <a:xfrm>
            <a:off x="4341854" y="6772476"/>
            <a:ext cx="4955791" cy="2525316"/>
            <a:chOff x="4341854" y="6772476"/>
            <a:chExt cx="4955791" cy="2525316"/>
          </a:xfrm>
        </p:grpSpPr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id="{AC223A57-0881-4C19-B5FB-05A0617D450A}"/>
                </a:ext>
              </a:extLst>
            </p:cNvPr>
            <p:cNvSpPr/>
            <p:nvPr/>
          </p:nvSpPr>
          <p:spPr>
            <a:xfrm>
              <a:off x="4341854" y="6772476"/>
              <a:ext cx="4955791" cy="2525316"/>
            </a:xfrm>
            <a:prstGeom prst="rect">
              <a:avLst/>
            </a:prstGeom>
            <a:solidFill>
              <a:srgbClr val="FDA258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FC70D8A8-FF1A-4B6C-875C-D8081A1CAE12}"/>
                </a:ext>
              </a:extLst>
            </p:cNvPr>
            <p:cNvSpPr txBox="1"/>
            <p:nvPr/>
          </p:nvSpPr>
          <p:spPr>
            <a:xfrm>
              <a:off x="4764472" y="7117570"/>
              <a:ext cx="4110566" cy="118558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ts val="48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3200" b="0" i="0" u="none" strike="noStrike" kern="1200" cap="none" spc="160" baseline="0" dirty="0">
                <a:solidFill>
                  <a:srgbClr val="000000"/>
                </a:solidFill>
                <a:uFillTx/>
                <a:latin typeface="Calibri"/>
                <a:ea typeface="思源黑体 Bold"/>
              </a:endParaRPr>
            </a:p>
            <a:p>
              <a:pPr marL="0" marR="0" lvl="0" indent="0" algn="ctr" defTabSz="914400" rtl="0" fontAlgn="auto" hangingPunct="1">
                <a:lnSpc>
                  <a:spcPts val="48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CN" altLang="en-US" sz="3200" b="0" i="0" u="none" strike="noStrike" kern="1200" cap="none" spc="160" baseline="0" dirty="0">
                  <a:solidFill>
                    <a:srgbClr val="000000"/>
                  </a:solidFill>
                  <a:uFillTx/>
                  <a:latin typeface="Calibri"/>
                  <a:ea typeface="思源黑体 Bold"/>
                </a:rPr>
                <a:t>规定的总数：</a:t>
              </a:r>
              <a:r>
                <a:rPr lang="en-US" altLang="zh-CN" sz="3200" b="0" i="0" u="none" strike="noStrike" kern="1200" cap="none" spc="160" baseline="0" dirty="0">
                  <a:solidFill>
                    <a:srgbClr val="000000"/>
                  </a:solidFill>
                  <a:uFillTx/>
                  <a:latin typeface="Calibri"/>
                  <a:ea typeface="思源黑体 Bold"/>
                </a:rPr>
                <a:t>10</a:t>
              </a:r>
              <a:r>
                <a:rPr lang="zh-CN" altLang="en-US" sz="3200" b="0" i="0" u="none" strike="noStrike" kern="1200" cap="none" spc="160" baseline="0" dirty="0">
                  <a:solidFill>
                    <a:srgbClr val="000000"/>
                  </a:solidFill>
                  <a:uFillTx/>
                  <a:latin typeface="Calibri"/>
                  <a:ea typeface="思源黑体 Bold"/>
                </a:rPr>
                <a:t>元</a:t>
              </a:r>
              <a:endParaRPr lang="en-US" sz="3200" b="0" i="0" u="none" strike="noStrike" kern="1200" cap="none" spc="160" baseline="0" dirty="0">
                <a:solidFill>
                  <a:srgbClr val="000000"/>
                </a:solidFill>
                <a:uFillTx/>
                <a:latin typeface="Calibri"/>
                <a:ea typeface="思源黑体 Bold"/>
              </a:endParaRPr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C8128E87-FDF8-41CC-A788-17156BF45E61}"/>
              </a:ext>
            </a:extLst>
          </p:cNvPr>
          <p:cNvGrpSpPr/>
          <p:nvPr/>
        </p:nvGrpSpPr>
        <p:grpSpPr>
          <a:xfrm>
            <a:off x="6666104" y="3478999"/>
            <a:ext cx="4955791" cy="2525316"/>
            <a:chOff x="6666104" y="3478999"/>
            <a:chExt cx="4955791" cy="2525316"/>
          </a:xfrm>
        </p:grpSpPr>
        <p:sp>
          <p:nvSpPr>
            <p:cNvPr id="9" name="AutoShape 9">
              <a:extLst>
                <a:ext uri="{FF2B5EF4-FFF2-40B4-BE49-F238E27FC236}">
                  <a16:creationId xmlns:a16="http://schemas.microsoft.com/office/drawing/2014/main" id="{292260BB-E5BB-4C2A-B05C-68B88701DFFB}"/>
                </a:ext>
              </a:extLst>
            </p:cNvPr>
            <p:cNvSpPr/>
            <p:nvPr/>
          </p:nvSpPr>
          <p:spPr>
            <a:xfrm>
              <a:off x="6666104" y="3478999"/>
              <a:ext cx="4955791" cy="2525316"/>
            </a:xfrm>
            <a:prstGeom prst="rect">
              <a:avLst/>
            </a:prstGeom>
            <a:solidFill>
              <a:srgbClr val="FDA258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013C24E7-A9AF-4B2F-9115-B635EECB18E9}"/>
                </a:ext>
              </a:extLst>
            </p:cNvPr>
            <p:cNvSpPr txBox="1"/>
            <p:nvPr/>
          </p:nvSpPr>
          <p:spPr>
            <a:xfrm>
              <a:off x="7161761" y="3912273"/>
              <a:ext cx="4110566" cy="18011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ts val="48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200" b="0" i="0" u="none" strike="noStrike" kern="1200" cap="none" spc="160" baseline="0" dirty="0">
                  <a:solidFill>
                    <a:srgbClr val="000000"/>
                  </a:solidFill>
                  <a:uFillTx/>
                  <a:latin typeface="Calibri"/>
                  <a:ea typeface="思源黑体 Bold"/>
                </a:rPr>
                <a:t>②</a:t>
              </a:r>
            </a:p>
            <a:p>
              <a:pPr marL="0" marR="0" lvl="0" indent="0" algn="ctr" defTabSz="914400" rtl="0" fontAlgn="auto" hangingPunct="1">
                <a:lnSpc>
                  <a:spcPts val="48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CN" altLang="en-US" sz="3200" spc="160" dirty="0">
                  <a:solidFill>
                    <a:srgbClr val="000000"/>
                  </a:solidFill>
                  <a:latin typeface="Calibri"/>
                  <a:ea typeface="思源黑体 Bold"/>
                </a:rPr>
                <a:t>晚饭吃水果</a:t>
              </a:r>
              <a:endParaRPr lang="en-US" altLang="zh-CN" sz="3200" spc="160" dirty="0">
                <a:solidFill>
                  <a:srgbClr val="000000"/>
                </a:solidFill>
                <a:latin typeface="Calibri"/>
                <a:ea typeface="思源黑体 Bold"/>
              </a:endParaRPr>
            </a:p>
            <a:p>
              <a:pPr marL="0" marR="0" lvl="0" indent="0" algn="ctr" defTabSz="914400" rtl="0" fontAlgn="auto" hangingPunct="1">
                <a:lnSpc>
                  <a:spcPts val="48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CN" altLang="en-US" sz="3200" b="0" i="0" u="none" strike="noStrike" kern="1200" cap="none" spc="160" baseline="0" dirty="0">
                  <a:solidFill>
                    <a:srgbClr val="000000"/>
                  </a:solidFill>
                  <a:uFillTx/>
                  <a:latin typeface="Calibri"/>
                  <a:ea typeface="思源黑体 Bold"/>
                </a:rPr>
                <a:t>节省</a:t>
              </a:r>
              <a:r>
                <a:rPr lang="en-US" altLang="zh-CN" sz="3200" b="0" i="0" u="none" strike="noStrike" kern="1200" cap="none" spc="160" baseline="0" dirty="0">
                  <a:solidFill>
                    <a:srgbClr val="000000"/>
                  </a:solidFill>
                  <a:uFillTx/>
                  <a:latin typeface="Calibri"/>
                  <a:ea typeface="思源黑体 Bold"/>
                </a:rPr>
                <a:t>2</a:t>
              </a:r>
              <a:r>
                <a:rPr lang="zh-CN" altLang="en-US" sz="3200" b="0" i="0" u="none" strike="noStrike" kern="1200" cap="none" spc="160" baseline="0" dirty="0">
                  <a:solidFill>
                    <a:srgbClr val="000000"/>
                  </a:solidFill>
                  <a:uFillTx/>
                  <a:latin typeface="Calibri"/>
                  <a:ea typeface="思源黑体 Bold"/>
                </a:rPr>
                <a:t>元</a:t>
              </a:r>
              <a:endParaRPr lang="en-US" sz="3200" b="0" i="0" u="none" strike="noStrike" kern="1200" cap="none" spc="160" baseline="0" dirty="0">
                <a:solidFill>
                  <a:srgbClr val="000000"/>
                </a:solidFill>
                <a:uFillTx/>
                <a:latin typeface="Calibri"/>
                <a:ea typeface="思源黑体 Bold"/>
              </a:endParaRP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C8167125-D212-4343-A77B-B8FE322F1A10}"/>
              </a:ext>
            </a:extLst>
          </p:cNvPr>
          <p:cNvGrpSpPr/>
          <p:nvPr/>
        </p:nvGrpSpPr>
        <p:grpSpPr>
          <a:xfrm>
            <a:off x="9979258" y="6772476"/>
            <a:ext cx="4955791" cy="2525316"/>
            <a:chOff x="9979258" y="6772476"/>
            <a:chExt cx="4955791" cy="2525316"/>
          </a:xfrm>
        </p:grpSpPr>
        <p:sp>
          <p:nvSpPr>
            <p:cNvPr id="12" name="AutoShape 12">
              <a:extLst>
                <a:ext uri="{FF2B5EF4-FFF2-40B4-BE49-F238E27FC236}">
                  <a16:creationId xmlns:a16="http://schemas.microsoft.com/office/drawing/2014/main" id="{B27A9597-1F1B-49E2-BA37-23E2C15B5499}"/>
                </a:ext>
              </a:extLst>
            </p:cNvPr>
            <p:cNvSpPr/>
            <p:nvPr/>
          </p:nvSpPr>
          <p:spPr>
            <a:xfrm>
              <a:off x="9979258" y="6772476"/>
              <a:ext cx="4955791" cy="2525316"/>
            </a:xfrm>
            <a:prstGeom prst="rect">
              <a:avLst/>
            </a:prstGeom>
            <a:solidFill>
              <a:srgbClr val="FDA258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EC56BD31-FC79-455A-B46E-99DC489A06C8}"/>
                </a:ext>
              </a:extLst>
            </p:cNvPr>
            <p:cNvSpPr txBox="1"/>
            <p:nvPr/>
          </p:nvSpPr>
          <p:spPr>
            <a:xfrm>
              <a:off x="10401876" y="7117570"/>
              <a:ext cx="4110566" cy="118327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ts val="48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3200" b="0" i="0" u="none" strike="noStrike" kern="1200" cap="none" spc="160" baseline="0" dirty="0">
                <a:solidFill>
                  <a:srgbClr val="000000"/>
                </a:solidFill>
                <a:uFillTx/>
                <a:latin typeface="Calibri"/>
                <a:ea typeface="思源黑体 Bold"/>
              </a:endParaRPr>
            </a:p>
            <a:p>
              <a:pPr marL="0" marR="0" lvl="0" indent="0" algn="ctr" defTabSz="914400" rtl="0" fontAlgn="auto" hangingPunct="1">
                <a:lnSpc>
                  <a:spcPts val="48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CN" altLang="en-US" sz="3200" spc="160" dirty="0">
                  <a:solidFill>
                    <a:srgbClr val="000000"/>
                  </a:solidFill>
                  <a:latin typeface="Calibri"/>
                  <a:ea typeface="思源黑体 Bold"/>
                </a:rPr>
                <a:t>减少</a:t>
              </a:r>
              <a:r>
                <a:rPr lang="zh-CN" altLang="en-US" sz="3200" b="0" i="0" u="none" strike="noStrike" kern="1200" cap="none" spc="160" baseline="0" dirty="0">
                  <a:solidFill>
                    <a:srgbClr val="000000"/>
                  </a:solidFill>
                  <a:uFillTx/>
                  <a:latin typeface="Calibri"/>
                  <a:ea typeface="思源黑体 Bold"/>
                </a:rPr>
                <a:t>的部分：</a:t>
              </a:r>
              <a:r>
                <a:rPr lang="en-US" altLang="zh-CN" sz="3200" b="0" i="0" u="none" strike="noStrike" kern="1200" cap="none" spc="160" baseline="0" dirty="0">
                  <a:solidFill>
                    <a:srgbClr val="000000"/>
                  </a:solidFill>
                  <a:uFillTx/>
                  <a:latin typeface="Calibri"/>
                  <a:ea typeface="思源黑体 Bold"/>
                </a:rPr>
                <a:t>2</a:t>
              </a:r>
              <a:r>
                <a:rPr lang="zh-CN" altLang="en-US" sz="3200" b="0" i="0" u="none" strike="noStrike" kern="1200" cap="none" spc="160" baseline="0" dirty="0">
                  <a:solidFill>
                    <a:srgbClr val="000000"/>
                  </a:solidFill>
                  <a:uFillTx/>
                  <a:latin typeface="Calibri"/>
                  <a:ea typeface="思源黑体 Bold"/>
                </a:rPr>
                <a:t>元</a:t>
              </a:r>
              <a:endParaRPr lang="en-US" sz="3200" b="0" i="0" u="none" strike="noStrike" kern="1200" cap="none" spc="160" baseline="0" dirty="0">
                <a:solidFill>
                  <a:srgbClr val="000000"/>
                </a:solidFill>
                <a:uFillTx/>
                <a:latin typeface="Calibri"/>
                <a:ea typeface="思源黑体 Bold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74E8F966-3E95-422D-83F8-CC964E516643}"/>
              </a:ext>
            </a:extLst>
          </p:cNvPr>
          <p:cNvGrpSpPr/>
          <p:nvPr/>
        </p:nvGrpSpPr>
        <p:grpSpPr>
          <a:xfrm>
            <a:off x="12303508" y="3478999"/>
            <a:ext cx="4955791" cy="2525316"/>
            <a:chOff x="12303508" y="3478999"/>
            <a:chExt cx="4955791" cy="2525316"/>
          </a:xfrm>
        </p:grpSpPr>
        <p:sp>
          <p:nvSpPr>
            <p:cNvPr id="15" name="AutoShape 15">
              <a:extLst>
                <a:ext uri="{FF2B5EF4-FFF2-40B4-BE49-F238E27FC236}">
                  <a16:creationId xmlns:a16="http://schemas.microsoft.com/office/drawing/2014/main" id="{9AE3720F-CA9B-44D3-B3B2-F59BB801CA6B}"/>
                </a:ext>
              </a:extLst>
            </p:cNvPr>
            <p:cNvSpPr/>
            <p:nvPr/>
          </p:nvSpPr>
          <p:spPr>
            <a:xfrm>
              <a:off x="12303508" y="3478999"/>
              <a:ext cx="4955791" cy="2525316"/>
            </a:xfrm>
            <a:prstGeom prst="rect">
              <a:avLst/>
            </a:prstGeom>
            <a:solidFill>
              <a:srgbClr val="FDA258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88E01C26-7598-46BC-959A-55389DF24A8D}"/>
                </a:ext>
              </a:extLst>
            </p:cNvPr>
            <p:cNvSpPr txBox="1"/>
            <p:nvPr/>
          </p:nvSpPr>
          <p:spPr>
            <a:xfrm>
              <a:off x="12726125" y="4128845"/>
              <a:ext cx="4110566" cy="118327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ts val="48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200" b="0" i="0" u="none" strike="noStrike" kern="1200" cap="none" spc="160" baseline="0" dirty="0">
                  <a:solidFill>
                    <a:srgbClr val="000000"/>
                  </a:solidFill>
                  <a:uFillTx/>
                  <a:latin typeface="Calibri"/>
                  <a:ea typeface="思源黑体 Bold"/>
                </a:rPr>
                <a:t>③</a:t>
              </a:r>
            </a:p>
            <a:p>
              <a:pPr marL="0" marR="0" lvl="0" indent="0" algn="ctr" defTabSz="914400" rtl="0" fontAlgn="auto" hangingPunct="1">
                <a:lnSpc>
                  <a:spcPts val="48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CN" altLang="en-US" sz="3200" b="0" i="0" u="none" strike="noStrike" kern="1200" cap="none" spc="160" baseline="0" dirty="0">
                  <a:solidFill>
                    <a:srgbClr val="000000"/>
                  </a:solidFill>
                  <a:uFillTx/>
                  <a:latin typeface="Calibri"/>
                  <a:ea typeface="思源黑体 Bold"/>
                </a:rPr>
                <a:t>最终消费</a:t>
              </a:r>
              <a:r>
                <a:rPr lang="en-US" altLang="zh-CN" sz="3200" b="0" i="0" u="none" strike="noStrike" kern="1200" cap="none" spc="160" baseline="0" dirty="0">
                  <a:solidFill>
                    <a:srgbClr val="000000"/>
                  </a:solidFill>
                  <a:uFillTx/>
                  <a:latin typeface="Calibri"/>
                  <a:ea typeface="思源黑体 Bold"/>
                </a:rPr>
                <a:t>8</a:t>
              </a:r>
              <a:r>
                <a:rPr lang="zh-CN" altLang="en-US" sz="3200" b="0" i="0" u="none" strike="noStrike" kern="1200" cap="none" spc="160" baseline="0" dirty="0">
                  <a:solidFill>
                    <a:srgbClr val="000000"/>
                  </a:solidFill>
                  <a:uFillTx/>
                  <a:latin typeface="Calibri"/>
                  <a:ea typeface="思源黑体 Bold"/>
                </a:rPr>
                <a:t>元</a:t>
              </a:r>
              <a:endParaRPr lang="en-US" sz="3200" b="0" i="0" u="none" strike="noStrike" kern="1200" cap="none" spc="160" baseline="0" dirty="0">
                <a:solidFill>
                  <a:srgbClr val="000000"/>
                </a:solidFill>
                <a:uFillTx/>
                <a:latin typeface="Calibri"/>
                <a:ea typeface="思源黑体 Bold"/>
              </a:endParaRPr>
            </a:p>
          </p:txBody>
        </p:sp>
      </p:grpSp>
      <p:pic>
        <p:nvPicPr>
          <p:cNvPr id="17" name="Picture 17">
            <a:extLst>
              <a:ext uri="{FF2B5EF4-FFF2-40B4-BE49-F238E27FC236}">
                <a16:creationId xmlns:a16="http://schemas.microsoft.com/office/drawing/2014/main" id="{4A704A49-39A1-4F10-B7EE-D7F061DE4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20150" y="2484351"/>
            <a:ext cx="3163247" cy="19893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C3BCB85B-B2D5-4F38-9E19-93DF97E794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030066" flipH="1">
            <a:off x="2780785" y="5902178"/>
            <a:ext cx="2481370" cy="174060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9" name="TextBox 19">
            <a:extLst>
              <a:ext uri="{FF2B5EF4-FFF2-40B4-BE49-F238E27FC236}">
                <a16:creationId xmlns:a16="http://schemas.microsoft.com/office/drawing/2014/main" id="{506E8F49-0593-4D87-B85B-F84B0D4AAF08}"/>
              </a:ext>
            </a:extLst>
          </p:cNvPr>
          <p:cNvSpPr txBox="1"/>
          <p:nvPr/>
        </p:nvSpPr>
        <p:spPr>
          <a:xfrm>
            <a:off x="1028700" y="1114425"/>
            <a:ext cx="11697425" cy="14319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11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en-US" sz="10000" spc="599" dirty="0">
                <a:solidFill>
                  <a:srgbClr val="000000"/>
                </a:solidFill>
                <a:latin typeface="Calibri"/>
                <a:ea typeface="思源黑体-超粗体"/>
              </a:rPr>
              <a:t>什么是碳信用</a:t>
            </a:r>
            <a:endParaRPr lang="en-US" sz="10000" b="0" i="0" u="none" strike="noStrike" kern="1200" cap="none" spc="599" baseline="0" dirty="0">
              <a:solidFill>
                <a:srgbClr val="000000"/>
              </a:solidFill>
              <a:uFillTx/>
              <a:latin typeface="Calibri"/>
              <a:ea typeface="思源黑体-超粗体"/>
            </a:endParaRP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A689426F-E3F3-4D0E-98AB-770E4CF80534}"/>
              </a:ext>
            </a:extLst>
          </p:cNvPr>
          <p:cNvSpPr txBox="1"/>
          <p:nvPr/>
        </p:nvSpPr>
        <p:spPr>
          <a:xfrm>
            <a:off x="14111542" y="942975"/>
            <a:ext cx="3147757" cy="4952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0" i="0" u="none" strike="noStrike" kern="1200" cap="none" spc="0" baseline="0" dirty="0">
                <a:solidFill>
                  <a:srgbClr val="000000"/>
                </a:solidFill>
                <a:uFillTx/>
                <a:latin typeface="DM Sans Bold"/>
              </a:rPr>
              <a:t>PART 02</a:t>
            </a:r>
          </a:p>
        </p:txBody>
      </p:sp>
      <p:pic>
        <p:nvPicPr>
          <p:cNvPr id="21" name="Picture 21">
            <a:extLst>
              <a:ext uri="{FF2B5EF4-FFF2-40B4-BE49-F238E27FC236}">
                <a16:creationId xmlns:a16="http://schemas.microsoft.com/office/drawing/2014/main" id="{763F6AFB-95C8-4936-A336-B281101CCC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796235" y="3131243"/>
            <a:ext cx="695520" cy="6955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2" name="Picture 22">
            <a:extLst>
              <a:ext uri="{FF2B5EF4-FFF2-40B4-BE49-F238E27FC236}">
                <a16:creationId xmlns:a16="http://schemas.microsoft.com/office/drawing/2014/main" id="{82A746AF-7D40-4B7D-930A-B2AEEB12CA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1073285">
            <a:off x="13761335" y="8935306"/>
            <a:ext cx="1985290" cy="64972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3" name="Picture 23">
            <a:extLst>
              <a:ext uri="{FF2B5EF4-FFF2-40B4-BE49-F238E27FC236}">
                <a16:creationId xmlns:a16="http://schemas.microsoft.com/office/drawing/2014/main" id="{F9E467F4-25A0-4417-BC45-0839035826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2791856">
            <a:off x="3839163" y="8985665"/>
            <a:ext cx="1642783" cy="6242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4E6DFDBF-F5AA-4A1E-9BD1-61CFF7074FF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4699"/>
            <a:ext cx="4075187" cy="1764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461106F-C5A5-4BCC-905A-CD3E99C7E1B9}"/>
              </a:ext>
            </a:extLst>
          </p:cNvPr>
          <p:cNvGrpSpPr/>
          <p:nvPr/>
        </p:nvGrpSpPr>
        <p:grpSpPr>
          <a:xfrm>
            <a:off x="1028700" y="3478999"/>
            <a:ext cx="4955791" cy="2525316"/>
            <a:chOff x="1028700" y="3478999"/>
            <a:chExt cx="4955791" cy="2525316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0F917BFF-BD87-466E-81A7-5D98349B8BAC}"/>
                </a:ext>
              </a:extLst>
            </p:cNvPr>
            <p:cNvSpPr/>
            <p:nvPr/>
          </p:nvSpPr>
          <p:spPr>
            <a:xfrm>
              <a:off x="1028700" y="3478999"/>
              <a:ext cx="4955791" cy="2525316"/>
            </a:xfrm>
            <a:prstGeom prst="rect">
              <a:avLst/>
            </a:prstGeom>
            <a:solidFill>
              <a:srgbClr val="FDA258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09C1753-7789-40CC-84C3-41F92C3214B1}"/>
                </a:ext>
              </a:extLst>
            </p:cNvPr>
            <p:cNvSpPr txBox="1"/>
            <p:nvPr/>
          </p:nvSpPr>
          <p:spPr>
            <a:xfrm>
              <a:off x="1542874" y="4116820"/>
              <a:ext cx="4110566" cy="118558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ts val="48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200" b="0" i="0" u="none" strike="noStrike" kern="1200" cap="none" spc="160" baseline="0" dirty="0">
                  <a:solidFill>
                    <a:srgbClr val="000000"/>
                  </a:solidFill>
                  <a:uFillTx/>
                  <a:latin typeface="Calibri"/>
                  <a:ea typeface="思源黑体 Bold"/>
                </a:rPr>
                <a:t>①</a:t>
              </a:r>
            </a:p>
            <a:p>
              <a:pPr marL="0" marR="0" lvl="0" indent="0" algn="ctr" defTabSz="914400" rtl="0" fontAlgn="auto" hangingPunct="1">
                <a:lnSpc>
                  <a:spcPts val="48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CN" altLang="en-US" sz="3200" spc="160" dirty="0">
                  <a:solidFill>
                    <a:srgbClr val="000000"/>
                  </a:solidFill>
                  <a:latin typeface="Calibri"/>
                  <a:ea typeface="思源黑体 Bold"/>
                </a:rPr>
                <a:t>规定排放量：</a:t>
              </a:r>
              <a:r>
                <a:rPr lang="en-US" altLang="zh-CN" sz="3200" spc="160" dirty="0">
                  <a:solidFill>
                    <a:srgbClr val="000000"/>
                  </a:solidFill>
                  <a:latin typeface="Calibri"/>
                  <a:ea typeface="思源黑体 Bold"/>
                </a:rPr>
                <a:t>10</a:t>
              </a:r>
              <a:r>
                <a:rPr lang="zh-CN" altLang="en-US" sz="3200" spc="160" dirty="0">
                  <a:solidFill>
                    <a:srgbClr val="000000"/>
                  </a:solidFill>
                  <a:latin typeface="Calibri"/>
                  <a:ea typeface="思源黑体 Bold"/>
                </a:rPr>
                <a:t>吨</a:t>
              </a:r>
              <a:endParaRPr lang="en-US" sz="3200" b="0" i="0" u="none" strike="noStrike" kern="1200" cap="none" spc="160" baseline="0" dirty="0">
                <a:solidFill>
                  <a:srgbClr val="000000"/>
                </a:solidFill>
                <a:uFillTx/>
                <a:latin typeface="Calibri"/>
                <a:ea typeface="思源黑体 Bold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66AD5576-309B-4EF3-8FEF-2E3A3BF05DD0}"/>
              </a:ext>
            </a:extLst>
          </p:cNvPr>
          <p:cNvGrpSpPr/>
          <p:nvPr/>
        </p:nvGrpSpPr>
        <p:grpSpPr>
          <a:xfrm>
            <a:off x="4341854" y="6772476"/>
            <a:ext cx="4955791" cy="2525316"/>
            <a:chOff x="4341854" y="6772476"/>
            <a:chExt cx="4955791" cy="2525316"/>
          </a:xfrm>
        </p:grpSpPr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id="{AC223A57-0881-4C19-B5FB-05A0617D450A}"/>
                </a:ext>
              </a:extLst>
            </p:cNvPr>
            <p:cNvSpPr/>
            <p:nvPr/>
          </p:nvSpPr>
          <p:spPr>
            <a:xfrm>
              <a:off x="4341854" y="6772476"/>
              <a:ext cx="4955791" cy="2525316"/>
            </a:xfrm>
            <a:prstGeom prst="rect">
              <a:avLst/>
            </a:prstGeom>
            <a:solidFill>
              <a:srgbClr val="FDA258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FC70D8A8-FF1A-4B6C-875C-D8081A1CAE12}"/>
                </a:ext>
              </a:extLst>
            </p:cNvPr>
            <p:cNvSpPr txBox="1"/>
            <p:nvPr/>
          </p:nvSpPr>
          <p:spPr>
            <a:xfrm>
              <a:off x="4764472" y="7117570"/>
              <a:ext cx="4110566" cy="118558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ts val="48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3200" b="0" i="0" u="none" strike="noStrike" kern="1200" cap="none" spc="160" baseline="0" dirty="0">
                <a:solidFill>
                  <a:srgbClr val="000000"/>
                </a:solidFill>
                <a:uFillTx/>
                <a:latin typeface="Calibri"/>
                <a:ea typeface="思源黑体 Bold"/>
              </a:endParaRPr>
            </a:p>
            <a:p>
              <a:pPr marL="0" marR="0" lvl="0" indent="0" algn="ctr" defTabSz="914400" rtl="0" fontAlgn="auto" hangingPunct="1">
                <a:lnSpc>
                  <a:spcPts val="48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CN" altLang="en-US" sz="3200" b="0" i="0" u="none" strike="noStrike" kern="1200" cap="none" spc="160" baseline="0" dirty="0">
                  <a:solidFill>
                    <a:srgbClr val="000000"/>
                  </a:solidFill>
                  <a:uFillTx/>
                  <a:latin typeface="Calibri"/>
                  <a:ea typeface="思源黑体 Bold"/>
                </a:rPr>
                <a:t>规定的总数：</a:t>
              </a:r>
              <a:r>
                <a:rPr lang="en-US" altLang="zh-CN" sz="3200" b="0" i="0" u="none" strike="noStrike" kern="1200" cap="none" spc="160" baseline="0" dirty="0">
                  <a:solidFill>
                    <a:srgbClr val="000000"/>
                  </a:solidFill>
                  <a:uFillTx/>
                  <a:latin typeface="Calibri"/>
                  <a:ea typeface="思源黑体 Bold"/>
                </a:rPr>
                <a:t>10</a:t>
              </a:r>
              <a:r>
                <a:rPr lang="zh-CN" altLang="en-US" sz="3200" spc="160" dirty="0">
                  <a:solidFill>
                    <a:srgbClr val="000000"/>
                  </a:solidFill>
                  <a:latin typeface="Calibri"/>
                  <a:ea typeface="思源黑体 Bold"/>
                </a:rPr>
                <a:t>吨</a:t>
              </a:r>
              <a:endParaRPr lang="en-US" sz="3200" b="0" i="0" u="none" strike="noStrike" kern="1200" cap="none" spc="160" baseline="0" dirty="0">
                <a:solidFill>
                  <a:srgbClr val="000000"/>
                </a:solidFill>
                <a:uFillTx/>
                <a:latin typeface="Calibri"/>
                <a:ea typeface="思源黑体 Bold"/>
              </a:endParaRPr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C8128E87-FDF8-41CC-A788-17156BF45E61}"/>
              </a:ext>
            </a:extLst>
          </p:cNvPr>
          <p:cNvGrpSpPr/>
          <p:nvPr/>
        </p:nvGrpSpPr>
        <p:grpSpPr>
          <a:xfrm>
            <a:off x="6666104" y="3478999"/>
            <a:ext cx="4955791" cy="2525316"/>
            <a:chOff x="6666104" y="3478999"/>
            <a:chExt cx="4955791" cy="2525316"/>
          </a:xfrm>
        </p:grpSpPr>
        <p:sp>
          <p:nvSpPr>
            <p:cNvPr id="9" name="AutoShape 9">
              <a:extLst>
                <a:ext uri="{FF2B5EF4-FFF2-40B4-BE49-F238E27FC236}">
                  <a16:creationId xmlns:a16="http://schemas.microsoft.com/office/drawing/2014/main" id="{292260BB-E5BB-4C2A-B05C-68B88701DFFB}"/>
                </a:ext>
              </a:extLst>
            </p:cNvPr>
            <p:cNvSpPr/>
            <p:nvPr/>
          </p:nvSpPr>
          <p:spPr>
            <a:xfrm>
              <a:off x="6666104" y="3478999"/>
              <a:ext cx="4955791" cy="2525316"/>
            </a:xfrm>
            <a:prstGeom prst="rect">
              <a:avLst/>
            </a:prstGeom>
            <a:solidFill>
              <a:srgbClr val="FDA258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013C24E7-A9AF-4B2F-9115-B635EECB18E9}"/>
                </a:ext>
              </a:extLst>
            </p:cNvPr>
            <p:cNvSpPr txBox="1"/>
            <p:nvPr/>
          </p:nvSpPr>
          <p:spPr>
            <a:xfrm>
              <a:off x="7161761" y="3912273"/>
              <a:ext cx="4110566" cy="18011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ts val="48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200" b="0" i="0" u="none" strike="noStrike" kern="1200" cap="none" spc="160" baseline="0" dirty="0">
                  <a:solidFill>
                    <a:srgbClr val="000000"/>
                  </a:solidFill>
                  <a:uFillTx/>
                  <a:latin typeface="Calibri"/>
                  <a:ea typeface="思源黑体 Bold"/>
                </a:rPr>
                <a:t>②</a:t>
              </a:r>
            </a:p>
            <a:p>
              <a:pPr marL="0" marR="0" lvl="0" indent="0" algn="ctr" defTabSz="914400" rtl="0" fontAlgn="auto" hangingPunct="1">
                <a:lnSpc>
                  <a:spcPts val="48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CN" altLang="en-US" sz="3200" spc="160" dirty="0">
                  <a:solidFill>
                    <a:srgbClr val="000000"/>
                  </a:solidFill>
                  <a:latin typeface="Calibri"/>
                  <a:ea typeface="思源黑体 Bold"/>
                </a:rPr>
                <a:t>技术进步</a:t>
              </a:r>
              <a:endParaRPr lang="en-US" altLang="zh-CN" sz="3200" spc="160" dirty="0">
                <a:solidFill>
                  <a:srgbClr val="000000"/>
                </a:solidFill>
                <a:latin typeface="Calibri"/>
                <a:ea typeface="思源黑体 Bold"/>
              </a:endParaRPr>
            </a:p>
            <a:p>
              <a:pPr marL="0" marR="0" lvl="0" indent="0" algn="ctr" defTabSz="914400" rtl="0" fontAlgn="auto" hangingPunct="1">
                <a:lnSpc>
                  <a:spcPts val="48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CN" altLang="en-US" sz="3200" spc="160" dirty="0">
                  <a:solidFill>
                    <a:srgbClr val="000000"/>
                  </a:solidFill>
                  <a:latin typeface="Calibri"/>
                  <a:ea typeface="思源黑体 Bold"/>
                </a:rPr>
                <a:t>减排</a:t>
              </a:r>
              <a:r>
                <a:rPr lang="en-US" altLang="zh-CN" sz="3200" b="0" i="0" u="none" strike="noStrike" kern="1200" cap="none" spc="160" baseline="0" dirty="0">
                  <a:solidFill>
                    <a:srgbClr val="000000"/>
                  </a:solidFill>
                  <a:uFillTx/>
                  <a:latin typeface="Calibri"/>
                  <a:ea typeface="思源黑体 Bold"/>
                </a:rPr>
                <a:t>2</a:t>
              </a:r>
              <a:r>
                <a:rPr lang="zh-CN" altLang="en-US" sz="3200" spc="160" dirty="0">
                  <a:solidFill>
                    <a:srgbClr val="000000"/>
                  </a:solidFill>
                  <a:latin typeface="Calibri"/>
                  <a:ea typeface="思源黑体 Bold"/>
                </a:rPr>
                <a:t>吨</a:t>
              </a:r>
              <a:endParaRPr lang="en-US" sz="3200" b="0" i="0" u="none" strike="noStrike" kern="1200" cap="none" spc="160" baseline="0" dirty="0">
                <a:solidFill>
                  <a:srgbClr val="000000"/>
                </a:solidFill>
                <a:uFillTx/>
                <a:latin typeface="Calibri"/>
                <a:ea typeface="思源黑体 Bold"/>
              </a:endParaRP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C8167125-D212-4343-A77B-B8FE322F1A10}"/>
              </a:ext>
            </a:extLst>
          </p:cNvPr>
          <p:cNvGrpSpPr/>
          <p:nvPr/>
        </p:nvGrpSpPr>
        <p:grpSpPr>
          <a:xfrm>
            <a:off x="9979258" y="6772476"/>
            <a:ext cx="4955791" cy="2525316"/>
            <a:chOff x="9979258" y="6772476"/>
            <a:chExt cx="4955791" cy="2525316"/>
          </a:xfrm>
        </p:grpSpPr>
        <p:sp>
          <p:nvSpPr>
            <p:cNvPr id="12" name="AutoShape 12">
              <a:extLst>
                <a:ext uri="{FF2B5EF4-FFF2-40B4-BE49-F238E27FC236}">
                  <a16:creationId xmlns:a16="http://schemas.microsoft.com/office/drawing/2014/main" id="{B27A9597-1F1B-49E2-BA37-23E2C15B5499}"/>
                </a:ext>
              </a:extLst>
            </p:cNvPr>
            <p:cNvSpPr/>
            <p:nvPr/>
          </p:nvSpPr>
          <p:spPr>
            <a:xfrm>
              <a:off x="9979258" y="6772476"/>
              <a:ext cx="4955791" cy="2525316"/>
            </a:xfrm>
            <a:prstGeom prst="rect">
              <a:avLst/>
            </a:prstGeom>
            <a:solidFill>
              <a:srgbClr val="FDA258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EC56BD31-FC79-455A-B46E-99DC489A06C8}"/>
                </a:ext>
              </a:extLst>
            </p:cNvPr>
            <p:cNvSpPr txBox="1"/>
            <p:nvPr/>
          </p:nvSpPr>
          <p:spPr>
            <a:xfrm>
              <a:off x="10401876" y="7117570"/>
              <a:ext cx="4110566" cy="118327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ts val="48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3200" b="0" i="0" u="none" strike="noStrike" kern="1200" cap="none" spc="160" baseline="0" dirty="0">
                <a:solidFill>
                  <a:srgbClr val="000000"/>
                </a:solidFill>
                <a:uFillTx/>
                <a:latin typeface="Calibri"/>
                <a:ea typeface="思源黑体 Bold"/>
              </a:endParaRPr>
            </a:p>
            <a:p>
              <a:pPr marL="0" marR="0" lvl="0" indent="0" algn="ctr" defTabSz="914400" rtl="0" fontAlgn="auto" hangingPunct="1">
                <a:lnSpc>
                  <a:spcPts val="48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CN" altLang="en-US" sz="3200" spc="160" dirty="0">
                  <a:solidFill>
                    <a:srgbClr val="000000"/>
                  </a:solidFill>
                  <a:latin typeface="Calibri"/>
                  <a:ea typeface="思源黑体 Bold"/>
                </a:rPr>
                <a:t>减少</a:t>
              </a:r>
              <a:r>
                <a:rPr lang="zh-CN" altLang="en-US" sz="3200" b="0" i="0" u="none" strike="noStrike" kern="1200" cap="none" spc="160" baseline="0" dirty="0">
                  <a:solidFill>
                    <a:srgbClr val="000000"/>
                  </a:solidFill>
                  <a:uFillTx/>
                  <a:latin typeface="Calibri"/>
                  <a:ea typeface="思源黑体 Bold"/>
                </a:rPr>
                <a:t>的部分：</a:t>
              </a:r>
              <a:r>
                <a:rPr lang="en-US" altLang="zh-CN" sz="3200" b="0" i="0" u="none" strike="noStrike" kern="1200" cap="none" spc="160" baseline="0" dirty="0">
                  <a:solidFill>
                    <a:srgbClr val="000000"/>
                  </a:solidFill>
                  <a:uFillTx/>
                  <a:latin typeface="Calibri"/>
                  <a:ea typeface="思源黑体 Bold"/>
                </a:rPr>
                <a:t>2</a:t>
              </a:r>
              <a:r>
                <a:rPr lang="zh-CN" altLang="en-US" sz="3200" spc="160" dirty="0">
                  <a:solidFill>
                    <a:srgbClr val="000000"/>
                  </a:solidFill>
                  <a:latin typeface="Calibri"/>
                  <a:ea typeface="思源黑体 Bold"/>
                </a:rPr>
                <a:t>吨</a:t>
              </a:r>
              <a:endParaRPr lang="en-US" sz="3200" b="0" i="0" u="none" strike="noStrike" kern="1200" cap="none" spc="160" baseline="0" dirty="0">
                <a:solidFill>
                  <a:srgbClr val="000000"/>
                </a:solidFill>
                <a:uFillTx/>
                <a:latin typeface="Calibri"/>
                <a:ea typeface="思源黑体 Bold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74E8F966-3E95-422D-83F8-CC964E516643}"/>
              </a:ext>
            </a:extLst>
          </p:cNvPr>
          <p:cNvGrpSpPr/>
          <p:nvPr/>
        </p:nvGrpSpPr>
        <p:grpSpPr>
          <a:xfrm>
            <a:off x="12303508" y="3478999"/>
            <a:ext cx="4955791" cy="2525316"/>
            <a:chOff x="12303508" y="3478999"/>
            <a:chExt cx="4955791" cy="2525316"/>
          </a:xfrm>
        </p:grpSpPr>
        <p:sp>
          <p:nvSpPr>
            <p:cNvPr id="15" name="AutoShape 15">
              <a:extLst>
                <a:ext uri="{FF2B5EF4-FFF2-40B4-BE49-F238E27FC236}">
                  <a16:creationId xmlns:a16="http://schemas.microsoft.com/office/drawing/2014/main" id="{9AE3720F-CA9B-44D3-B3B2-F59BB801CA6B}"/>
                </a:ext>
              </a:extLst>
            </p:cNvPr>
            <p:cNvSpPr/>
            <p:nvPr/>
          </p:nvSpPr>
          <p:spPr>
            <a:xfrm>
              <a:off x="12303508" y="3478999"/>
              <a:ext cx="4955791" cy="2525316"/>
            </a:xfrm>
            <a:prstGeom prst="rect">
              <a:avLst/>
            </a:prstGeom>
            <a:solidFill>
              <a:srgbClr val="FDA258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88E01C26-7598-46BC-959A-55389DF24A8D}"/>
                </a:ext>
              </a:extLst>
            </p:cNvPr>
            <p:cNvSpPr txBox="1"/>
            <p:nvPr/>
          </p:nvSpPr>
          <p:spPr>
            <a:xfrm>
              <a:off x="12726125" y="4128845"/>
              <a:ext cx="4110566" cy="118327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0" rIns="0" bIns="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ts val="48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200" b="0" i="0" u="none" strike="noStrike" kern="1200" cap="none" spc="160" baseline="0" dirty="0">
                  <a:solidFill>
                    <a:srgbClr val="000000"/>
                  </a:solidFill>
                  <a:uFillTx/>
                  <a:latin typeface="Calibri"/>
                  <a:ea typeface="思源黑体 Bold"/>
                </a:rPr>
                <a:t>③</a:t>
              </a:r>
            </a:p>
            <a:p>
              <a:pPr marL="0" marR="0" lvl="0" indent="0" algn="ctr" defTabSz="914400" rtl="0" fontAlgn="auto" hangingPunct="1">
                <a:lnSpc>
                  <a:spcPts val="48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CN" altLang="en-US" sz="3200" b="0" i="0" u="none" strike="noStrike" kern="1200" cap="none" spc="160" baseline="0" dirty="0">
                  <a:solidFill>
                    <a:srgbClr val="000000"/>
                  </a:solidFill>
                  <a:uFillTx/>
                  <a:latin typeface="Calibri"/>
                  <a:ea typeface="思源黑体 Bold"/>
                </a:rPr>
                <a:t>最终排放</a:t>
              </a:r>
              <a:r>
                <a:rPr lang="en-US" altLang="zh-CN" sz="3200" b="0" i="0" u="none" strike="noStrike" kern="1200" cap="none" spc="160" baseline="0" dirty="0">
                  <a:solidFill>
                    <a:srgbClr val="000000"/>
                  </a:solidFill>
                  <a:uFillTx/>
                  <a:latin typeface="Calibri"/>
                  <a:ea typeface="思源黑体 Bold"/>
                </a:rPr>
                <a:t>8</a:t>
              </a:r>
              <a:r>
                <a:rPr lang="zh-CN" altLang="en-US" sz="3200" spc="160" dirty="0">
                  <a:solidFill>
                    <a:srgbClr val="000000"/>
                  </a:solidFill>
                  <a:latin typeface="Calibri"/>
                  <a:ea typeface="思源黑体 Bold"/>
                </a:rPr>
                <a:t>吨</a:t>
              </a:r>
              <a:endParaRPr lang="en-US" sz="3200" b="0" i="0" u="none" strike="noStrike" kern="1200" cap="none" spc="160" baseline="0" dirty="0">
                <a:solidFill>
                  <a:srgbClr val="000000"/>
                </a:solidFill>
                <a:uFillTx/>
                <a:latin typeface="Calibri"/>
                <a:ea typeface="思源黑体 Bold"/>
              </a:endParaRPr>
            </a:p>
          </p:txBody>
        </p:sp>
      </p:grpSp>
      <p:pic>
        <p:nvPicPr>
          <p:cNvPr id="17" name="Picture 17">
            <a:extLst>
              <a:ext uri="{FF2B5EF4-FFF2-40B4-BE49-F238E27FC236}">
                <a16:creationId xmlns:a16="http://schemas.microsoft.com/office/drawing/2014/main" id="{4A704A49-39A1-4F10-B7EE-D7F061DE4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20150" y="2484351"/>
            <a:ext cx="3163247" cy="19893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C3BCB85B-B2D5-4F38-9E19-93DF97E794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030066" flipH="1">
            <a:off x="2780785" y="5902178"/>
            <a:ext cx="2481370" cy="174060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9" name="TextBox 19">
            <a:extLst>
              <a:ext uri="{FF2B5EF4-FFF2-40B4-BE49-F238E27FC236}">
                <a16:creationId xmlns:a16="http://schemas.microsoft.com/office/drawing/2014/main" id="{506E8F49-0593-4D87-B85B-F84B0D4AAF08}"/>
              </a:ext>
            </a:extLst>
          </p:cNvPr>
          <p:cNvSpPr txBox="1"/>
          <p:nvPr/>
        </p:nvSpPr>
        <p:spPr>
          <a:xfrm>
            <a:off x="1028700" y="1114425"/>
            <a:ext cx="11697425" cy="14319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ts val="11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altLang="en-US" sz="10000" spc="599" dirty="0">
                <a:solidFill>
                  <a:srgbClr val="000000"/>
                </a:solidFill>
                <a:latin typeface="Calibri"/>
                <a:ea typeface="思源黑体-超粗体"/>
              </a:rPr>
              <a:t>什么是碳信用</a:t>
            </a:r>
            <a:endParaRPr lang="en-US" sz="10000" b="0" i="0" u="none" strike="noStrike" kern="1200" cap="none" spc="599" baseline="0" dirty="0">
              <a:solidFill>
                <a:srgbClr val="000000"/>
              </a:solidFill>
              <a:uFillTx/>
              <a:latin typeface="Calibri"/>
              <a:ea typeface="思源黑体-超粗体"/>
            </a:endParaRP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A689426F-E3F3-4D0E-98AB-770E4CF80534}"/>
              </a:ext>
            </a:extLst>
          </p:cNvPr>
          <p:cNvSpPr txBox="1"/>
          <p:nvPr/>
        </p:nvSpPr>
        <p:spPr>
          <a:xfrm>
            <a:off x="14111542" y="942975"/>
            <a:ext cx="3147757" cy="4952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000" b="0" i="0" u="none" strike="noStrike" kern="1200" cap="none" spc="0" baseline="0" dirty="0">
                <a:solidFill>
                  <a:srgbClr val="000000"/>
                </a:solidFill>
                <a:uFillTx/>
                <a:latin typeface="DM Sans Bold"/>
              </a:rPr>
              <a:t>PART 02</a:t>
            </a:r>
          </a:p>
        </p:txBody>
      </p:sp>
      <p:pic>
        <p:nvPicPr>
          <p:cNvPr id="21" name="Picture 21">
            <a:extLst>
              <a:ext uri="{FF2B5EF4-FFF2-40B4-BE49-F238E27FC236}">
                <a16:creationId xmlns:a16="http://schemas.microsoft.com/office/drawing/2014/main" id="{763F6AFB-95C8-4936-A336-B281101CCC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796235" y="3131243"/>
            <a:ext cx="695520" cy="69552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2" name="Picture 22">
            <a:extLst>
              <a:ext uri="{FF2B5EF4-FFF2-40B4-BE49-F238E27FC236}">
                <a16:creationId xmlns:a16="http://schemas.microsoft.com/office/drawing/2014/main" id="{82A746AF-7D40-4B7D-930A-B2AEEB12CA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1073285">
            <a:off x="13761335" y="8935306"/>
            <a:ext cx="1985290" cy="64972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3" name="Picture 23">
            <a:extLst>
              <a:ext uri="{FF2B5EF4-FFF2-40B4-BE49-F238E27FC236}">
                <a16:creationId xmlns:a16="http://schemas.microsoft.com/office/drawing/2014/main" id="{F9E467F4-25A0-4417-BC45-0839035826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2791856">
            <a:off x="3839163" y="8985665"/>
            <a:ext cx="1642783" cy="6242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9A5E8D14-E0DF-4E01-98E1-43DEB699EBC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14699"/>
            <a:ext cx="4075187" cy="176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0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</TotalTime>
  <Words>975</Words>
  <Application>Microsoft Office PowerPoint</Application>
  <PresentationFormat>Custom</PresentationFormat>
  <Paragraphs>174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Gulfs Display</vt:lpstr>
      <vt:lpstr>Calibri</vt:lpstr>
      <vt:lpstr>Arial</vt:lpstr>
      <vt:lpstr>noto sans tc</vt:lpstr>
      <vt:lpstr>DM Sans Bold</vt:lpstr>
      <vt:lpstr>宋体</vt:lpstr>
      <vt:lpstr>Arial</vt:lpstr>
      <vt:lpstr>思源黑体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Tian, Charles</dc:creator>
  <cp:lastModifiedBy>Tian, Charles</cp:lastModifiedBy>
  <cp:revision>29</cp:revision>
  <dcterms:created xsi:type="dcterms:W3CDTF">2006-08-16T00:00:00Z</dcterms:created>
  <dcterms:modified xsi:type="dcterms:W3CDTF">2022-06-09T05:32:53Z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17B2D71BC7484074BD78A670BACA86C5</vt:lpwstr>
  </property>
  <property fmtid="{D5CDD505-2E9C-101B-9397-08002B2CF9AE}" pid="3" name="KSOProductBuildVer">
    <vt:lpwstr>1033-11.2.0.11130</vt:lpwstr>
  </property>
</Properties>
</file>