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1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</p:sldIdLst>
  <p:sldSz cx="18288000" cy="10287000"/>
  <p:notesSz cx="6858000" cy="9144000"/>
  <p:embeddedFontLst>
    <p:embeddedFont>
      <p:font typeface="宋体" panose="0201060003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M Sans Bold" panose="020B0604020202020204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3618" autoAdjust="0"/>
  </p:normalViewPr>
  <p:slideViewPr>
    <p:cSldViewPr>
      <p:cViewPr varScale="1">
        <p:scale>
          <a:sx n="42" d="100"/>
          <a:sy n="42" d="100"/>
        </p:scale>
        <p:origin x="1426" y="58"/>
      </p:cViewPr>
      <p:guideLst>
        <p:guide orient="horz" pos="21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ea typeface="思源黑体-细体 Bold" panose="020B0300000000000000" charset="-122"/>
                <a:sym typeface="+mn-ea"/>
              </a:rPr>
              <a:t>ESG</a:t>
            </a:r>
            <a:r>
              <a:rPr lang="zh-CN" altLang="en-US" dirty="0">
                <a:solidFill>
                  <a:srgbClr val="000000"/>
                </a:solidFill>
                <a:ea typeface="思源黑体-细体 Bold" panose="020B0300000000000000" charset="-122"/>
                <a:sym typeface="+mn-ea"/>
              </a:rPr>
              <a:t>最早作为“社会责任投资”被人们熟知，</a:t>
            </a:r>
            <a:r>
              <a:rPr lang="en-US" dirty="0" err="1">
                <a:solidFill>
                  <a:srgbClr val="000000"/>
                </a:solidFill>
                <a:ea typeface="思源黑体-细体 Bold" panose="020B0300000000000000" charset="-122"/>
                <a:sym typeface="+mn-ea"/>
              </a:rPr>
              <a:t>投资者可以通过观测企业</a:t>
            </a:r>
            <a:r>
              <a:rPr lang="zh-CN" altLang="en-US" dirty="0">
                <a:solidFill>
                  <a:srgbClr val="000000"/>
                </a:solidFill>
                <a:ea typeface="思源黑体-细体 Bold" panose="020B0300000000000000" charset="-122"/>
                <a:sym typeface="+mn-ea"/>
              </a:rPr>
              <a:t>在环境保护，</a:t>
            </a:r>
            <a:r>
              <a:rPr lang="en-US" dirty="0" err="1">
                <a:solidFill>
                  <a:srgbClr val="000000"/>
                </a:solidFill>
                <a:ea typeface="思源黑体-细体 Bold" panose="020B0300000000000000" charset="-122"/>
                <a:sym typeface="+mn-ea"/>
              </a:rPr>
              <a:t>履行社会责任</a:t>
            </a:r>
            <a:r>
              <a:rPr lang="zh-CN" altLang="en-US" dirty="0">
                <a:solidFill>
                  <a:srgbClr val="000000"/>
                </a:solidFill>
                <a:ea typeface="思源黑体-细体 Bold" panose="020B0300000000000000" charset="-122"/>
                <a:sym typeface="+mn-ea"/>
              </a:rPr>
              <a:t>，公司治理</a:t>
            </a:r>
            <a:r>
              <a:rPr lang="en-US" dirty="0" err="1">
                <a:solidFill>
                  <a:srgbClr val="000000"/>
                </a:solidFill>
                <a:ea typeface="思源黑体-细体 Bold" panose="020B0300000000000000" charset="-122"/>
                <a:sym typeface="+mn-ea"/>
              </a:rPr>
              <a:t>等方面的</a:t>
            </a:r>
            <a:r>
              <a:rPr lang="zh-CN" altLang="en-US" dirty="0">
                <a:solidFill>
                  <a:srgbClr val="000000"/>
                </a:solidFill>
                <a:ea typeface="思源黑体-细体 Bold" panose="020B0300000000000000" charset="-122"/>
                <a:sym typeface="+mn-ea"/>
              </a:rPr>
              <a:t>表现</a:t>
            </a:r>
            <a:r>
              <a:rPr lang="en-US" dirty="0">
                <a:solidFill>
                  <a:srgbClr val="000000"/>
                </a:solidFill>
                <a:ea typeface="思源黑体-细体 Bold" panose="020B0300000000000000" charset="-122"/>
                <a:sym typeface="+mn-ea"/>
              </a:rPr>
              <a:t>，</a:t>
            </a:r>
            <a:r>
              <a:rPr lang="en-US" dirty="0" err="1">
                <a:solidFill>
                  <a:srgbClr val="000000"/>
                </a:solidFill>
                <a:ea typeface="思源黑体-细体 Bold" panose="020B0300000000000000" charset="-122"/>
                <a:sym typeface="+mn-ea"/>
              </a:rPr>
              <a:t>对企业是否符合长期投资作出判断</a:t>
            </a:r>
            <a:r>
              <a:rPr lang="en-US" dirty="0">
                <a:solidFill>
                  <a:srgbClr val="000000"/>
                </a:solidFill>
                <a:ea typeface="思源黑体-细体 Bold" panose="020B0300000000000000" charset="-122"/>
                <a:sym typeface="+mn-ea"/>
              </a:rPr>
              <a:t>。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请老师视排课情况布置，能在几天后对作业进行反馈评优为最佳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926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err="1">
                <a:solidFill>
                  <a:srgbClr val="000000"/>
                </a:solidFill>
                <a:ea typeface="思源黑体-超粗体 Bold"/>
              </a:rPr>
              <a:t>需看课程安排，如果几天后还能排课，能够给学生进行点评反馈最好</a:t>
            </a:r>
            <a:endParaRPr lang="en-US" sz="1200" spc="300" dirty="0">
              <a:solidFill>
                <a:srgbClr val="000000"/>
              </a:solidFill>
              <a:ea typeface="思源黑体-超粗体 Bold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0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a typeface="思源黑体-细体 Bold" panose="020B0300000000000000" charset="-122"/>
                <a:sym typeface="+mn-ea"/>
              </a:rPr>
              <a:t>环境</a:t>
            </a:r>
            <a:r>
              <a:rPr lang="zh-CN" altLang="en-US">
                <a:solidFill>
                  <a:srgbClr val="000000"/>
                </a:solidFill>
                <a:ea typeface="思源黑体-细体 Bold" panose="020B0300000000000000" charset="-122"/>
                <a:sym typeface="+mn-ea"/>
              </a:rPr>
              <a:t>举例</a:t>
            </a:r>
            <a:r>
              <a:rPr lang="en-US">
                <a:solidFill>
                  <a:srgbClr val="000000"/>
                </a:solidFill>
                <a:ea typeface="思源黑体-细体 Bold" panose="020B0300000000000000" charset="-122"/>
                <a:sym typeface="+mn-ea"/>
              </a:rPr>
              <a:t>企业环保政策、员工环保意识、生产废弃物排放措施等；社会</a:t>
            </a:r>
            <a:r>
              <a:rPr lang="zh-CN" altLang="en-US">
                <a:solidFill>
                  <a:srgbClr val="000000"/>
                </a:solidFill>
                <a:ea typeface="思源黑体-细体 Bold" panose="020B0300000000000000" charset="-122"/>
                <a:sym typeface="+mn-ea"/>
              </a:rPr>
              <a:t>举例</a:t>
            </a:r>
            <a:r>
              <a:rPr lang="en-US">
                <a:solidFill>
                  <a:srgbClr val="000000"/>
                </a:solidFill>
                <a:ea typeface="思源黑体-细体 Bold" panose="020B0300000000000000" charset="-122"/>
                <a:sym typeface="+mn-ea"/>
              </a:rPr>
              <a:t>企业社区关系、员工健康、职场性别平等等；治理</a:t>
            </a:r>
            <a:r>
              <a:rPr lang="zh-CN" altLang="en-US">
                <a:solidFill>
                  <a:srgbClr val="000000"/>
                </a:solidFill>
                <a:ea typeface="思源黑体-细体 Bold" panose="020B0300000000000000" charset="-122"/>
                <a:sym typeface="+mn-ea"/>
              </a:rPr>
              <a:t>举例</a:t>
            </a:r>
            <a:r>
              <a:rPr lang="en-US">
                <a:solidFill>
                  <a:srgbClr val="000000"/>
                </a:solidFill>
                <a:ea typeface="思源黑体-细体 Bold" panose="020B0300000000000000" charset="-122"/>
                <a:sym typeface="+mn-ea"/>
              </a:rPr>
              <a:t>内部权力争夺、管理层的有效监督、高管腐败等</a:t>
            </a:r>
            <a:endParaRPr lang="en-US">
              <a:solidFill>
                <a:srgbClr val="000000"/>
              </a:solidFill>
              <a:ea typeface="思源黑体-细体 Bold" panose="020B0300000000000000" charset="-122"/>
            </a:endParaRPr>
          </a:p>
          <a:p>
            <a:endParaRPr lang="zh-CN" altLang="en-US">
              <a:solidFill>
                <a:srgbClr val="000000"/>
              </a:solidFill>
              <a:ea typeface="思源黑体-细体 Bold" panose="020B0300000000000000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>
              <a:lnSpc>
                <a:spcPts val="3850"/>
              </a:lnSpc>
              <a:spcBef>
                <a:spcPct val="0"/>
              </a:spcBef>
            </a:pPr>
            <a:r>
              <a:rPr lang="en-US" sz="1200" spc="175" dirty="0" err="1">
                <a:solidFill>
                  <a:srgbClr val="FFFFFF"/>
                </a:solidFill>
                <a:latin typeface="思源黑体 Bold" panose="020B0600000000000000" charset="-122"/>
                <a:sym typeface="+mn-ea"/>
              </a:rPr>
              <a:t>是评级机构会关注的一项数据，即企业在碳排放方面的一个表现</a:t>
            </a:r>
            <a:r>
              <a:rPr lang="en-US" sz="1200" spc="175" dirty="0">
                <a:solidFill>
                  <a:srgbClr val="FFFFFF"/>
                </a:solidFill>
                <a:latin typeface="思源黑体 Bold" panose="020B0600000000000000" charset="-122"/>
                <a:sym typeface="+mn-ea"/>
              </a:rPr>
              <a:t>。 </a:t>
            </a:r>
          </a:p>
          <a:p>
            <a:pPr algn="l">
              <a:lnSpc>
                <a:spcPts val="3850"/>
              </a:lnSpc>
              <a:spcBef>
                <a:spcPct val="0"/>
              </a:spcBef>
            </a:pPr>
            <a:r>
              <a:rPr lang="en-US" sz="1200" spc="175" dirty="0" err="1">
                <a:solidFill>
                  <a:srgbClr val="FFFFFF"/>
                </a:solidFill>
                <a:latin typeface="思源黑体 Bold" panose="020B0600000000000000" charset="-122"/>
              </a:rPr>
              <a:t>碳信用</a:t>
            </a:r>
            <a:r>
              <a:rPr lang="en-US" sz="1200" spc="175" dirty="0">
                <a:solidFill>
                  <a:srgbClr val="FFFFFF"/>
                </a:solidFill>
                <a:latin typeface="思源黑体 Bold" panose="020B0600000000000000" charset="-122"/>
              </a:rPr>
              <a:t>(carbon credit)</a:t>
            </a:r>
            <a:r>
              <a:rPr lang="en-US" sz="1200" spc="175" dirty="0" err="1">
                <a:solidFill>
                  <a:srgbClr val="FFFFFF"/>
                </a:solidFill>
                <a:latin typeface="思源黑体 Bold" panose="020B0600000000000000" charset="-122"/>
              </a:rPr>
              <a:t>是一个基于“污染者付费”而产生的概念，是向那些导致全球变暖的温室气体排放的国家颁发的证书</a:t>
            </a:r>
            <a:endParaRPr lang="en-US" sz="1200" spc="175" dirty="0">
              <a:solidFill>
                <a:srgbClr val="FFFFFF"/>
              </a:solidFill>
              <a:latin typeface="思源黑体 Bold" panose="020B0600000000000000" charset="-122"/>
              <a:sym typeface="+mn-ea"/>
            </a:endParaRPr>
          </a:p>
          <a:p>
            <a:endParaRPr 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碳信用并非全世界有一个通用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的“规定的总数”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，上述例子中的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吨只是我们给出的一个上限。不同国家会和不同的国家签署不同的协议，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在实际交易中起到约束作用。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857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>
              <a:lnSpc>
                <a:spcPts val="3360"/>
              </a:lnSpc>
            </a:pPr>
            <a:r>
              <a:rPr lang="en-US" sz="1200" dirty="0">
                <a:solidFill>
                  <a:srgbClr val="000000"/>
                </a:solidFill>
                <a:ea typeface="思源黑体" panose="020B0500000000000000" charset="-122"/>
              </a:rPr>
              <a:t>规定时间内每想出一个可行的减少排放的措施就可以减少1的碳排放 </a:t>
            </a:r>
          </a:p>
          <a:p>
            <a:pPr algn="just">
              <a:lnSpc>
                <a:spcPts val="3360"/>
              </a:lnSpc>
            </a:pPr>
            <a:r>
              <a:rPr lang="en-US" sz="1200" dirty="0">
                <a:solidFill>
                  <a:srgbClr val="000000"/>
                </a:solidFill>
                <a:ea typeface="思源黑体" panose="020B0500000000000000" charset="-122"/>
              </a:rPr>
              <a:t>如果想出来的方法不可行（不减排）则每个想法额外增加0.5碳排放 </a:t>
            </a:r>
          </a:p>
          <a:p>
            <a:pPr algn="just">
              <a:lnSpc>
                <a:spcPts val="3360"/>
              </a:lnSpc>
            </a:pPr>
            <a:r>
              <a:rPr lang="en-US" sz="1200" dirty="0">
                <a:solidFill>
                  <a:srgbClr val="000000"/>
                </a:solidFill>
                <a:ea typeface="思源黑体" panose="020B0500000000000000" charset="-122"/>
              </a:rPr>
              <a:t>一个都没想出来也会增加0.5的碳排放量 </a:t>
            </a:r>
          </a:p>
          <a:p>
            <a:pPr algn="just">
              <a:lnSpc>
                <a:spcPts val="3360"/>
              </a:lnSpc>
            </a:pPr>
            <a:r>
              <a:rPr lang="zh-CN" altLang="en-US" sz="1200" dirty="0">
                <a:solidFill>
                  <a:srgbClr val="000000"/>
                </a:solidFill>
                <a:ea typeface="思源黑体" panose="020B0500000000000000" charset="-122"/>
              </a:rPr>
              <a:t>（这三条规则请老师板书）</a:t>
            </a:r>
            <a:endParaRPr lang="en-US" sz="1200" dirty="0">
              <a:solidFill>
                <a:srgbClr val="000000"/>
              </a:solidFill>
              <a:ea typeface="思源黑体" panose="020B0500000000000000" charset="-122"/>
            </a:endParaRPr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选择了排放少的选项减少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0.5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的碳排放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选择了排放多的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选项增加</a:t>
            </a:r>
            <a:r>
              <a:rPr lang="en-US" alt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0.5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的碳排放</a:t>
            </a:r>
            <a:endParaRPr lang="en-US" altLang="zh-CN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rgbClr val="000000"/>
                </a:solidFill>
                <a:ea typeface="思源黑体" panose="020B0500000000000000" charset="-122"/>
              </a:rPr>
              <a:t>（这两条规则请老师板书）</a:t>
            </a:r>
            <a:endParaRPr lang="en-US" sz="1200" dirty="0">
              <a:solidFill>
                <a:srgbClr val="000000"/>
              </a:solidFill>
              <a:ea typeface="思源黑体" panose="020B0500000000000000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241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需要支教老师提前准备一些卡片，现场填写碳信用的数量（即最终实际排放小于</a:t>
            </a:r>
            <a:r>
              <a:rPr lang="en-US" altLang="zh-CN" dirty="0"/>
              <a:t>10</a:t>
            </a:r>
            <a:r>
              <a:rPr lang="zh-CN" altLang="en-US" dirty="0"/>
              <a:t>的部分）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62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476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9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51.png"/><Relationship Id="rId5" Type="http://schemas.openxmlformats.org/officeDocument/2006/relationships/image" Target="../media/image11.png"/><Relationship Id="rId10" Type="http://schemas.openxmlformats.org/officeDocument/2006/relationships/image" Target="../media/image23.svg"/><Relationship Id="rId4" Type="http://schemas.openxmlformats.org/officeDocument/2006/relationships/image" Target="../media/image50.sv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13.png"/><Relationship Id="rId5" Type="http://schemas.openxmlformats.org/officeDocument/2006/relationships/image" Target="../media/image54.jpeg"/><Relationship Id="rId10" Type="http://schemas.openxmlformats.org/officeDocument/2006/relationships/image" Target="../media/image43.svg"/><Relationship Id="rId4" Type="http://schemas.openxmlformats.org/officeDocument/2006/relationships/image" Target="../media/image53.jpe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9.svg"/><Relationship Id="rId7" Type="http://schemas.openxmlformats.org/officeDocument/2006/relationships/image" Target="../media/image4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1.svg"/><Relationship Id="rId10" Type="http://schemas.openxmlformats.org/officeDocument/2006/relationships/image" Target="../media/image13.png"/><Relationship Id="rId4" Type="http://schemas.openxmlformats.org/officeDocument/2006/relationships/image" Target="../media/image60.png"/><Relationship Id="rId9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5" Type="http://schemas.openxmlformats.org/officeDocument/2006/relationships/image" Target="../media/image65.svg"/><Relationship Id="rId10" Type="http://schemas.openxmlformats.org/officeDocument/2006/relationships/image" Target="../media/image22.pn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3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7.png"/><Relationship Id="rId5" Type="http://schemas.openxmlformats.org/officeDocument/2006/relationships/image" Target="../media/image32.png"/><Relationship Id="rId10" Type="http://schemas.openxmlformats.org/officeDocument/2006/relationships/image" Target="../media/image12.svg"/><Relationship Id="rId4" Type="http://schemas.openxmlformats.org/officeDocument/2006/relationships/image" Target="../media/image31.sv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13.png"/><Relationship Id="rId3" Type="http://schemas.openxmlformats.org/officeDocument/2006/relationships/image" Target="../media/image66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46.png"/><Relationship Id="rId5" Type="http://schemas.openxmlformats.org/officeDocument/2006/relationships/image" Target="../media/image68.png"/><Relationship Id="rId10" Type="http://schemas.openxmlformats.org/officeDocument/2006/relationships/image" Target="../media/image45.svg"/><Relationship Id="rId4" Type="http://schemas.openxmlformats.org/officeDocument/2006/relationships/image" Target="../media/image67.sv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6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0.sv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3.png"/><Relationship Id="rId3" Type="http://schemas.openxmlformats.org/officeDocument/2006/relationships/image" Target="../media/image69.png"/><Relationship Id="rId7" Type="http://schemas.openxmlformats.org/officeDocument/2006/relationships/image" Target="../media/image11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svg"/><Relationship Id="rId11" Type="http://schemas.openxmlformats.org/officeDocument/2006/relationships/image" Target="../media/image22.png"/><Relationship Id="rId5" Type="http://schemas.openxmlformats.org/officeDocument/2006/relationships/image" Target="../media/image71.png"/><Relationship Id="rId10" Type="http://schemas.openxmlformats.org/officeDocument/2006/relationships/image" Target="../media/image8.svg"/><Relationship Id="rId4" Type="http://schemas.openxmlformats.org/officeDocument/2006/relationships/image" Target="../media/image70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svg"/><Relationship Id="rId7" Type="http://schemas.openxmlformats.org/officeDocument/2006/relationships/image" Target="../media/image1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13.png"/><Relationship Id="rId5" Type="http://schemas.openxmlformats.org/officeDocument/2006/relationships/image" Target="../media/image54.jpeg"/><Relationship Id="rId10" Type="http://schemas.openxmlformats.org/officeDocument/2006/relationships/image" Target="../media/image12.svg"/><Relationship Id="rId4" Type="http://schemas.openxmlformats.org/officeDocument/2006/relationships/image" Target="../media/image53.jpe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3.svg"/><Relationship Id="rId3" Type="http://schemas.openxmlformats.org/officeDocument/2006/relationships/image" Target="../media/image75.svg"/><Relationship Id="rId7" Type="http://schemas.openxmlformats.org/officeDocument/2006/relationships/image" Target="../media/image79.svg"/><Relationship Id="rId12" Type="http://schemas.openxmlformats.org/officeDocument/2006/relationships/image" Target="../media/image2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.svg"/><Relationship Id="rId5" Type="http://schemas.openxmlformats.org/officeDocument/2006/relationships/image" Target="../media/image77.svg"/><Relationship Id="rId10" Type="http://schemas.openxmlformats.org/officeDocument/2006/relationships/image" Target="../media/image7.png"/><Relationship Id="rId4" Type="http://schemas.openxmlformats.org/officeDocument/2006/relationships/image" Target="../media/image76.png"/><Relationship Id="rId9" Type="http://schemas.openxmlformats.org/officeDocument/2006/relationships/image" Target="../media/image12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sv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5" Type="http://schemas.openxmlformats.org/officeDocument/2006/relationships/image" Target="../media/image21.sv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4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9.svg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8.svg"/><Relationship Id="rId5" Type="http://schemas.openxmlformats.org/officeDocument/2006/relationships/image" Target="../media/image33.svg"/><Relationship Id="rId10" Type="http://schemas.openxmlformats.org/officeDocument/2006/relationships/image" Target="../media/image7.png"/><Relationship Id="rId4" Type="http://schemas.openxmlformats.org/officeDocument/2006/relationships/image" Target="../media/image32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5.svg"/><Relationship Id="rId7" Type="http://schemas.openxmlformats.org/officeDocument/2006/relationships/image" Target="../media/image1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7.svg"/><Relationship Id="rId10" Type="http://schemas.openxmlformats.org/officeDocument/2006/relationships/image" Target="../media/image13.png"/><Relationship Id="rId4" Type="http://schemas.openxmlformats.org/officeDocument/2006/relationships/image" Target="../media/image36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7794671"/>
            <a:ext cx="18288000" cy="249232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1400104" y="1842688"/>
            <a:ext cx="9574562" cy="3242933"/>
            <a:chOff x="0" y="-85725"/>
            <a:chExt cx="12766083" cy="4323910"/>
          </a:xfrm>
        </p:grpSpPr>
        <p:sp>
          <p:nvSpPr>
            <p:cNvPr id="6" name="TextBox 6"/>
            <p:cNvSpPr txBox="1"/>
            <p:nvPr/>
          </p:nvSpPr>
          <p:spPr>
            <a:xfrm>
              <a:off x="0" y="1160552"/>
              <a:ext cx="12766083" cy="3077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0"/>
                </a:lnSpc>
              </a:pPr>
              <a:r>
                <a:rPr lang="en-US" sz="15000" spc="900">
                  <a:solidFill>
                    <a:srgbClr val="000000"/>
                  </a:solidFill>
                  <a:ea typeface="思源黑体-超粗体" panose="020B0A00000000000000" charset="-122"/>
                </a:rPr>
                <a:t>碳信用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12766083" cy="981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40"/>
                </a:lnSpc>
              </a:pPr>
              <a:r>
                <a:rPr lang="en-US" sz="4100" spc="127">
                  <a:solidFill>
                    <a:srgbClr val="000000"/>
                  </a:solidFill>
                  <a:latin typeface="DM Sans Bold"/>
                </a:rPr>
                <a:t>Carbon Credit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82233" y="1028700"/>
            <a:ext cx="2500407" cy="45867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01381" y="3507794"/>
            <a:ext cx="2295036" cy="22407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48899" y="2109122"/>
            <a:ext cx="2656623" cy="35063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484547">
            <a:off x="15146693" y="4940920"/>
            <a:ext cx="2517660" cy="82396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818788" y="5615434"/>
            <a:ext cx="4586734" cy="364286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345055" y="1174825"/>
            <a:ext cx="732156" cy="73215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FAFCEFA0-A972-4DE1-A722-11740887D7E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14425"/>
            <a:ext cx="12078353" cy="141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59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" panose="020B0A00000000000000" charset="-122"/>
                <a:cs typeface="+mn-cs"/>
                <a:sym typeface="+mn-ea"/>
              </a:rPr>
              <a:t>什么是碳信用</a:t>
            </a:r>
            <a:endParaRPr kumimoji="0" lang="en-US" sz="10000" b="0" i="0" u="none" strike="noStrike" kern="1200" cap="none" spc="59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思源黑体-超粗体" panose="020B0A00000000000000" charset="-122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111545" y="942974"/>
            <a:ext cx="3147755" cy="49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PART 02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0493" t="25457"/>
          <a:stretch>
            <a:fillRect/>
          </a:stretch>
        </p:blipFill>
        <p:spPr>
          <a:xfrm>
            <a:off x="13792468" y="3390901"/>
            <a:ext cx="3623126" cy="452890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66800" y="3009899"/>
            <a:ext cx="9857740" cy="5654039"/>
            <a:chOff x="0" y="-70072"/>
            <a:chExt cx="4088197" cy="1299831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4088197" cy="1229759"/>
            </a:xfrm>
            <a:prstGeom prst="rect">
              <a:avLst/>
            </a:prstGeom>
            <a:solidFill>
              <a:srgbClr val="FDA25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218765" y="-70072"/>
              <a:ext cx="3650667" cy="1093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00" b="0" i="0" u="none" strike="noStrike" kern="1200" cap="none" spc="1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Bold" panose="020B0600000000000000" charset="-122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17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定义</a:t>
              </a:r>
              <a:r>
                <a:rPr kumimoji="0" lang="en-US" sz="3500" b="0" i="0" u="none" strike="noStrike" kern="1200" cap="none" spc="17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17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是可交易的温室气体排放许可证的通用术语，代表排放一吨二氧化碳的权利</a:t>
              </a:r>
              <a:r>
                <a:rPr kumimoji="0" lang="zh-CN" altLang="en-US" sz="3500" b="0" i="0" u="none" strike="noStrike" kern="1200" cap="none" spc="17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。</a:t>
              </a:r>
              <a:endParaRPr kumimoji="0" lang="en-US" sz="3500" b="0" i="0" u="none" strike="noStrike" kern="1200" cap="none" spc="1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500" b="0" i="0" u="none" strike="noStrike" kern="1200" cap="none" spc="17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相较于“规定的总数”，每减排一吨二氧化碳，即获得一吨碳信用</a:t>
              </a:r>
              <a:r>
                <a:rPr kumimoji="0" lang="zh-CN" altLang="en-US" sz="3500" b="0" i="0" u="none" strike="noStrike" kern="1200" cap="none" spc="17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。</a:t>
              </a:r>
              <a:r>
                <a:rPr kumimoji="0" lang="en-US" sz="3500" b="0" i="0" u="none" strike="noStrike" kern="1200" cap="none" spc="17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E190072-0AF2-452E-96BF-AD8106FFCC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96394" y="8977936"/>
            <a:ext cx="2376189" cy="1309064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028700" y="1114425"/>
            <a:ext cx="12044045" cy="1410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59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" panose="020B0A00000000000000" charset="-122"/>
                <a:cs typeface="+mn-cs"/>
                <a:sym typeface="+mn-ea"/>
              </a:rPr>
              <a:t>碳配额碳信用区别</a:t>
            </a:r>
            <a:endParaRPr kumimoji="0" lang="en-US" sz="10000" b="0" i="0" u="none" strike="noStrike" kern="1200" cap="none" spc="599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思源黑体-超粗体" panose="020B0A00000000000000" charset="-122"/>
              <a:cs typeface="+mn-c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4111545" y="942974"/>
            <a:ext cx="3147755" cy="475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宋体" panose="02010600030101010101" pitchFamily="2" charset="-122"/>
                <a:cs typeface="+mn-cs"/>
              </a:rPr>
              <a:t>（可删去）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969475" y="5321073"/>
            <a:ext cx="605324" cy="605324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100000">
            <a:off x="-755691" y="5735672"/>
            <a:ext cx="2371214" cy="77603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895328" flipH="1" flipV="1">
            <a:off x="16592974" y="9005096"/>
            <a:ext cx="1332652" cy="506408"/>
          </a:xfrm>
          <a:prstGeom prst="rect">
            <a:avLst/>
          </a:prstGeom>
        </p:spPr>
      </p:pic>
      <p:pic>
        <p:nvPicPr>
          <p:cNvPr id="36" name="图片 1" descr="碳配额碳信用区别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5000" y="3203575"/>
            <a:ext cx="14846300" cy="5774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BC3FE87-1CD0-4963-BC3F-F846A0FD0B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110CC8A-2AB1-49EE-BC18-6E4AC6A7FC01}"/>
              </a:ext>
            </a:extLst>
          </p:cNvPr>
          <p:cNvGrpSpPr/>
          <p:nvPr/>
        </p:nvGrpSpPr>
        <p:grpSpPr>
          <a:xfrm>
            <a:off x="12932231" y="0"/>
            <a:ext cx="5355768" cy="10287000"/>
            <a:chOff x="12932231" y="0"/>
            <a:chExt cx="5355768" cy="10287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EA6949AF-D5CE-4E71-B31D-A2AA7A5AC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9272" r="24772" b="7920"/>
            <a:stretch>
              <a:fillRect/>
            </a:stretch>
          </p:blipFill>
          <p:spPr>
            <a:xfrm>
              <a:off x="12932231" y="0"/>
              <a:ext cx="1785256" cy="68580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AB09417E-9F87-4916-81AB-DD1FD1AF4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0952" r="10952"/>
            <a:stretch>
              <a:fillRect/>
            </a:stretch>
          </p:blipFill>
          <p:spPr>
            <a:xfrm>
              <a:off x="14717487" y="0"/>
              <a:ext cx="3570512" cy="68580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C7F67D19-B494-487D-96DA-BDC8F2C52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7317" b="7317"/>
            <a:stretch>
              <a:fillRect/>
            </a:stretch>
          </p:blipFill>
          <p:spPr>
            <a:xfrm>
              <a:off x="12932231" y="6858000"/>
              <a:ext cx="2677884" cy="34290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49C95DB6-7481-4B61-A3A3-2D0712392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7317" b="7317"/>
            <a:stretch>
              <a:fillRect/>
            </a:stretch>
          </p:blipFill>
          <p:spPr>
            <a:xfrm>
              <a:off x="15610115" y="6858000"/>
              <a:ext cx="2677884" cy="342900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EA97F280-30ED-4A67-A207-88B9D24209D5}"/>
              </a:ext>
            </a:extLst>
          </p:cNvPr>
          <p:cNvSpPr/>
          <p:nvPr/>
        </p:nvSpPr>
        <p:spPr>
          <a:xfrm>
            <a:off x="1258851" y="2536089"/>
            <a:ext cx="10507781" cy="6846249"/>
          </a:xfrm>
          <a:prstGeom prst="rect">
            <a:avLst/>
          </a:prstGeom>
          <a:solidFill>
            <a:srgbClr val="A4DB8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F06FE09-AF30-46AE-A7A5-D3DD166022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834250" y="7178305"/>
            <a:ext cx="3208391" cy="31086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DE9D44A9-E4DC-4FD2-84FF-1F1F29494938}"/>
              </a:ext>
            </a:extLst>
          </p:cNvPr>
          <p:cNvSpPr txBox="1"/>
          <p:nvPr/>
        </p:nvSpPr>
        <p:spPr>
          <a:xfrm>
            <a:off x="1028700" y="990596"/>
            <a:ext cx="3147757" cy="4952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PART 02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14483BFB-AF59-4022-85CE-1F357B45D4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66422" y="2149763"/>
            <a:ext cx="524554" cy="5245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1A54D485-930B-4ED5-9BC3-8985DEF1793A}"/>
              </a:ext>
            </a:extLst>
          </p:cNvPr>
          <p:cNvSpPr txBox="1"/>
          <p:nvPr/>
        </p:nvSpPr>
        <p:spPr>
          <a:xfrm>
            <a:off x="2083642" y="2333504"/>
            <a:ext cx="8802738" cy="6625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17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交易机制</a:t>
            </a:r>
            <a:endParaRPr kumimoji="0" lang="en-US" sz="4000" b="1" i="0" u="none" strike="noStrike" kern="1200" cap="none" spc="1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目前碳信用交易机制包含四大类：</a:t>
            </a:r>
            <a:endParaRPr kumimoji="0" lang="en-US" altLang="zh-CN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1.《</a:t>
            </a:r>
            <a:r>
              <a:rPr kumimoji="0" lang="zh-CN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京都议定书</a:t>
            </a:r>
            <a:r>
              <a:rPr kumimoji="0" lang="en-US" altLang="zh-CN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下的信用机制</a:t>
            </a:r>
            <a:endParaRPr kumimoji="0" lang="en-US" altLang="zh-CN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kumimoji="0" lang="zh-CN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双边信用机制</a:t>
            </a:r>
            <a:endParaRPr kumimoji="0" lang="en-US" altLang="zh-CN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kumimoji="0" lang="zh-CN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国家</a:t>
            </a:r>
            <a:r>
              <a:rPr kumimoji="0" 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zh-CN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地区内的信用机制</a:t>
            </a:r>
            <a:endParaRPr kumimoji="0" lang="en-US" altLang="zh-CN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kumimoji="0" lang="zh-CN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自愿碳标准。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1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FD3F0A1-C9CB-493E-9526-A4E6FEA53D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0B542C0-B482-4781-9362-6E80BF76013E}"/>
              </a:ext>
            </a:extLst>
          </p:cNvPr>
          <p:cNvSpPr txBox="1"/>
          <p:nvPr/>
        </p:nvSpPr>
        <p:spPr>
          <a:xfrm>
            <a:off x="1028700" y="1114425"/>
            <a:ext cx="13390784" cy="1431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zh-CN" altLang="en-US" sz="10000" b="0" i="0" u="none" strike="noStrike" kern="1200" cap="none" spc="59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"/>
                <a:cs typeface="+mn-cs"/>
              </a:rPr>
              <a:t>碳信用在中国</a:t>
            </a:r>
            <a:endParaRPr kumimoji="0" lang="en-US" sz="10000" b="0" i="0" u="none" strike="noStrike" kern="1200" cap="none" spc="59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思源黑体-超粗体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B8AAE5B-1822-4F38-B87E-5908B98940E7}"/>
              </a:ext>
            </a:extLst>
          </p:cNvPr>
          <p:cNvSpPr txBox="1"/>
          <p:nvPr/>
        </p:nvSpPr>
        <p:spPr>
          <a:xfrm>
            <a:off x="15046497" y="990596"/>
            <a:ext cx="2212802" cy="4952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PART 02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2DF27DE-E254-49FB-9278-FAB7ED84DADF}"/>
              </a:ext>
            </a:extLst>
          </p:cNvPr>
          <p:cNvGrpSpPr/>
          <p:nvPr/>
        </p:nvGrpSpPr>
        <p:grpSpPr>
          <a:xfrm>
            <a:off x="1028700" y="4701069"/>
            <a:ext cx="7772400" cy="4595335"/>
            <a:chOff x="1028700" y="4761783"/>
            <a:chExt cx="4955791" cy="4595335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C363B381-18FF-48B8-BFEE-FB84B3538EA8}"/>
                </a:ext>
              </a:extLst>
            </p:cNvPr>
            <p:cNvSpPr/>
            <p:nvPr/>
          </p:nvSpPr>
          <p:spPr>
            <a:xfrm>
              <a:off x="1028700" y="4761783"/>
              <a:ext cx="4955791" cy="4595335"/>
            </a:xfrm>
            <a:prstGeom prst="rect">
              <a:avLst/>
            </a:prstGeom>
            <a:solidFill>
              <a:srgbClr val="9C97FF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50CF34E-02D1-46C4-AED8-837FA52A744B}"/>
                </a:ext>
              </a:extLst>
            </p:cNvPr>
            <p:cNvSpPr txBox="1"/>
            <p:nvPr/>
          </p:nvSpPr>
          <p:spPr>
            <a:xfrm>
              <a:off x="1505597" y="5351216"/>
              <a:ext cx="4145094" cy="251152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+mn-ea"/>
                </a:rPr>
                <a:t>       2011年10月国家发展改革委印发《关于开展碳排放权交易试点工作的通知》，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+mn-ea"/>
                </a:rPr>
                <a:t>批准北京、上海、天津、重庆、湖北、广东和深圳等七省市开展碳交易试点工作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+mn-ea"/>
                </a:rPr>
                <a:t>。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C98F329-352A-43DA-A168-63877AB96A85}"/>
              </a:ext>
            </a:extLst>
          </p:cNvPr>
          <p:cNvGrpSpPr/>
          <p:nvPr/>
        </p:nvGrpSpPr>
        <p:grpSpPr>
          <a:xfrm>
            <a:off x="9715500" y="4701299"/>
            <a:ext cx="7543800" cy="4595335"/>
            <a:chOff x="6666104" y="4761783"/>
            <a:chExt cx="4955791" cy="4595335"/>
          </a:xfrm>
        </p:grpSpPr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291C1A61-A1D6-4BF9-99BB-5F55962DCD18}"/>
                </a:ext>
              </a:extLst>
            </p:cNvPr>
            <p:cNvSpPr/>
            <p:nvPr/>
          </p:nvSpPr>
          <p:spPr>
            <a:xfrm>
              <a:off x="6666104" y="4761783"/>
              <a:ext cx="4955791" cy="4595335"/>
            </a:xfrm>
            <a:prstGeom prst="rect">
              <a:avLst/>
            </a:prstGeom>
            <a:solidFill>
              <a:srgbClr val="9C97FF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08A9FDF2-09AF-4852-999B-55F63497E48F}"/>
                </a:ext>
              </a:extLst>
            </p:cNvPr>
            <p:cNvSpPr txBox="1"/>
            <p:nvPr/>
          </p:nvSpPr>
          <p:spPr>
            <a:xfrm>
              <a:off x="6909567" y="5167117"/>
              <a:ext cx="4468864" cy="315785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+mn-ea"/>
                </a:rPr>
                <a:t>       2021年6月底前将上线的全国碳排放权交易市场将主要包括两个部分：交易中心将落地上海，碳配额登记系统设在湖北武汉。        2021年6月，生态环境部等多部委于6月25日宣布全国碳交易市场开启。</a:t>
              </a:r>
              <a:endParaRPr kumimoji="0" lang="en-US" sz="2800" b="0" i="0" u="none" strike="noStrike" kern="1200" cap="none" spc="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思源黑体 Bold" panose="020B0600000000000000" charset="-122"/>
                <a:cs typeface="+mn-cs"/>
              </a:endParaRPr>
            </a:p>
          </p:txBody>
        </p:sp>
      </p:grpSp>
      <p:pic>
        <p:nvPicPr>
          <p:cNvPr id="16" name="Picture 16">
            <a:extLst>
              <a:ext uri="{FF2B5EF4-FFF2-40B4-BE49-F238E27FC236}">
                <a16:creationId xmlns:a16="http://schemas.microsoft.com/office/drawing/2014/main" id="{9D9A3FC7-B245-4DE3-93EB-65CAF91C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42798" y="2862915"/>
            <a:ext cx="3044852" cy="22437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93BC2337-F348-4E30-95C7-2534EFF0B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638862" y="2944078"/>
            <a:ext cx="2723165" cy="2162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376EB867-B20C-4B54-A97F-11F9442AE3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85980" y="6668039"/>
            <a:ext cx="621303" cy="5245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4DBF542A-0730-4A00-81C8-B767744942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534699">
            <a:off x="14269463" y="8736649"/>
            <a:ext cx="2818263" cy="9223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C283B16C-AA9E-4D03-864C-C4C147BDB4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1934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0032" y="1643982"/>
            <a:ext cx="2347580" cy="252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3988" y="6594257"/>
            <a:ext cx="3903510" cy="371821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424360" y="4734998"/>
            <a:ext cx="11439280" cy="2935111"/>
            <a:chOff x="0" y="76200"/>
            <a:chExt cx="15252373" cy="3913481"/>
          </a:xfrm>
        </p:grpSpPr>
        <p:sp>
          <p:nvSpPr>
            <p:cNvPr id="7" name="TextBox 7"/>
            <p:cNvSpPr txBox="1"/>
            <p:nvPr/>
          </p:nvSpPr>
          <p:spPr>
            <a:xfrm>
              <a:off x="0" y="76200"/>
              <a:ext cx="15252373" cy="1947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0" i="0" u="none" strike="noStrike" kern="1200" cap="none" spc="299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ulfs Display" panose="00000500000000000000"/>
                  <a:ea typeface="+mn-ea"/>
                  <a:cs typeface="+mn-cs"/>
                </a:rPr>
                <a:t>PART 03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09234"/>
              <a:ext cx="15252373" cy="1880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0" i="0" u="none" strike="noStrike" kern="1200" cap="none" spc="599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-超粗体" panose="020B0A00000000000000" charset="-122"/>
                  <a:cs typeface="+mn-cs"/>
                </a:rPr>
                <a:t>游戏环节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354" y="5143500"/>
            <a:ext cx="671098" cy="6710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26005">
            <a:off x="14408199" y="8013150"/>
            <a:ext cx="3825833" cy="12520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561863">
            <a:off x="4000088" y="2102751"/>
            <a:ext cx="1666304" cy="63319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6EFD8D7-A4E3-4B15-8786-DA6B283E76B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30307" y="1028700"/>
            <a:ext cx="7428993" cy="2537663"/>
            <a:chOff x="0" y="0"/>
            <a:chExt cx="9905324" cy="338355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9905324" cy="3383550"/>
            </a:xfrm>
            <a:prstGeom prst="rect">
              <a:avLst/>
            </a:prstGeom>
            <a:solidFill>
              <a:srgbClr val="7DEF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913724" y="1554049"/>
              <a:ext cx="8741293" cy="648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" panose="020B0500000000000000" charset="-122"/>
                  <a:cs typeface="+mn-cs"/>
                </a:rPr>
                <a:t>规定的总数：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" panose="020B0500000000000000" charset="-122"/>
                  <a:cs typeface="+mn-cs"/>
                </a:rPr>
                <a:t>10kg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" panose="020B0500000000000000" charset="-122"/>
                <a:cs typeface="+mn-cs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7010400" y="3874669"/>
            <a:ext cx="10248901" cy="2537663"/>
          </a:xfrm>
          <a:prstGeom prst="rect">
            <a:avLst/>
          </a:prstGeom>
          <a:solidFill>
            <a:srgbClr val="7DEFF6"/>
          </a:solidFill>
        </p:spPr>
      </p:sp>
      <p:sp>
        <p:nvSpPr>
          <p:cNvPr id="9" name="AutoShape 9"/>
          <p:cNvSpPr/>
          <p:nvPr/>
        </p:nvSpPr>
        <p:spPr>
          <a:xfrm>
            <a:off x="9830307" y="6720637"/>
            <a:ext cx="7428993" cy="2537663"/>
          </a:xfrm>
          <a:prstGeom prst="rect">
            <a:avLst/>
          </a:prstGeom>
          <a:solidFill>
            <a:srgbClr val="7DEFF6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37893" y="5767833"/>
            <a:ext cx="1636040" cy="16360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842782" y="7265348"/>
            <a:ext cx="2777445" cy="27774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73933" y="6784987"/>
            <a:ext cx="2941691" cy="350201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28700" y="1000125"/>
            <a:ext cx="7867917" cy="2831297"/>
            <a:chOff x="0" y="-38100"/>
            <a:chExt cx="10490556" cy="377506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173683"/>
              <a:ext cx="10490556" cy="1222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7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500" b="0" i="0" u="none" strike="noStrike" kern="1200" cap="none" spc="39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-超粗体" panose="020B0A00000000000000" charset="-122"/>
                  <a:cs typeface="+mn-cs"/>
                </a:rPr>
                <a:t>游戏规则</a:t>
              </a:r>
              <a:endParaRPr kumimoji="0" lang="en-US" sz="6500" b="0" i="0" u="none" strike="noStrike" kern="1200" cap="none" spc="3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" panose="020B0A00000000000000" charset="-122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068238"/>
              <a:ext cx="10490556" cy="66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8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00" b="0" i="0" u="none" strike="noStrike" kern="1200" cap="none" spc="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" panose="020B0500000000000000" charset="-122"/>
                <a:cs typeface="+mn-c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0490556" cy="647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9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 Bold"/>
                  <a:ea typeface="+mn-ea"/>
                  <a:cs typeface="+mn-cs"/>
                </a:rPr>
                <a:t>PART 03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497018" y="5420072"/>
            <a:ext cx="695522" cy="6955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7457986">
            <a:off x="7962393" y="7484386"/>
            <a:ext cx="1748671" cy="572292"/>
          </a:xfrm>
          <a:prstGeom prst="rect">
            <a:avLst/>
          </a:prstGeom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C2808134-E43E-43E9-8A31-9AE45DF75B59}"/>
              </a:ext>
            </a:extLst>
          </p:cNvPr>
          <p:cNvSpPr txBox="1"/>
          <p:nvPr/>
        </p:nvSpPr>
        <p:spPr>
          <a:xfrm>
            <a:off x="10582288" y="7771724"/>
            <a:ext cx="6555970" cy="48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" panose="020B0500000000000000" charset="-122"/>
                <a:cs typeface="+mn-cs"/>
              </a:rPr>
              <a:t>时间限制：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" panose="020B0500000000000000" charset="-122"/>
                <a:cs typeface="+mn-cs"/>
              </a:rPr>
              <a:t>5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" panose="020B0500000000000000" charset="-122"/>
                <a:cs typeface="+mn-cs"/>
              </a:rPr>
              <a:t>分钟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思源黑体" panose="020B0500000000000000" charset="-122"/>
              <a:cs typeface="+mn-cs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7C195362-AD93-4CA0-9A39-66E5AFF0BE78}"/>
              </a:ext>
            </a:extLst>
          </p:cNvPr>
          <p:cNvSpPr txBox="1"/>
          <p:nvPr/>
        </p:nvSpPr>
        <p:spPr>
          <a:xfrm>
            <a:off x="7669951" y="4575741"/>
            <a:ext cx="9317060" cy="990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" panose="020B0500000000000000" charset="-122"/>
                <a:cs typeface="+mn-cs"/>
              </a:rPr>
              <a:t>你能想到什么减少碳排放的方法？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思源黑体" panose="020B0500000000000000" charset="-122"/>
              <a:cs typeface="+mn-cs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F23D243B-FD16-4542-A57D-8D684B8B14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7159432-26EE-4CF4-B6E0-A03F69B4B5CE}"/>
              </a:ext>
            </a:extLst>
          </p:cNvPr>
          <p:cNvGrpSpPr/>
          <p:nvPr/>
        </p:nvGrpSpPr>
        <p:grpSpPr>
          <a:xfrm>
            <a:off x="1028700" y="2863726"/>
            <a:ext cx="4955791" cy="3259955"/>
            <a:chOff x="1028700" y="2863726"/>
            <a:chExt cx="4955791" cy="325995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4D84EB7F-7FC8-4D37-AAF4-94DD5EF1789F}"/>
                </a:ext>
              </a:extLst>
            </p:cNvPr>
            <p:cNvSpPr/>
            <p:nvPr/>
          </p:nvSpPr>
          <p:spPr>
            <a:xfrm>
              <a:off x="1028700" y="2965664"/>
              <a:ext cx="4955791" cy="3158017"/>
            </a:xfrm>
            <a:prstGeom prst="rect">
              <a:avLst/>
            </a:prstGeom>
            <a:solidFill>
              <a:srgbClr val="FDD2F5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AE0D7F5-5780-4191-8B8D-8687D39D2D33}"/>
                </a:ext>
              </a:extLst>
            </p:cNvPr>
            <p:cNvSpPr txBox="1"/>
            <p:nvPr/>
          </p:nvSpPr>
          <p:spPr>
            <a:xfrm>
              <a:off x="1451312" y="2863726"/>
              <a:ext cx="4110566" cy="313868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3499" b="0" i="0" u="none" strike="noStrike" kern="120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+mn-ea"/>
                  <a:cs typeface="+mn-cs"/>
                </a:rPr>
                <a:t>/ </a:t>
              </a:r>
              <a:r>
                <a:rPr kumimoji="0" lang="en-US" sz="3499" b="0" i="0" u="none" strike="noStrike" kern="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+mn-ea"/>
                  <a:cs typeface="+mn-cs"/>
                </a:rPr>
                <a:t>1</a:t>
              </a:r>
              <a:endParaRPr kumimoji="0" lang="en-US" sz="3499" b="0" i="0" u="none" strike="noStrike" kern="120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Bol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499" b="0" i="0" u="none" strike="noStrike" kern="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宋体" panose="02010600030101010101" pitchFamily="2" charset="-122"/>
                  <a:cs typeface="+mn-cs"/>
                </a:rPr>
                <a:t>吃素</a:t>
              </a:r>
              <a:endParaRPr kumimoji="0" lang="en-US" altLang="zh-CN" sz="3499" b="0" i="0" u="none" strike="noStrike" kern="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Bold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altLang="zh-CN" sz="3499" b="0" i="0" u="none" strike="noStrike" kern="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宋体" panose="02010600030101010101" pitchFamily="2" charset="-122"/>
                  <a:cs typeface="+mn-cs"/>
                </a:rPr>
                <a:t>VS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499" b="0" i="0" u="none" strike="noStrike" kern="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宋体" panose="02010600030101010101" pitchFamily="2" charset="-122"/>
                  <a:cs typeface="+mn-cs"/>
                </a:rPr>
                <a:t>吃肉</a:t>
              </a:r>
              <a:endParaRPr kumimoji="0" lang="en-US" sz="3499" b="0" i="0" u="none" strike="noStrike" kern="120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Bold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5BE8332-78C4-4099-B038-8A79DAFC7217}"/>
              </a:ext>
            </a:extLst>
          </p:cNvPr>
          <p:cNvGrpSpPr/>
          <p:nvPr/>
        </p:nvGrpSpPr>
        <p:grpSpPr>
          <a:xfrm>
            <a:off x="1028700" y="6307065"/>
            <a:ext cx="4955791" cy="3291958"/>
            <a:chOff x="1028700" y="6307065"/>
            <a:chExt cx="4955791" cy="3291958"/>
          </a:xfrm>
        </p:grpSpPr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2E668E3D-27EA-45F2-85A7-8A784852E183}"/>
                </a:ext>
              </a:extLst>
            </p:cNvPr>
            <p:cNvSpPr/>
            <p:nvPr/>
          </p:nvSpPr>
          <p:spPr>
            <a:xfrm>
              <a:off x="1028700" y="6441006"/>
              <a:ext cx="4955791" cy="3158017"/>
            </a:xfrm>
            <a:prstGeom prst="rect">
              <a:avLst/>
            </a:prstGeom>
            <a:solidFill>
              <a:srgbClr val="FDD2F5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4E148EE-16FA-4B8C-A462-E64CEA88F7AD}"/>
                </a:ext>
              </a:extLst>
            </p:cNvPr>
            <p:cNvSpPr txBox="1"/>
            <p:nvPr/>
          </p:nvSpPr>
          <p:spPr>
            <a:xfrm>
              <a:off x="1542635" y="6307065"/>
              <a:ext cx="4110566" cy="313868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3499" b="0" i="0" u="none" strike="noStrike" kern="120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+mn-ea"/>
                  <a:cs typeface="+mn-cs"/>
                </a:rPr>
                <a:t>/ </a:t>
              </a:r>
              <a:r>
                <a:rPr kumimoji="0" lang="en-US" sz="3499" b="0" i="0" u="none" strike="noStrike" kern="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+mn-ea"/>
                  <a:cs typeface="+mn-cs"/>
                </a:rPr>
                <a:t>4</a:t>
              </a:r>
              <a:endParaRPr kumimoji="0" lang="en-US" sz="3499" b="0" i="0" u="none" strike="noStrike" kern="120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Bol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499" b="0" i="0" u="none" strike="noStrike" kern="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宋体" panose="02010600030101010101" pitchFamily="2" charset="-122"/>
                  <a:cs typeface="+mn-cs"/>
                </a:rPr>
                <a:t>塑料袋</a:t>
              </a:r>
              <a:endParaRPr kumimoji="0" lang="en-US" altLang="zh-CN" sz="3499" b="0" i="0" u="none" strike="noStrike" kern="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Bold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3499" b="0" i="0" u="none" strike="noStrike" kern="120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+mn-ea"/>
                  <a:cs typeface="+mn-cs"/>
                </a:rPr>
                <a:t>VS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499" b="0" i="0" u="none" strike="noStrike" kern="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宋体" panose="02010600030101010101" pitchFamily="2" charset="-122"/>
                  <a:cs typeface="+mn-cs"/>
                </a:rPr>
                <a:t>帆布袋</a:t>
              </a:r>
              <a:endParaRPr kumimoji="0" lang="en-US" sz="3499" b="0" i="0" u="none" strike="noStrike" kern="120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Bold"/>
                <a:ea typeface="+mn-ea"/>
                <a:cs typeface="+mn-cs"/>
              </a:endParaRPr>
            </a:p>
          </p:txBody>
        </p:sp>
      </p:grpSp>
      <p:pic>
        <p:nvPicPr>
          <p:cNvPr id="10" name="Picture 10">
            <a:extLst>
              <a:ext uri="{FF2B5EF4-FFF2-40B4-BE49-F238E27FC236}">
                <a16:creationId xmlns:a16="http://schemas.microsoft.com/office/drawing/2014/main" id="{DDEE178E-7D35-4890-8B96-750785BB9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00259" y="1438241"/>
            <a:ext cx="2803257" cy="210835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1" name="Group 11">
            <a:extLst>
              <a:ext uri="{FF2B5EF4-FFF2-40B4-BE49-F238E27FC236}">
                <a16:creationId xmlns:a16="http://schemas.microsoft.com/office/drawing/2014/main" id="{6AC4E3E7-369B-4FAE-91E1-4A64AF7A8973}"/>
              </a:ext>
            </a:extLst>
          </p:cNvPr>
          <p:cNvGrpSpPr/>
          <p:nvPr/>
        </p:nvGrpSpPr>
        <p:grpSpPr>
          <a:xfrm>
            <a:off x="6666104" y="2842788"/>
            <a:ext cx="4955791" cy="3280893"/>
            <a:chOff x="6666104" y="2842788"/>
            <a:chExt cx="4955791" cy="3280893"/>
          </a:xfrm>
        </p:grpSpPr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042A44AC-D385-42A9-89D2-2F87C0D5CA4D}"/>
                </a:ext>
              </a:extLst>
            </p:cNvPr>
            <p:cNvSpPr/>
            <p:nvPr/>
          </p:nvSpPr>
          <p:spPr>
            <a:xfrm>
              <a:off x="6666104" y="2965664"/>
              <a:ext cx="4955791" cy="3158017"/>
            </a:xfrm>
            <a:prstGeom prst="rect">
              <a:avLst/>
            </a:prstGeom>
            <a:solidFill>
              <a:srgbClr val="FDD2F5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468D914C-6266-44C5-9D73-7EC31A4A686D}"/>
                </a:ext>
              </a:extLst>
            </p:cNvPr>
            <p:cNvSpPr txBox="1"/>
            <p:nvPr/>
          </p:nvSpPr>
          <p:spPr>
            <a:xfrm>
              <a:off x="7165974" y="2842788"/>
              <a:ext cx="4110566" cy="313868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3499" b="0" i="0" u="none" strike="noStrike" kern="120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+mn-ea"/>
                  <a:cs typeface="+mn-cs"/>
                </a:rPr>
                <a:t>/ 2</a:t>
              </a:r>
              <a:endParaRPr kumimoji="0" lang="en-US" sz="3499" b="0" i="0" u="none" strike="noStrike" kern="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Bol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499" b="0" i="0" u="none" strike="noStrike" kern="120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宋体" panose="02010600030101010101" pitchFamily="2" charset="-122"/>
                  <a:cs typeface="+mn-cs"/>
                </a:rPr>
                <a:t>竹制家具</a:t>
              </a:r>
              <a:endParaRPr kumimoji="0" lang="en-US" altLang="zh-CN" sz="3499" b="0" i="0" u="none" strike="noStrike" kern="120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Bold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altLang="zh-CN" sz="3499" b="0" i="0" u="none" strike="noStrike" kern="120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宋体" panose="02010600030101010101" pitchFamily="2" charset="-122"/>
                  <a:cs typeface="+mn-cs"/>
                </a:rPr>
                <a:t>VS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499" b="0" i="0" u="none" strike="noStrike" kern="120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宋体" panose="02010600030101010101" pitchFamily="2" charset="-122"/>
                  <a:cs typeface="+mn-cs"/>
                </a:rPr>
                <a:t>木制家具</a:t>
              </a:r>
              <a:endParaRPr kumimoji="0" lang="en-US" sz="3499" b="0" i="0" u="none" strike="noStrike" kern="120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Bold"/>
                <a:ea typeface="+mn-ea"/>
                <a:cs typeface="+mn-cs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46DB7A9-3E4F-4972-8C3A-D7D4840687ED}"/>
                </a:ext>
              </a:extLst>
            </p:cNvPr>
            <p:cNvSpPr txBox="1"/>
            <p:nvPr/>
          </p:nvSpPr>
          <p:spPr>
            <a:xfrm>
              <a:off x="7077858" y="4200799"/>
              <a:ext cx="4132292" cy="3601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2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细体 Bold"/>
                <a:cs typeface="+mn-cs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2F00172F-3234-492F-B96C-DF322B23F69E}"/>
              </a:ext>
            </a:extLst>
          </p:cNvPr>
          <p:cNvGrpSpPr/>
          <p:nvPr/>
        </p:nvGrpSpPr>
        <p:grpSpPr>
          <a:xfrm>
            <a:off x="6666104" y="6357549"/>
            <a:ext cx="4955791" cy="3241474"/>
            <a:chOff x="6666104" y="6357549"/>
            <a:chExt cx="4955791" cy="3241474"/>
          </a:xfrm>
        </p:grpSpPr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43FF7976-5F53-4A1C-9F12-615AD64C2040}"/>
                </a:ext>
              </a:extLst>
            </p:cNvPr>
            <p:cNvSpPr/>
            <p:nvPr/>
          </p:nvSpPr>
          <p:spPr>
            <a:xfrm>
              <a:off x="6666104" y="6441006"/>
              <a:ext cx="4955791" cy="3158017"/>
            </a:xfrm>
            <a:prstGeom prst="rect">
              <a:avLst/>
            </a:prstGeom>
            <a:solidFill>
              <a:srgbClr val="FDD2F5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56FEF1DF-6CB5-4547-A7D4-B6AD6DDA7074}"/>
                </a:ext>
              </a:extLst>
            </p:cNvPr>
            <p:cNvSpPr txBox="1"/>
            <p:nvPr/>
          </p:nvSpPr>
          <p:spPr>
            <a:xfrm>
              <a:off x="7139052" y="6357549"/>
              <a:ext cx="4110566" cy="313868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3499" b="0" i="0" u="none" strike="noStrike" kern="120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+mn-ea"/>
                  <a:cs typeface="+mn-cs"/>
                </a:rPr>
                <a:t>/ 5</a:t>
              </a:r>
              <a:endParaRPr kumimoji="0" lang="en-US" sz="3499" b="0" i="0" u="none" strike="noStrike" kern="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Bol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499" b="0" i="0" u="none" strike="noStrike" kern="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宋体" panose="02010600030101010101" pitchFamily="2" charset="-122"/>
                  <a:cs typeface="+mn-cs"/>
                </a:rPr>
                <a:t>空调</a:t>
              </a:r>
              <a:endParaRPr kumimoji="0" lang="en-US" altLang="zh-CN" sz="3499" b="0" i="0" u="none" strike="noStrike" kern="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Bold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3499" b="0" i="0" u="none" strike="noStrike" kern="120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+mn-ea"/>
                  <a:cs typeface="+mn-cs"/>
                </a:rPr>
                <a:t>VS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499" b="0" i="0" u="none" strike="noStrike" kern="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宋体" panose="02010600030101010101" pitchFamily="2" charset="-122"/>
                  <a:cs typeface="+mn-cs"/>
                </a:rPr>
                <a:t>风扇</a:t>
              </a:r>
              <a:endParaRPr kumimoji="0" lang="en-US" sz="3499" b="0" i="0" u="none" strike="noStrike" kern="120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Bold"/>
                <a:ea typeface="+mn-ea"/>
                <a:cs typeface="+mn-cs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149BD97-B571-4EB7-BE61-D6DAEE0D9C91}"/>
              </a:ext>
            </a:extLst>
          </p:cNvPr>
          <p:cNvGrpSpPr/>
          <p:nvPr/>
        </p:nvGrpSpPr>
        <p:grpSpPr>
          <a:xfrm>
            <a:off x="12303508" y="2842788"/>
            <a:ext cx="4955791" cy="3280893"/>
            <a:chOff x="12303508" y="2842788"/>
            <a:chExt cx="4955791" cy="3280893"/>
          </a:xfrm>
        </p:grpSpPr>
        <p:sp>
          <p:nvSpPr>
            <p:cNvPr id="20" name="AutoShape 20">
              <a:extLst>
                <a:ext uri="{FF2B5EF4-FFF2-40B4-BE49-F238E27FC236}">
                  <a16:creationId xmlns:a16="http://schemas.microsoft.com/office/drawing/2014/main" id="{94A8BFF6-34B8-4ACE-B3AC-5C181C4AB7BC}"/>
                </a:ext>
              </a:extLst>
            </p:cNvPr>
            <p:cNvSpPr/>
            <p:nvPr/>
          </p:nvSpPr>
          <p:spPr>
            <a:xfrm>
              <a:off x="12303508" y="2965664"/>
              <a:ext cx="4955791" cy="3158017"/>
            </a:xfrm>
            <a:prstGeom prst="rect">
              <a:avLst/>
            </a:prstGeom>
            <a:solidFill>
              <a:srgbClr val="FDD2F5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C76DA0BC-5CED-4D6C-B44C-516354798D89}"/>
                </a:ext>
              </a:extLst>
            </p:cNvPr>
            <p:cNvSpPr txBox="1"/>
            <p:nvPr/>
          </p:nvSpPr>
          <p:spPr>
            <a:xfrm>
              <a:off x="12820342" y="2842788"/>
              <a:ext cx="4110566" cy="313868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3499" b="0" i="0" u="none" strike="noStrike" kern="120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+mn-ea"/>
                  <a:cs typeface="+mn-cs"/>
                </a:rPr>
                <a:t>/ </a:t>
              </a:r>
              <a:r>
                <a:rPr kumimoji="0" lang="en-US" sz="3499" b="0" i="0" u="none" strike="noStrike" kern="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+mn-ea"/>
                  <a:cs typeface="+mn-cs"/>
                </a:rPr>
                <a:t>3</a:t>
              </a:r>
              <a:endParaRPr kumimoji="0" lang="en-US" sz="3499" b="0" i="0" u="none" strike="noStrike" kern="120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Bol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499" b="0" i="0" u="none" strike="noStrike" kern="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宋体" panose="02010600030101010101" pitchFamily="2" charset="-122"/>
                  <a:cs typeface="+mn-cs"/>
                </a:rPr>
                <a:t>棉质衣服</a:t>
              </a:r>
              <a:endParaRPr kumimoji="0" lang="en-US" altLang="zh-CN" sz="3499" b="0" i="0" u="none" strike="noStrike" kern="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Bold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3499" b="0" i="0" u="none" strike="noStrike" kern="120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+mn-ea"/>
                  <a:cs typeface="+mn-cs"/>
                </a:rPr>
                <a:t>VS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499" b="0" i="0" u="none" strike="noStrike" kern="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宋体" panose="02010600030101010101" pitchFamily="2" charset="-122"/>
                  <a:cs typeface="+mn-cs"/>
                </a:rPr>
                <a:t>涤纶衣服</a:t>
              </a:r>
              <a:endParaRPr kumimoji="0" lang="en-US" sz="3499" b="0" i="0" u="none" strike="noStrike" kern="120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Bold"/>
                <a:ea typeface="+mn-ea"/>
                <a:cs typeface="+mn-cs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02480DE0-39E9-4554-94B9-31146EE766A0}"/>
              </a:ext>
            </a:extLst>
          </p:cNvPr>
          <p:cNvGrpSpPr/>
          <p:nvPr/>
        </p:nvGrpSpPr>
        <p:grpSpPr>
          <a:xfrm>
            <a:off x="12303508" y="6362121"/>
            <a:ext cx="4955791" cy="3236902"/>
            <a:chOff x="12303508" y="6362121"/>
            <a:chExt cx="4955791" cy="3236902"/>
          </a:xfrm>
        </p:grpSpPr>
        <p:sp>
          <p:nvSpPr>
            <p:cNvPr id="24" name="AutoShape 24">
              <a:extLst>
                <a:ext uri="{FF2B5EF4-FFF2-40B4-BE49-F238E27FC236}">
                  <a16:creationId xmlns:a16="http://schemas.microsoft.com/office/drawing/2014/main" id="{82F38843-BB64-46E0-9372-92BCD8641B62}"/>
                </a:ext>
              </a:extLst>
            </p:cNvPr>
            <p:cNvSpPr/>
            <p:nvPr/>
          </p:nvSpPr>
          <p:spPr>
            <a:xfrm>
              <a:off x="12303508" y="6441006"/>
              <a:ext cx="4955791" cy="3158017"/>
            </a:xfrm>
            <a:prstGeom prst="rect">
              <a:avLst/>
            </a:prstGeom>
            <a:solidFill>
              <a:srgbClr val="FDD2F5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F2BFF345-D83E-48A8-8935-37148F8290A7}"/>
                </a:ext>
              </a:extLst>
            </p:cNvPr>
            <p:cNvSpPr txBox="1"/>
            <p:nvPr/>
          </p:nvSpPr>
          <p:spPr>
            <a:xfrm>
              <a:off x="12820342" y="6362121"/>
              <a:ext cx="4110566" cy="313868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3499" b="0" i="0" u="none" strike="noStrike" kern="120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+mn-ea"/>
                  <a:cs typeface="+mn-cs"/>
                </a:rPr>
                <a:t>/ 6</a:t>
              </a:r>
              <a:endParaRPr kumimoji="0" lang="en-US" sz="3499" b="0" i="0" u="none" strike="noStrike" kern="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Bol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499" b="0" i="0" u="none" strike="noStrike" kern="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宋体" panose="02010600030101010101" pitchFamily="2" charset="-122"/>
                  <a:cs typeface="+mn-cs"/>
                </a:rPr>
                <a:t>应</a:t>
              </a:r>
              <a:r>
                <a:rPr kumimoji="0" lang="zh-CN" altLang="en-US" sz="3499" b="0" i="0" u="none" strike="noStrike" kern="120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宋体" panose="02010600030101010101" pitchFamily="2" charset="-122"/>
                  <a:cs typeface="+mn-cs"/>
                </a:rPr>
                <a:t>季水果蔬菜</a:t>
              </a:r>
              <a:endParaRPr kumimoji="0" lang="en-US" altLang="zh-CN" sz="3499" b="0" i="0" u="none" strike="noStrike" kern="120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Bold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3499" b="0" i="0" u="none" strike="noStrike" kern="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+mn-ea"/>
                  <a:cs typeface="+mn-cs"/>
                </a:rPr>
                <a:t>VS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499" b="0" i="0" u="none" strike="noStrike" kern="1200" cap="none" spc="17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Bold"/>
                  <a:ea typeface="宋体" panose="02010600030101010101" pitchFamily="2" charset="-122"/>
                  <a:cs typeface="+mn-cs"/>
                </a:rPr>
                <a:t>反季节水果蔬菜</a:t>
              </a:r>
              <a:endParaRPr kumimoji="0" lang="en-US" sz="3499" b="0" i="0" u="none" strike="noStrike" kern="120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Bold"/>
                <a:ea typeface="+mn-ea"/>
                <a:cs typeface="+mn-cs"/>
              </a:endParaRPr>
            </a:p>
          </p:txBody>
        </p:sp>
      </p:grpSp>
      <p:pic>
        <p:nvPicPr>
          <p:cNvPr id="27" name="Picture 27">
            <a:extLst>
              <a:ext uri="{FF2B5EF4-FFF2-40B4-BE49-F238E27FC236}">
                <a16:creationId xmlns:a16="http://schemas.microsoft.com/office/drawing/2014/main" id="{A117D57B-6615-41BF-9070-C56887E1F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796393" y="8977935"/>
            <a:ext cx="2376187" cy="13090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8" name="TextBox 28">
            <a:extLst>
              <a:ext uri="{FF2B5EF4-FFF2-40B4-BE49-F238E27FC236}">
                <a16:creationId xmlns:a16="http://schemas.microsoft.com/office/drawing/2014/main" id="{9AEA75CE-2D96-45FE-9D25-43728B6CCC88}"/>
              </a:ext>
            </a:extLst>
          </p:cNvPr>
          <p:cNvSpPr txBox="1"/>
          <p:nvPr/>
        </p:nvSpPr>
        <p:spPr>
          <a:xfrm>
            <a:off x="1028700" y="1114425"/>
            <a:ext cx="8115300" cy="14106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zh-CN" altLang="en-US" sz="10000" b="0" i="0" u="none" strike="noStrike" kern="1200" cap="none" spc="59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"/>
                <a:cs typeface="+mn-cs"/>
              </a:rPr>
              <a:t>快问快答</a:t>
            </a:r>
            <a:endParaRPr kumimoji="0" lang="en-US" sz="10000" b="0" i="0" u="none" strike="noStrike" kern="1200" cap="none" spc="59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思源黑体-超粗体"/>
              <a:cs typeface="+mn-cs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A8B80ABC-B2EA-4798-A463-128CBAA0E916}"/>
              </a:ext>
            </a:extLst>
          </p:cNvPr>
          <p:cNvSpPr txBox="1"/>
          <p:nvPr/>
        </p:nvSpPr>
        <p:spPr>
          <a:xfrm>
            <a:off x="14111542" y="942975"/>
            <a:ext cx="3147757" cy="4952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PART 03</a:t>
            </a:r>
          </a:p>
        </p:txBody>
      </p:sp>
      <p:pic>
        <p:nvPicPr>
          <p:cNvPr id="30" name="Picture 30">
            <a:extLst>
              <a:ext uri="{FF2B5EF4-FFF2-40B4-BE49-F238E27FC236}">
                <a16:creationId xmlns:a16="http://schemas.microsoft.com/office/drawing/2014/main" id="{C54F6262-D4B6-458B-83E6-31206EE8CE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969471" y="5321076"/>
            <a:ext cx="605323" cy="6053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Picture 31">
            <a:extLst>
              <a:ext uri="{FF2B5EF4-FFF2-40B4-BE49-F238E27FC236}">
                <a16:creationId xmlns:a16="http://schemas.microsoft.com/office/drawing/2014/main" id="{69FAEE92-DACC-45D2-B0D1-E93D1C7944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099985">
            <a:off x="-118789" y="5675028"/>
            <a:ext cx="2371212" cy="7760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Picture 32">
            <a:extLst>
              <a:ext uri="{FF2B5EF4-FFF2-40B4-BE49-F238E27FC236}">
                <a16:creationId xmlns:a16="http://schemas.microsoft.com/office/drawing/2014/main" id="{1514AC96-4658-448C-8FC6-ABBDB7B02C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7904686">
            <a:off x="16592972" y="9005105"/>
            <a:ext cx="1332655" cy="5064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88FF5A8B-E86C-49C9-91AD-7CFE96F932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00" y="8746788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14425"/>
            <a:ext cx="13390789" cy="141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0" b="0" i="0" u="none" strike="noStrike" kern="1200" cap="none" spc="59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" panose="020B0A00000000000000" charset="-122"/>
                <a:cs typeface="+mn-cs"/>
                <a:sym typeface="+mn-ea"/>
              </a:rPr>
              <a:t>结算环节</a:t>
            </a:r>
            <a:endParaRPr kumimoji="0" lang="en-US" sz="10000" b="0" i="0" u="none" strike="noStrike" kern="1200" cap="none" spc="59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思源黑体-超粗体" panose="020B0A00000000000000" charset="-122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046497" y="990600"/>
            <a:ext cx="2212803" cy="499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PART 03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4761865"/>
            <a:ext cx="15557500" cy="4595495"/>
            <a:chOff x="0" y="0"/>
            <a:chExt cx="6607718" cy="6127118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6607718" cy="6127118"/>
            </a:xfrm>
            <a:prstGeom prst="rect">
              <a:avLst/>
            </a:prstGeom>
            <a:solidFill>
              <a:srgbClr val="9C97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242733" y="1028665"/>
              <a:ext cx="6151381" cy="5813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endParaR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21242" y="2923629"/>
            <a:ext cx="2570705" cy="22437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535251" y="4229236"/>
            <a:ext cx="524559" cy="52455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5307">
            <a:off x="10413024" y="8797130"/>
            <a:ext cx="2818264" cy="922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B66129-A726-4E36-A258-771EDA620A5F}"/>
              </a:ext>
            </a:extLst>
          </p:cNvPr>
          <p:cNvSpPr txBox="1"/>
          <p:nvPr/>
        </p:nvSpPr>
        <p:spPr>
          <a:xfrm>
            <a:off x="1361441" y="5440821"/>
            <a:ext cx="15239999" cy="2756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1.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跟据前两个环节的回答情况，请每位同学计算自己最终的排放量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将最终的排放量与规定的总数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进行对比，小于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则减排成功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为减排成功的同学颁发碳信用证书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246A245-69FE-41DA-9A30-AD04126981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2366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14425"/>
            <a:ext cx="12078353" cy="141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0" b="0" i="0" u="none" strike="noStrike" kern="1200" cap="none" spc="59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" panose="020B0A00000000000000" charset="-122"/>
                <a:cs typeface="+mn-cs"/>
                <a:sym typeface="+mn-ea"/>
              </a:rPr>
              <a:t>交易环节</a:t>
            </a:r>
            <a:endParaRPr kumimoji="0" lang="en-US" sz="10000" b="0" i="0" u="none" strike="noStrike" kern="1200" cap="none" spc="59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思源黑体-超粗体" panose="020B0A00000000000000" charset="-122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111545" y="942974"/>
            <a:ext cx="3147755" cy="49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PART 03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0493" t="25457"/>
          <a:stretch>
            <a:fillRect/>
          </a:stretch>
        </p:blipFill>
        <p:spPr>
          <a:xfrm>
            <a:off x="13792468" y="3390901"/>
            <a:ext cx="3623126" cy="452890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66800" y="3009899"/>
            <a:ext cx="9857740" cy="5654039"/>
            <a:chOff x="0" y="-70072"/>
            <a:chExt cx="4088197" cy="1299831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4088197" cy="1229759"/>
            </a:xfrm>
            <a:prstGeom prst="rect">
              <a:avLst/>
            </a:prstGeom>
            <a:solidFill>
              <a:srgbClr val="FDA25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218765" y="-70072"/>
              <a:ext cx="3650667" cy="1091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00" b="0" i="0" u="none" strike="noStrike" kern="1200" cap="none" spc="1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Bold" panose="020B0600000000000000" charset="-122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500" b="0" i="0" u="none" strike="noStrike" kern="1200" cap="none" spc="17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排放超标的同学需向获得碳信用证书的同学“购买”所需的碳信用</a:t>
              </a:r>
              <a:endParaRPr kumimoji="0" lang="en-US" altLang="zh-CN" sz="3500" b="0" i="0" u="none" strike="noStrike" kern="1200" cap="none" spc="1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00" b="0" i="0" u="none" strike="noStrike" kern="1200" cap="none" spc="1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500" b="0" i="0" u="none" strike="noStrike" kern="1200" cap="none" spc="17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“购买”方式可以是帮对方做一件事情</a:t>
              </a:r>
              <a:endParaRPr kumimoji="0" lang="en-US" altLang="zh-CN" sz="3500" b="0" i="0" u="none" strike="noStrike" kern="1200" cap="none" spc="1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500" b="0" i="0" u="none" strike="noStrike" kern="1200" cap="none" spc="17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例：擦黑板、倒垃圾</a:t>
              </a:r>
              <a:r>
                <a:rPr kumimoji="0" lang="en-US" altLang="zh-CN" sz="3500" b="0" i="0" u="none" strike="noStrike" kern="1200" cap="none" spc="17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……</a:t>
              </a:r>
              <a:endParaRPr kumimoji="0" lang="en-US" sz="3500" b="0" i="0" u="none" strike="noStrike" kern="1200" cap="none" spc="1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5154056-9BB3-48EB-B698-BD5A2E66FF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32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A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193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3352605" y="4457503"/>
            <a:ext cx="11515480" cy="4269245"/>
            <a:chOff x="-95673" y="-293793"/>
            <a:chExt cx="15353973" cy="5692327"/>
          </a:xfrm>
        </p:grpSpPr>
        <p:sp>
          <p:nvSpPr>
            <p:cNvPr id="4" name="TextBox 4"/>
            <p:cNvSpPr txBox="1"/>
            <p:nvPr/>
          </p:nvSpPr>
          <p:spPr>
            <a:xfrm>
              <a:off x="5927" y="-293793"/>
              <a:ext cx="15252373" cy="1947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0" i="0" u="none" strike="noStrike" kern="1200" cap="none" spc="299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ulfs Display" panose="00000500000000000000"/>
                  <a:ea typeface="+mn-ea"/>
                  <a:cs typeface="+mn-cs"/>
                </a:rPr>
                <a:t>PART 04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95673" y="1636794"/>
              <a:ext cx="15252373" cy="3761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0" i="0" u="none" strike="noStrike" kern="1200" cap="none" spc="599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-超粗体" panose="020B0A00000000000000" charset="-122"/>
                  <a:cs typeface="+mn-cs"/>
                </a:rPr>
                <a:t>课后作业</a:t>
              </a:r>
              <a:endParaRPr kumimoji="0" lang="en-US" sz="10000" b="0" i="0" u="none" strike="noStrike" kern="1200" cap="none" spc="59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" panose="020B0A00000000000000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0" i="0" u="none" strike="noStrike" kern="1200" cap="none" spc="599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-超粗体" panose="020B0A00000000000000" charset="-122"/>
                  <a:cs typeface="+mn-cs"/>
                </a:rPr>
                <a:t> 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87978" y="1297491"/>
            <a:ext cx="2570705" cy="2243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8528" y="451374"/>
            <a:ext cx="2851208" cy="35491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8528" y="5414478"/>
            <a:ext cx="781003" cy="7810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231382">
            <a:off x="3879632" y="7247529"/>
            <a:ext cx="2371214" cy="7760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7747312" flipH="1" flipV="1">
            <a:off x="15942783" y="8408373"/>
            <a:ext cx="2187816" cy="83137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65A2963-6D30-4254-8FD4-2AEAB667DAF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933826"/>
            <a:ext cx="7939134" cy="1512276"/>
            <a:chOff x="0" y="0"/>
            <a:chExt cx="10585512" cy="201636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0585512" cy="2016368"/>
            </a:xfrm>
            <a:prstGeom prst="rect">
              <a:avLst/>
            </a:prstGeom>
            <a:solidFill>
              <a:srgbClr val="7DEF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94372" y="530876"/>
              <a:ext cx="1508859" cy="983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>
                  <a:solidFill>
                    <a:srgbClr val="000000"/>
                  </a:solidFill>
                  <a:latin typeface="Gulfs Display" panose="00000500000000000000"/>
                </a:rPr>
                <a:t>01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934120" y="540407"/>
              <a:ext cx="6138300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250" dirty="0" err="1">
                  <a:solidFill>
                    <a:srgbClr val="000000"/>
                  </a:solidFill>
                  <a:ea typeface="思源黑体 Bold" panose="020B0600000000000000" charset="-122"/>
                </a:rPr>
                <a:t>什么是ESG</a:t>
              </a:r>
              <a:endParaRPr lang="en-US" sz="5000" spc="250" dirty="0">
                <a:solidFill>
                  <a:srgbClr val="000000"/>
                </a:solidFill>
                <a:ea typeface="思源黑体 Bold" panose="020B0600000000000000" charset="-122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34432" y="1028700"/>
            <a:ext cx="2115002" cy="347128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320166" y="3933830"/>
            <a:ext cx="7939134" cy="1512267"/>
            <a:chOff x="0" y="0"/>
            <a:chExt cx="10585512" cy="2016356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0585512" cy="2016356"/>
            </a:xfrm>
            <a:prstGeom prst="rect">
              <a:avLst/>
            </a:prstGeom>
            <a:solidFill>
              <a:srgbClr val="9C97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94372" y="530876"/>
              <a:ext cx="1508859" cy="983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>
                  <a:solidFill>
                    <a:srgbClr val="000000"/>
                  </a:solidFill>
                  <a:latin typeface="Gulfs Display" panose="00000500000000000000"/>
                </a:rPr>
                <a:t>03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138406" y="540401"/>
              <a:ext cx="6138300" cy="939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250">
                  <a:solidFill>
                    <a:srgbClr val="000000"/>
                  </a:solidFill>
                  <a:ea typeface="思源黑体 Bold" panose="020B0600000000000000" charset="-122"/>
                </a:rPr>
                <a:t>游戏环节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20166" y="5839929"/>
            <a:ext cx="7939134" cy="1512267"/>
            <a:chOff x="0" y="0"/>
            <a:chExt cx="10585512" cy="2016356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0585512" cy="2016356"/>
            </a:xfrm>
            <a:prstGeom prst="rect">
              <a:avLst/>
            </a:prstGeom>
            <a:solidFill>
              <a:srgbClr val="FDD2F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94372" y="530876"/>
              <a:ext cx="1508859" cy="983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>
                  <a:solidFill>
                    <a:srgbClr val="000000"/>
                  </a:solidFill>
                  <a:latin typeface="Gulfs Display" panose="00000500000000000000"/>
                </a:rPr>
                <a:t>04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138406" y="540401"/>
              <a:ext cx="6138300" cy="939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250">
                  <a:solidFill>
                    <a:srgbClr val="000000"/>
                  </a:solidFill>
                  <a:ea typeface="思源黑体 Bold" panose="020B0600000000000000" charset="-122"/>
                </a:rPr>
                <a:t>课后作业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5839925"/>
            <a:ext cx="7939134" cy="1512276"/>
            <a:chOff x="0" y="0"/>
            <a:chExt cx="10585512" cy="2016368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10585512" cy="2016368"/>
            </a:xfrm>
            <a:prstGeom prst="rect">
              <a:avLst/>
            </a:prstGeom>
            <a:solidFill>
              <a:srgbClr val="A4DB8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94372" y="530876"/>
              <a:ext cx="1508859" cy="983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>
                  <a:solidFill>
                    <a:srgbClr val="000000"/>
                  </a:solidFill>
                  <a:latin typeface="Gulfs Display" panose="00000500000000000000"/>
                </a:rPr>
                <a:t>02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934120" y="540407"/>
              <a:ext cx="6138300" cy="939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250">
                  <a:solidFill>
                    <a:srgbClr val="000000"/>
                  </a:solidFill>
                  <a:ea typeface="思源黑体 Bold" panose="020B0600000000000000" charset="-122"/>
                  <a:sym typeface="+mn-ea"/>
                </a:rPr>
                <a:t>什么是碳信用</a:t>
              </a:r>
              <a:r>
                <a:rPr lang="en-US" sz="5000" spc="250">
                  <a:solidFill>
                    <a:srgbClr val="000000"/>
                  </a:solidFill>
                  <a:ea typeface="思源黑体 Bold" panose="020B0600000000000000" charset="-122"/>
                </a:rPr>
                <a:t> </a:t>
              </a: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32777" y="7722608"/>
            <a:ext cx="3002970" cy="30713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765174" y="1904656"/>
            <a:ext cx="524559" cy="524559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028700" y="1028700"/>
            <a:ext cx="6045346" cy="2276471"/>
            <a:chOff x="0" y="0"/>
            <a:chExt cx="8060462" cy="303529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85725"/>
              <a:ext cx="8060462" cy="1937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0"/>
                </a:lnSpc>
              </a:pPr>
              <a:r>
                <a:rPr lang="en-US" sz="10000" spc="599">
                  <a:solidFill>
                    <a:srgbClr val="000000"/>
                  </a:solidFill>
                  <a:ea typeface="思源黑体-超粗体" panose="020B0A00000000000000" charset="-122"/>
                </a:rPr>
                <a:t>目录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2052114"/>
              <a:ext cx="8060462" cy="983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>
                  <a:solidFill>
                    <a:srgbClr val="000000"/>
                  </a:solidFill>
                  <a:latin typeface="Gulfs Display" panose="00000500000000000000"/>
                </a:rPr>
                <a:t>CONTENTS</a:t>
              </a: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22402">
            <a:off x="16723531" y="8098971"/>
            <a:ext cx="1748565" cy="572258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FA0952B1-1795-4AFC-8F89-DF013E13B8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32234" y="0"/>
            <a:ext cx="5355766" cy="10287000"/>
            <a:chOff x="0" y="0"/>
            <a:chExt cx="7141022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39272" r="24772" b="7920"/>
            <a:stretch>
              <a:fillRect/>
            </a:stretch>
          </p:blipFill>
          <p:spPr>
            <a:xfrm>
              <a:off x="0" y="0"/>
              <a:ext cx="2380341" cy="9144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10952" r="10952"/>
            <a:stretch>
              <a:fillRect/>
            </a:stretch>
          </p:blipFill>
          <p:spPr>
            <a:xfrm>
              <a:off x="2380341" y="0"/>
              <a:ext cx="4760681" cy="9144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 t="7317" b="7317"/>
            <a:stretch>
              <a:fillRect/>
            </a:stretch>
          </p:blipFill>
          <p:spPr>
            <a:xfrm>
              <a:off x="0" y="9144000"/>
              <a:ext cx="3570511" cy="4572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/>
            <a:srcRect t="7317" b="7317"/>
            <a:stretch>
              <a:fillRect/>
            </a:stretch>
          </p:blipFill>
          <p:spPr>
            <a:xfrm>
              <a:off x="3570511" y="9144000"/>
              <a:ext cx="3570511" cy="4572000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>
            <a:off x="1028700" y="2336482"/>
            <a:ext cx="10507980" cy="5614035"/>
          </a:xfrm>
          <a:prstGeom prst="rect">
            <a:avLst/>
          </a:prstGeom>
          <a:solidFill>
            <a:srgbClr val="A4DB82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834249" y="7178302"/>
            <a:ext cx="3208394" cy="310869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990600"/>
            <a:ext cx="3147755" cy="49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PART 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47800" y="2705100"/>
            <a:ext cx="9710420" cy="4805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 Bold"/>
                <a:cs typeface="+mn-cs"/>
              </a:rPr>
              <a:t>a.写学习心得</a:t>
            </a:r>
            <a:endParaRPr kumimoji="0" lang="en-US" sz="3600" b="0" i="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思源黑体-超粗体 Bold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 Bold"/>
                <a:cs typeface="+mn-cs"/>
              </a:rPr>
              <a:t>例：</a:t>
            </a:r>
            <a:r>
              <a:rPr kumimoji="0" lang="en-US" sz="3600" b="0" i="0" u="none" strike="noStrike" kern="1200" cap="none" spc="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 Bold"/>
                <a:cs typeface="+mn-cs"/>
              </a:rPr>
              <a:t>模拟碳信用</a:t>
            </a: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 Bold"/>
                <a:cs typeface="+mn-cs"/>
              </a:rPr>
              <a:t>交易</a:t>
            </a:r>
            <a:r>
              <a:rPr kumimoji="0" lang="en-US" sz="3600" b="0" i="0" u="none" strike="noStrike" kern="1200" cap="none" spc="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 Bold"/>
                <a:cs typeface="+mn-cs"/>
              </a:rPr>
              <a:t>的感想</a:t>
            </a: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 Bold"/>
                <a:cs typeface="+mn-cs"/>
              </a:rPr>
              <a:t>…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思源黑体-超粗体 Bold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 Bold"/>
                <a:cs typeface="+mn-cs"/>
              </a:rPr>
              <a:t>b.废物利用做手工</a:t>
            </a:r>
            <a:endParaRPr kumimoji="0" lang="en-US" sz="3600" b="0" i="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思源黑体-超粗体 Bold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 Bold"/>
                <a:cs typeface="+mn-cs"/>
              </a:rPr>
              <a:t>例：</a:t>
            </a:r>
            <a:r>
              <a:rPr kumimoji="0" lang="en-US" sz="3600" b="0" i="0" u="none" strike="noStrike" kern="1200" cap="none" spc="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 Bold"/>
                <a:cs typeface="+mn-cs"/>
              </a:rPr>
              <a:t>喝完的牛奶纸盒可以用来种花</a:t>
            </a: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 Bold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思源黑体-超粗体 Bold"/>
              <a:cs typeface="+mn-c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66420" y="2149766"/>
            <a:ext cx="524559" cy="524559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F4F827F-9105-4D82-B9FD-A905CD316D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867652"/>
            <a:ext cx="18288000" cy="241934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67561" y="4618941"/>
            <a:ext cx="4870557" cy="46393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97316" y="4618941"/>
            <a:ext cx="4106016" cy="46393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86607" y="4618941"/>
            <a:ext cx="4832666" cy="46393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13710" y="5143500"/>
            <a:ext cx="683310" cy="6833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00000">
            <a:off x="1198164" y="3984418"/>
            <a:ext cx="2371214" cy="77603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018468" y="1574710"/>
            <a:ext cx="8284671" cy="2567209"/>
            <a:chOff x="0" y="0"/>
            <a:chExt cx="11046228" cy="3422945"/>
          </a:xfrm>
        </p:grpSpPr>
        <p:sp>
          <p:nvSpPr>
            <p:cNvPr id="9" name="TextBox 9"/>
            <p:cNvSpPr txBox="1"/>
            <p:nvPr/>
          </p:nvSpPr>
          <p:spPr>
            <a:xfrm>
              <a:off x="0" y="104775"/>
              <a:ext cx="11046228" cy="2195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24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360" b="0" i="0" u="none" strike="noStrike" kern="1200" cap="none" spc="68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-超粗体" panose="020B0A00000000000000" charset="-122"/>
                  <a:cs typeface="+mn-cs"/>
                </a:rPr>
                <a:t>感谢观看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576314"/>
              <a:ext cx="11046228" cy="8466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267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 Bold"/>
                  <a:ea typeface="+mn-ea"/>
                  <a:cs typeface="+mn-cs"/>
                </a:rPr>
                <a:t>Thank You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100000" flipH="1" flipV="1">
            <a:off x="14405011" y="1065302"/>
            <a:ext cx="1624204" cy="617198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38C3845-4975-4476-B834-E615198E9AC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1934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14955"/>
            <a:ext cx="3545336" cy="24559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9663" y="1191373"/>
            <a:ext cx="3475760" cy="332429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424360" y="4734998"/>
            <a:ext cx="11439280" cy="4346080"/>
            <a:chOff x="0" y="76200"/>
            <a:chExt cx="15252373" cy="5794774"/>
          </a:xfrm>
        </p:grpSpPr>
        <p:sp>
          <p:nvSpPr>
            <p:cNvPr id="6" name="TextBox 6"/>
            <p:cNvSpPr txBox="1"/>
            <p:nvPr/>
          </p:nvSpPr>
          <p:spPr>
            <a:xfrm>
              <a:off x="0" y="76200"/>
              <a:ext cx="15252373" cy="1947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sz="10000" spc="299">
                  <a:solidFill>
                    <a:srgbClr val="000000"/>
                  </a:solidFill>
                  <a:latin typeface="Gulfs Display" panose="00000500000000000000"/>
                </a:rPr>
                <a:t>PART 01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09234"/>
              <a:ext cx="15252373" cy="3761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sz="10000" spc="250">
                  <a:solidFill>
                    <a:srgbClr val="000000"/>
                  </a:solidFill>
                  <a:ea typeface="思源黑体 Bold" panose="020B0600000000000000" charset="-122"/>
                  <a:sym typeface="+mn-ea"/>
                </a:rPr>
                <a:t>什么是ESG</a:t>
              </a:r>
              <a:endParaRPr lang="en-US" sz="10000" spc="250">
                <a:solidFill>
                  <a:srgbClr val="000000"/>
                </a:solidFill>
                <a:ea typeface="思源黑体 Bold" panose="020B0600000000000000" charset="-122"/>
              </a:endParaRPr>
            </a:p>
            <a:p>
              <a:pPr algn="ctr">
                <a:lnSpc>
                  <a:spcPts val="11000"/>
                </a:lnSpc>
              </a:pPr>
              <a:endParaRPr lang="en-US" sz="10000" spc="599">
                <a:solidFill>
                  <a:srgbClr val="000000"/>
                </a:solidFill>
                <a:ea typeface="思源黑体-超粗体" panose="020B0A00000000000000" charset="-122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9163" y="5143500"/>
            <a:ext cx="634464" cy="6344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536194">
            <a:off x="3835868" y="2031331"/>
            <a:ext cx="2371214" cy="7760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95328">
            <a:off x="14801196" y="8863528"/>
            <a:ext cx="2104086" cy="799553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95B6995-5F3C-4AEC-A261-F9CB15C1D2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6450" r="4874" b="7108"/>
          <a:stretch>
            <a:fillRect/>
          </a:stretch>
        </p:blipFill>
        <p:spPr>
          <a:xfrm>
            <a:off x="12479655" y="0"/>
            <a:ext cx="5808345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73879" y="6780163"/>
            <a:ext cx="2985159" cy="350683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06971" y="4605986"/>
            <a:ext cx="9721215" cy="3753808"/>
            <a:chOff x="0" y="-1663892"/>
            <a:chExt cx="13923432" cy="4595052"/>
          </a:xfrm>
        </p:grpSpPr>
        <p:sp>
          <p:nvSpPr>
            <p:cNvPr id="5" name="AutoShape 5"/>
            <p:cNvSpPr/>
            <p:nvPr/>
          </p:nvSpPr>
          <p:spPr>
            <a:xfrm>
              <a:off x="0" y="-1291167"/>
              <a:ext cx="13923432" cy="422232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395362" y="-1663892"/>
              <a:ext cx="11606953" cy="44150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5400" dirty="0" err="1">
                  <a:solidFill>
                    <a:schemeClr val="accent3"/>
                  </a:solidFill>
                  <a:ea typeface="思源黑体-细体 Bold" panose="020B0300000000000000" charset="-122"/>
                </a:rPr>
                <a:t>E</a:t>
              </a:r>
              <a:r>
                <a:rPr lang="en-US" sz="5400" dirty="0" err="1">
                  <a:solidFill>
                    <a:srgbClr val="000000"/>
                  </a:solidFill>
                  <a:ea typeface="思源黑体-细体 Bold" panose="020B0300000000000000" charset="-122"/>
                </a:rPr>
                <a:t>nvironmental（环境</a:t>
              </a:r>
              <a:r>
                <a:rPr lang="en-US" sz="5400" dirty="0">
                  <a:solidFill>
                    <a:srgbClr val="000000"/>
                  </a:solidFill>
                  <a:ea typeface="思源黑体-细体 Bold" panose="020B0300000000000000" charset="-122"/>
                </a:rPr>
                <a:t>）</a:t>
              </a:r>
            </a:p>
            <a:p>
              <a:pPr algn="just">
                <a:lnSpc>
                  <a:spcPct val="150000"/>
                </a:lnSpc>
              </a:pPr>
              <a:r>
                <a:rPr lang="en-US" sz="5400" dirty="0" err="1">
                  <a:solidFill>
                    <a:schemeClr val="accent3"/>
                  </a:solidFill>
                  <a:ea typeface="思源黑体-细体 Bold" panose="020B0300000000000000" charset="-122"/>
                </a:rPr>
                <a:t>S</a:t>
              </a:r>
              <a:r>
                <a:rPr lang="en-US" sz="5400" dirty="0" err="1">
                  <a:solidFill>
                    <a:srgbClr val="000000"/>
                  </a:solidFill>
                  <a:ea typeface="思源黑体-细体 Bold" panose="020B0300000000000000" charset="-122"/>
                </a:rPr>
                <a:t>ocial（社会</a:t>
              </a:r>
              <a:r>
                <a:rPr lang="en-US" sz="5400" dirty="0">
                  <a:solidFill>
                    <a:srgbClr val="000000"/>
                  </a:solidFill>
                  <a:ea typeface="思源黑体-细体 Bold" panose="020B0300000000000000" charset="-122"/>
                </a:rPr>
                <a:t>）</a:t>
              </a:r>
            </a:p>
            <a:p>
              <a:pPr algn="just">
                <a:lnSpc>
                  <a:spcPct val="150000"/>
                </a:lnSpc>
              </a:pPr>
              <a:r>
                <a:rPr lang="en-US" sz="5400" dirty="0" err="1">
                  <a:solidFill>
                    <a:schemeClr val="accent3"/>
                  </a:solidFill>
                  <a:ea typeface="思源黑体-细体 Bold" panose="020B0300000000000000" charset="-122"/>
                </a:rPr>
                <a:t>G</a:t>
              </a:r>
              <a:r>
                <a:rPr lang="en-US" sz="5400" dirty="0" err="1">
                  <a:solidFill>
                    <a:srgbClr val="000000"/>
                  </a:solidFill>
                  <a:ea typeface="思源黑体-细体 Bold" panose="020B0300000000000000" charset="-122"/>
                </a:rPr>
                <a:t>overnance（治理</a:t>
              </a:r>
              <a:r>
                <a:rPr lang="en-US" sz="5400" dirty="0">
                  <a:solidFill>
                    <a:srgbClr val="000000"/>
                  </a:solidFill>
                  <a:ea typeface="思源黑体-细体 Bold" panose="020B0300000000000000" charset="-122"/>
                </a:rPr>
                <a:t>）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194790">
            <a:off x="15775322" y="8342399"/>
            <a:ext cx="2936752" cy="961119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006971" y="1000125"/>
            <a:ext cx="10445919" cy="4217142"/>
            <a:chOff x="0" y="-38100"/>
            <a:chExt cx="13927891" cy="5622854"/>
          </a:xfrm>
        </p:grpSpPr>
        <p:sp>
          <p:nvSpPr>
            <p:cNvPr id="14" name="TextBox 14"/>
            <p:cNvSpPr txBox="1"/>
            <p:nvPr/>
          </p:nvSpPr>
          <p:spPr>
            <a:xfrm>
              <a:off x="4064" y="1823015"/>
              <a:ext cx="13923827" cy="3761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0"/>
                </a:lnSpc>
              </a:pPr>
              <a:r>
                <a:rPr lang="en-US" sz="10000" spc="250" dirty="0" err="1">
                  <a:solidFill>
                    <a:srgbClr val="000000"/>
                  </a:solidFill>
                  <a:ea typeface="思源黑体 Bold" panose="020B0600000000000000" charset="-122"/>
                  <a:sym typeface="+mn-ea"/>
                </a:rPr>
                <a:t>什么是ESG</a:t>
              </a:r>
              <a:endParaRPr lang="en-US" sz="10000" spc="250" dirty="0">
                <a:solidFill>
                  <a:srgbClr val="000000"/>
                </a:solidFill>
                <a:ea typeface="思源黑体 Bold" panose="020B0600000000000000" charset="-122"/>
              </a:endParaRPr>
            </a:p>
            <a:p>
              <a:pPr>
                <a:lnSpc>
                  <a:spcPts val="11000"/>
                </a:lnSpc>
              </a:pPr>
              <a:endParaRPr lang="en-US" sz="10000" spc="599" dirty="0">
                <a:solidFill>
                  <a:srgbClr val="000000"/>
                </a:solidFill>
                <a:ea typeface="思源黑体-超粗体" panose="020B0A00000000000000" charset="-122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3923827" cy="647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DM Sans Bold"/>
                </a:rPr>
                <a:t>PART 01</a:t>
              </a:r>
            </a:p>
          </p:txBody>
        </p:sp>
      </p:grp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24CFD5D-40DA-4741-B033-5BAC5E7A63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9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4462" t="24757" b="29724"/>
          <a:stretch>
            <a:fillRect/>
          </a:stretch>
        </p:blipFill>
        <p:spPr>
          <a:xfrm>
            <a:off x="10193424" y="3618231"/>
            <a:ext cx="7065876" cy="56400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3206933"/>
            <a:ext cx="9029700" cy="6051368"/>
            <a:chOff x="0" y="0"/>
            <a:chExt cx="11400234" cy="7520091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400234" cy="752009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34512" y="535767"/>
              <a:ext cx="10285887" cy="600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 spc="160" dirty="0">
                  <a:solidFill>
                    <a:schemeClr val="accent4"/>
                  </a:solidFill>
                  <a:latin typeface="思源黑体 Bold" panose="020B0600000000000000" charset="-122"/>
                </a:rPr>
                <a:t>/ </a:t>
              </a:r>
              <a:r>
                <a:rPr lang="en-US" sz="3200" spc="160" dirty="0" err="1">
                  <a:solidFill>
                    <a:schemeClr val="accent4"/>
                  </a:solidFill>
                  <a:latin typeface="思源黑体 Bold" panose="020B0600000000000000" charset="-122"/>
                </a:rPr>
                <a:t>现实意义</a:t>
              </a:r>
              <a:endParaRPr lang="en-US" sz="3200" spc="160" dirty="0">
                <a:solidFill>
                  <a:schemeClr val="accent4"/>
                </a:solidFill>
                <a:latin typeface="思源黑体 Bold" panose="020B0600000000000000" charset="-122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34512" y="4055603"/>
              <a:ext cx="10285887" cy="600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 spc="160" dirty="0">
                  <a:solidFill>
                    <a:schemeClr val="accent4"/>
                  </a:solidFill>
                  <a:latin typeface="思源黑体 Bold" panose="020B0600000000000000" charset="-122"/>
                </a:rPr>
                <a:t>/ </a:t>
              </a:r>
              <a:r>
                <a:rPr lang="en-US" sz="3200" spc="160" dirty="0" err="1">
                  <a:solidFill>
                    <a:schemeClr val="accent4"/>
                  </a:solidFill>
                  <a:latin typeface="思源黑体 Bold" panose="020B0600000000000000" charset="-122"/>
                </a:rPr>
                <a:t>理论意义</a:t>
              </a:r>
              <a:endParaRPr lang="en-US" sz="3200" spc="160" dirty="0">
                <a:solidFill>
                  <a:schemeClr val="accent4"/>
                </a:solidFill>
                <a:latin typeface="思源黑体 Bold" panose="020B0600000000000000" charset="-122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74481" y="1190439"/>
              <a:ext cx="10285887" cy="2493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rgbClr val="000000"/>
                  </a:solidFill>
                  <a:ea typeface="思源黑体-细体 Bold" panose="020B0300000000000000" charset="-122"/>
                </a:rPr>
                <a:t>环境：能源消耗量</a:t>
              </a:r>
              <a:r>
                <a:rPr lang="zh-CN" altLang="en-US" sz="2800" dirty="0">
                  <a:solidFill>
                    <a:srgbClr val="000000"/>
                  </a:solidFill>
                  <a:ea typeface="思源黑体-细体 Bold" panose="020B0300000000000000" charset="-122"/>
                </a:rPr>
                <a:t>，</a:t>
              </a:r>
              <a:r>
                <a:rPr lang="en-US" sz="2800" dirty="0" err="1">
                  <a:solidFill>
                    <a:srgbClr val="000000"/>
                  </a:solidFill>
                  <a:ea typeface="思源黑体-细体 Bold" panose="020B0300000000000000" charset="-122"/>
                </a:rPr>
                <a:t>废气废水排放量</a:t>
              </a:r>
              <a:r>
                <a:rPr lang="en-US" sz="2800" dirty="0">
                  <a:solidFill>
                    <a:srgbClr val="000000"/>
                  </a:solidFill>
                  <a:ea typeface="思源黑体-细体 Bold" panose="020B0300000000000000" charset="-122"/>
                </a:rPr>
                <a:t>…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rgbClr val="000000"/>
                  </a:solidFill>
                  <a:ea typeface="思源黑体-细体 Bold" panose="020B0300000000000000" charset="-122"/>
                </a:rPr>
                <a:t>社会：社区贡献</a:t>
              </a:r>
              <a:r>
                <a:rPr lang="zh-CN" altLang="en-US" sz="2800" dirty="0">
                  <a:solidFill>
                    <a:srgbClr val="000000"/>
                  </a:solidFill>
                  <a:ea typeface="思源黑体-细体 Bold" panose="020B0300000000000000" charset="-122"/>
                </a:rPr>
                <a:t>，</a:t>
              </a:r>
              <a:r>
                <a:rPr lang="en-US" sz="2800" dirty="0" err="1">
                  <a:solidFill>
                    <a:srgbClr val="000000"/>
                  </a:solidFill>
                  <a:ea typeface="思源黑体-细体 Bold" panose="020B0300000000000000" charset="-122"/>
                </a:rPr>
                <a:t>员工关爱</a:t>
              </a:r>
              <a:r>
                <a:rPr lang="en-US" sz="2800" dirty="0">
                  <a:solidFill>
                    <a:srgbClr val="000000"/>
                  </a:solidFill>
                  <a:ea typeface="思源黑体-细体 Bold" panose="020B0300000000000000" charset="-122"/>
                </a:rPr>
                <a:t>……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rgbClr val="000000"/>
                  </a:solidFill>
                  <a:ea typeface="思源黑体-细体 Bold" panose="020B0300000000000000" charset="-122"/>
                </a:rPr>
                <a:t>治理</a:t>
              </a:r>
              <a:r>
                <a:rPr lang="en-US" sz="2800" dirty="0">
                  <a:solidFill>
                    <a:srgbClr val="000000"/>
                  </a:solidFill>
                  <a:ea typeface="思源黑体-细体 Bold" panose="020B0300000000000000" charset="-122"/>
                </a:rPr>
                <a:t>：</a:t>
              </a:r>
              <a:r>
                <a:rPr lang="zh-CN" altLang="en-US" sz="2800" dirty="0">
                  <a:solidFill>
                    <a:srgbClr val="000000"/>
                  </a:solidFill>
                  <a:ea typeface="思源黑体-细体 Bold" panose="020B0300000000000000" charset="-122"/>
                </a:rPr>
                <a:t>股东权益，独立董事</a:t>
              </a:r>
              <a:r>
                <a:rPr lang="en-US" altLang="zh-CN" sz="2800" dirty="0">
                  <a:solidFill>
                    <a:srgbClr val="000000"/>
                  </a:solidFill>
                  <a:ea typeface="思源黑体-细体 Bold" panose="020B0300000000000000" charset="-122"/>
                </a:rPr>
                <a:t>…</a:t>
              </a:r>
              <a:endParaRPr lang="en-US" sz="2800" dirty="0">
                <a:solidFill>
                  <a:srgbClr val="000000"/>
                </a:solidFill>
                <a:ea typeface="思源黑体-细体 Bold" panose="020B0300000000000000" charset="-122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59065" y="4710275"/>
              <a:ext cx="10285887" cy="2493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rgbClr val="000000"/>
                  </a:solidFill>
                  <a:ea typeface="思源黑体-细体 Bold" panose="020B0300000000000000" charset="-122"/>
                  <a:sym typeface="+mn-ea"/>
                </a:rPr>
                <a:t>环境</a:t>
              </a:r>
              <a:r>
                <a:rPr lang="zh-CN" altLang="en-US" sz="2800" dirty="0">
                  <a:solidFill>
                    <a:srgbClr val="000000"/>
                  </a:solidFill>
                  <a:ea typeface="思源黑体-细体 Bold" panose="020B0300000000000000" charset="-122"/>
                  <a:sym typeface="+mn-ea"/>
                </a:rPr>
                <a:t>：人类与其他生物的生存幸福</a:t>
              </a:r>
              <a:endParaRPr lang="en-US" sz="2800" dirty="0">
                <a:solidFill>
                  <a:srgbClr val="000000"/>
                </a:solidFill>
                <a:ea typeface="思源黑体-细体 Bold" panose="020B0300000000000000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rgbClr val="000000"/>
                  </a:solidFill>
                  <a:ea typeface="思源黑体-细体 Bold" panose="020B0300000000000000" charset="-122"/>
                  <a:sym typeface="+mn-ea"/>
                </a:rPr>
                <a:t>社会</a:t>
              </a:r>
              <a:r>
                <a:rPr lang="zh-CN" altLang="en-US" sz="2800" dirty="0">
                  <a:solidFill>
                    <a:srgbClr val="000000"/>
                  </a:solidFill>
                  <a:ea typeface="思源黑体-细体 Bold" panose="020B0300000000000000" charset="-122"/>
                  <a:sym typeface="+mn-ea"/>
                </a:rPr>
                <a:t>：人类的命运</a:t>
              </a:r>
              <a:endParaRPr lang="en-US" altLang="zh-CN" sz="2800" dirty="0">
                <a:solidFill>
                  <a:srgbClr val="000000"/>
                </a:solidFill>
                <a:ea typeface="思源黑体-细体 Bold" panose="020B0300000000000000" charset="-122"/>
                <a:sym typeface="+mn-ea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rgbClr val="000000"/>
                  </a:solidFill>
                  <a:ea typeface="思源黑体-细体 Bold" panose="020B0300000000000000" charset="-122"/>
                  <a:sym typeface="+mn-ea"/>
                </a:rPr>
                <a:t>治理</a:t>
              </a:r>
              <a:r>
                <a:rPr lang="zh-CN" altLang="en-US" sz="2800" dirty="0">
                  <a:solidFill>
                    <a:srgbClr val="000000"/>
                  </a:solidFill>
                  <a:ea typeface="思源黑体-细体 Bold" panose="020B0300000000000000" charset="-122"/>
                  <a:sym typeface="+mn-ea"/>
                </a:rPr>
                <a:t>：具体指向董事会</a:t>
              </a:r>
              <a:endParaRPr lang="en-US" sz="2800" dirty="0">
                <a:solidFill>
                  <a:srgbClr val="000000"/>
                </a:solidFill>
                <a:ea typeface="思源黑体-细体 Bold" panose="020B0300000000000000" charset="-122"/>
                <a:sym typeface="+mn-ea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68946" y="2965507"/>
            <a:ext cx="1874311" cy="183000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72744"/>
            <a:ext cx="12078353" cy="130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zh-CN" altLang="en-US" sz="7200" spc="599" dirty="0">
                <a:solidFill>
                  <a:srgbClr val="FFFFFF"/>
                </a:solidFill>
                <a:ea typeface="思源黑体-超粗体" panose="020B0A00000000000000" charset="-122"/>
              </a:rPr>
              <a:t>为什么是</a:t>
            </a:r>
            <a:r>
              <a:rPr lang="en-US" altLang="zh-CN" sz="7200" spc="599" dirty="0">
                <a:solidFill>
                  <a:srgbClr val="FFFFFF"/>
                </a:solidFill>
                <a:ea typeface="思源黑体-超粗体" panose="020B0A00000000000000" charset="-122"/>
              </a:rPr>
              <a:t>ESG</a:t>
            </a:r>
            <a:endParaRPr lang="en-US" sz="7200" spc="599" dirty="0">
              <a:solidFill>
                <a:srgbClr val="FFFFFF"/>
              </a:solidFill>
              <a:ea typeface="思源黑体-超粗体" panose="020B0A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111545" y="942974"/>
            <a:ext cx="3147755" cy="49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DM Sans Bold"/>
              </a:rPr>
              <a:t>PART 01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6011" y="2975290"/>
            <a:ext cx="673580" cy="6735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6338">
            <a:off x="8910612" y="6152166"/>
            <a:ext cx="1748388" cy="5722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B223707-E5CB-4BD8-9707-037E319BB8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8868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30307" y="1028700"/>
            <a:ext cx="7428993" cy="2537663"/>
            <a:chOff x="0" y="0"/>
            <a:chExt cx="9905324" cy="338355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9905324" cy="3383550"/>
            </a:xfrm>
            <a:prstGeom prst="rect">
              <a:avLst/>
            </a:prstGeom>
            <a:solidFill>
              <a:srgbClr val="7DEF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07509" y="1625713"/>
              <a:ext cx="8741293" cy="574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60"/>
                </a:lnSpc>
              </a:pPr>
              <a:r>
                <a:rPr lang="en-US" sz="4800" dirty="0" err="1">
                  <a:solidFill>
                    <a:srgbClr val="000000"/>
                  </a:solidFill>
                  <a:ea typeface="思源黑体" panose="020B0500000000000000" charset="-122"/>
                </a:rPr>
                <a:t>企业披露ESG信息</a:t>
              </a:r>
              <a:endParaRPr lang="en-US" sz="4800" dirty="0">
                <a:solidFill>
                  <a:srgbClr val="000000"/>
                </a:solidFill>
                <a:ea typeface="思源黑体" panose="020B0500000000000000" charset="-122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30307" y="3874669"/>
            <a:ext cx="7428993" cy="2537663"/>
            <a:chOff x="0" y="0"/>
            <a:chExt cx="9905324" cy="338355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9905324" cy="3383550"/>
            </a:xfrm>
            <a:prstGeom prst="rect">
              <a:avLst/>
            </a:prstGeom>
            <a:solidFill>
              <a:srgbClr val="7DEFF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82016" y="293101"/>
              <a:ext cx="8741293" cy="27973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dirty="0" err="1">
                  <a:solidFill>
                    <a:srgbClr val="000000"/>
                  </a:solidFill>
                  <a:ea typeface="思源黑体" panose="020B0500000000000000" charset="-122"/>
                </a:rPr>
                <a:t>评级机构收集ESG信息</a:t>
              </a:r>
              <a:endParaRPr lang="en-US" sz="4800" dirty="0">
                <a:solidFill>
                  <a:srgbClr val="000000"/>
                </a:solidFill>
                <a:ea typeface="思源黑体" panose="020B0500000000000000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4800" dirty="0" err="1">
                  <a:solidFill>
                    <a:srgbClr val="000000"/>
                  </a:solidFill>
                  <a:ea typeface="思源黑体" panose="020B0500000000000000" charset="-122"/>
                </a:rPr>
                <a:t>并进行评分</a:t>
              </a:r>
              <a:endParaRPr lang="en-US" sz="3200" dirty="0">
                <a:solidFill>
                  <a:srgbClr val="000000"/>
                </a:solidFill>
                <a:ea typeface="思源黑体" panose="020B0500000000000000" charset="-122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30307" y="6720637"/>
            <a:ext cx="7428993" cy="2537663"/>
            <a:chOff x="0" y="0"/>
            <a:chExt cx="9905324" cy="3383550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9905324" cy="3383550"/>
            </a:xfrm>
            <a:prstGeom prst="rect">
              <a:avLst/>
            </a:prstGeom>
            <a:solidFill>
              <a:srgbClr val="7DEFF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582016" y="944993"/>
              <a:ext cx="8741293" cy="17229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60"/>
                </a:lnSpc>
              </a:pPr>
              <a:r>
                <a:rPr lang="en-US" sz="4800" dirty="0" err="1">
                  <a:solidFill>
                    <a:srgbClr val="000000"/>
                  </a:solidFill>
                  <a:ea typeface="思源黑体" panose="020B0500000000000000" charset="-122"/>
                </a:rPr>
                <a:t>投资者从评级机构处购</a:t>
              </a:r>
              <a:endParaRPr lang="en-US" sz="4800" dirty="0">
                <a:solidFill>
                  <a:srgbClr val="000000"/>
                </a:solidFill>
                <a:ea typeface="思源黑体" panose="020B0500000000000000" charset="-122"/>
              </a:endParaRPr>
            </a:p>
            <a:p>
              <a:pPr algn="just">
                <a:lnSpc>
                  <a:spcPts val="3360"/>
                </a:lnSpc>
              </a:pPr>
              <a:endParaRPr lang="en-US" sz="4800" dirty="0">
                <a:solidFill>
                  <a:srgbClr val="000000"/>
                </a:solidFill>
                <a:ea typeface="思源黑体" panose="020B0500000000000000" charset="-122"/>
              </a:endParaRPr>
            </a:p>
            <a:p>
              <a:pPr algn="just">
                <a:lnSpc>
                  <a:spcPts val="3360"/>
                </a:lnSpc>
              </a:pPr>
              <a:r>
                <a:rPr lang="en-US" sz="4800" dirty="0" err="1">
                  <a:solidFill>
                    <a:srgbClr val="000000"/>
                  </a:solidFill>
                  <a:ea typeface="思源黑体" panose="020B0500000000000000" charset="-122"/>
                </a:rPr>
                <a:t>得信息，进行决策</a:t>
              </a:r>
              <a:r>
                <a:rPr lang="en-US" sz="4800" dirty="0">
                  <a:solidFill>
                    <a:srgbClr val="000000"/>
                  </a:solidFill>
                  <a:ea typeface="思源黑体" panose="020B0500000000000000" charset="-122"/>
                </a:rPr>
                <a:t> 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94735" y="5767833"/>
            <a:ext cx="1636040" cy="16360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99624" y="7265348"/>
            <a:ext cx="2777445" cy="27774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930775" y="6784987"/>
            <a:ext cx="2941691" cy="350201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28700" y="1000125"/>
            <a:ext cx="7867917" cy="2755496"/>
            <a:chOff x="0" y="-38100"/>
            <a:chExt cx="10490556" cy="367399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173683"/>
              <a:ext cx="10490556" cy="246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50"/>
                </a:lnSpc>
              </a:pPr>
              <a:r>
                <a:rPr lang="en-US" sz="6500" spc="390" dirty="0" err="1">
                  <a:solidFill>
                    <a:srgbClr val="000000"/>
                  </a:solidFill>
                  <a:ea typeface="思源黑体-超粗体" panose="020B0A00000000000000" charset="-122"/>
                </a:rPr>
                <a:t>ESG信息</a:t>
              </a:r>
              <a:endParaRPr lang="en-US" sz="6500" spc="390" dirty="0">
                <a:solidFill>
                  <a:srgbClr val="000000"/>
                </a:solidFill>
                <a:ea typeface="思源黑体-超粗体" panose="020B0A00000000000000" charset="-122"/>
              </a:endParaRPr>
            </a:p>
            <a:p>
              <a:pPr>
                <a:lnSpc>
                  <a:spcPts val="7150"/>
                </a:lnSpc>
              </a:pPr>
              <a:r>
                <a:rPr lang="en-US" sz="6500" spc="390" dirty="0" err="1">
                  <a:solidFill>
                    <a:srgbClr val="000000"/>
                  </a:solidFill>
                  <a:ea typeface="思源黑体-超粗体" panose="020B0A00000000000000" charset="-122"/>
                </a:rPr>
                <a:t>如何影响投资决策</a:t>
              </a:r>
              <a:r>
                <a:rPr lang="en-US" sz="6500" spc="390" dirty="0">
                  <a:solidFill>
                    <a:srgbClr val="000000"/>
                  </a:solidFill>
                  <a:ea typeface="思源黑体-超粗体" panose="020B0A00000000000000" charset="-122"/>
                </a:rPr>
                <a:t>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0490556" cy="666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DM Sans Bold"/>
                </a:rPr>
                <a:t>PART 01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053860" y="5420072"/>
            <a:ext cx="695522" cy="6955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457986">
            <a:off x="7519235" y="7484386"/>
            <a:ext cx="1748671" cy="57229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A6F73974-6C12-4CD6-8F86-B6FFDE75FC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E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193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3424360" y="4734998"/>
            <a:ext cx="11439280" cy="2935111"/>
            <a:chOff x="0" y="76200"/>
            <a:chExt cx="15252373" cy="3913481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5252373" cy="1947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0" i="0" u="none" strike="noStrike" kern="1200" cap="none" spc="299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ulfs Display" panose="00000500000000000000"/>
                  <a:ea typeface="+mn-ea"/>
                  <a:cs typeface="+mn-cs"/>
                </a:rPr>
                <a:t>PART 02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109234"/>
              <a:ext cx="15252373" cy="1880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0" i="0" u="none" strike="noStrike" kern="1200" cap="none" spc="599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-超粗体" panose="020B0A00000000000000" charset="-122"/>
                  <a:cs typeface="+mn-cs"/>
                </a:rPr>
                <a:t>什么是碳信用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32762" y="5316288"/>
            <a:ext cx="3960631" cy="47150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6586" y="933674"/>
            <a:ext cx="4176862" cy="31414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43476" y="4075145"/>
            <a:ext cx="719945" cy="7199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331525">
            <a:off x="10723207" y="2031331"/>
            <a:ext cx="2371214" cy="776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A12A6C-A24C-4854-9123-FEA01A5CDD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461106F-C5A5-4BCC-905A-CD3E99C7E1B9}"/>
              </a:ext>
            </a:extLst>
          </p:cNvPr>
          <p:cNvGrpSpPr/>
          <p:nvPr/>
        </p:nvGrpSpPr>
        <p:grpSpPr>
          <a:xfrm>
            <a:off x="1028700" y="3478999"/>
            <a:ext cx="4955791" cy="2525316"/>
            <a:chOff x="1028700" y="3478999"/>
            <a:chExt cx="4955791" cy="2525316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0F917BFF-BD87-466E-81A7-5D98349B8BAC}"/>
                </a:ext>
              </a:extLst>
            </p:cNvPr>
            <p:cNvSpPr/>
            <p:nvPr/>
          </p:nvSpPr>
          <p:spPr>
            <a:xfrm>
              <a:off x="1028700" y="3478999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09C1753-7789-40CC-84C3-41F92C3214B1}"/>
                </a:ext>
              </a:extLst>
            </p:cNvPr>
            <p:cNvSpPr txBox="1"/>
            <p:nvPr/>
          </p:nvSpPr>
          <p:spPr>
            <a:xfrm>
              <a:off x="1542874" y="4116820"/>
              <a:ext cx="4110566" cy="118558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①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200" b="0" i="0" u="none" strike="noStrike" kern="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零花钱：</a:t>
              </a:r>
              <a:r>
                <a:rPr kumimoji="0" lang="en-US" altLang="zh-CN" sz="3200" b="0" i="0" u="none" strike="noStrike" kern="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10</a:t>
              </a:r>
              <a:r>
                <a:rPr kumimoji="0" lang="zh-CN" altLang="en-US" sz="3200" b="0" i="0" u="none" strike="noStrike" kern="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元</a:t>
              </a:r>
              <a:endPara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 Bold"/>
                <a:cs typeface="+mn-cs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6AD5576-309B-4EF3-8FEF-2E3A3BF05DD0}"/>
              </a:ext>
            </a:extLst>
          </p:cNvPr>
          <p:cNvGrpSpPr/>
          <p:nvPr/>
        </p:nvGrpSpPr>
        <p:grpSpPr>
          <a:xfrm>
            <a:off x="4341854" y="6772476"/>
            <a:ext cx="4955791" cy="2525316"/>
            <a:chOff x="4341854" y="6772476"/>
            <a:chExt cx="4955791" cy="2525316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AC223A57-0881-4C19-B5FB-05A0617D450A}"/>
                </a:ext>
              </a:extLst>
            </p:cNvPr>
            <p:cNvSpPr/>
            <p:nvPr/>
          </p:nvSpPr>
          <p:spPr>
            <a:xfrm>
              <a:off x="4341854" y="6772476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C70D8A8-FF1A-4B6C-875C-D8081A1CAE12}"/>
                </a:ext>
              </a:extLst>
            </p:cNvPr>
            <p:cNvSpPr txBox="1"/>
            <p:nvPr/>
          </p:nvSpPr>
          <p:spPr>
            <a:xfrm>
              <a:off x="4764472" y="7117570"/>
              <a:ext cx="4110566" cy="118558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 Bold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规定的总数：</a:t>
              </a:r>
              <a:r>
                <a:rPr kumimoji="0" lang="en-US" altLang="zh-CN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10</a:t>
              </a:r>
              <a:r>
                <a:rPr kumimoji="0" lang="zh-CN" altLang="en-US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元</a:t>
              </a:r>
              <a:endPara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 Bold"/>
                <a:cs typeface="+mn-cs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C8128E87-FDF8-41CC-A788-17156BF45E61}"/>
              </a:ext>
            </a:extLst>
          </p:cNvPr>
          <p:cNvGrpSpPr/>
          <p:nvPr/>
        </p:nvGrpSpPr>
        <p:grpSpPr>
          <a:xfrm>
            <a:off x="6666104" y="3478999"/>
            <a:ext cx="4955791" cy="2525316"/>
            <a:chOff x="6666104" y="3478999"/>
            <a:chExt cx="4955791" cy="2525316"/>
          </a:xfrm>
        </p:grpSpPr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292260BB-E5BB-4C2A-B05C-68B88701DFFB}"/>
                </a:ext>
              </a:extLst>
            </p:cNvPr>
            <p:cNvSpPr/>
            <p:nvPr/>
          </p:nvSpPr>
          <p:spPr>
            <a:xfrm>
              <a:off x="6666104" y="3478999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13C24E7-A9AF-4B2F-9115-B635EECB18E9}"/>
                </a:ext>
              </a:extLst>
            </p:cNvPr>
            <p:cNvSpPr txBox="1"/>
            <p:nvPr/>
          </p:nvSpPr>
          <p:spPr>
            <a:xfrm>
              <a:off x="7161761" y="3912273"/>
              <a:ext cx="4110566" cy="18011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②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200" b="0" i="0" u="none" strike="noStrike" kern="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晚饭吃水果</a:t>
              </a:r>
              <a:endParaRPr kumimoji="0" lang="en-US" altLang="zh-CN" sz="3200" b="0" i="0" u="none" strike="noStrike" kern="0" cap="none" spc="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 Bold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节省</a:t>
              </a:r>
              <a:r>
                <a:rPr kumimoji="0" lang="en-US" altLang="zh-CN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2</a:t>
              </a:r>
              <a:r>
                <a:rPr kumimoji="0" lang="zh-CN" altLang="en-US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元</a:t>
              </a:r>
              <a:endPara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 Bold"/>
                <a:cs typeface="+mn-cs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8167125-D212-4343-A77B-B8FE322F1A10}"/>
              </a:ext>
            </a:extLst>
          </p:cNvPr>
          <p:cNvGrpSpPr/>
          <p:nvPr/>
        </p:nvGrpSpPr>
        <p:grpSpPr>
          <a:xfrm>
            <a:off x="9979258" y="6772476"/>
            <a:ext cx="4955791" cy="2525316"/>
            <a:chOff x="9979258" y="6772476"/>
            <a:chExt cx="4955791" cy="2525316"/>
          </a:xfrm>
        </p:grpSpPr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B27A9597-1F1B-49E2-BA37-23E2C15B5499}"/>
                </a:ext>
              </a:extLst>
            </p:cNvPr>
            <p:cNvSpPr/>
            <p:nvPr/>
          </p:nvSpPr>
          <p:spPr>
            <a:xfrm>
              <a:off x="9979258" y="6772476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EC56BD31-FC79-455A-B46E-99DC489A06C8}"/>
                </a:ext>
              </a:extLst>
            </p:cNvPr>
            <p:cNvSpPr txBox="1"/>
            <p:nvPr/>
          </p:nvSpPr>
          <p:spPr>
            <a:xfrm>
              <a:off x="10401876" y="7117570"/>
              <a:ext cx="4110566" cy="11832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 Bold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200" b="0" i="0" u="none" strike="noStrike" kern="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减少</a:t>
              </a:r>
              <a:r>
                <a:rPr kumimoji="0" lang="zh-CN" altLang="en-US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的部分：</a:t>
              </a:r>
              <a:r>
                <a:rPr kumimoji="0" lang="en-US" altLang="zh-CN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2</a:t>
              </a:r>
              <a:r>
                <a:rPr kumimoji="0" lang="zh-CN" altLang="en-US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元</a:t>
              </a:r>
              <a:endPara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 Bold"/>
                <a:cs typeface="+mn-cs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4E8F966-3E95-422D-83F8-CC964E516643}"/>
              </a:ext>
            </a:extLst>
          </p:cNvPr>
          <p:cNvGrpSpPr/>
          <p:nvPr/>
        </p:nvGrpSpPr>
        <p:grpSpPr>
          <a:xfrm>
            <a:off x="12303508" y="3478999"/>
            <a:ext cx="4955791" cy="2525316"/>
            <a:chOff x="12303508" y="3478999"/>
            <a:chExt cx="4955791" cy="2525316"/>
          </a:xfrm>
        </p:grpSpPr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9AE3720F-CA9B-44D3-B3B2-F59BB801CA6B}"/>
                </a:ext>
              </a:extLst>
            </p:cNvPr>
            <p:cNvSpPr/>
            <p:nvPr/>
          </p:nvSpPr>
          <p:spPr>
            <a:xfrm>
              <a:off x="12303508" y="3478999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88E01C26-7598-46BC-959A-55389DF24A8D}"/>
                </a:ext>
              </a:extLst>
            </p:cNvPr>
            <p:cNvSpPr txBox="1"/>
            <p:nvPr/>
          </p:nvSpPr>
          <p:spPr>
            <a:xfrm>
              <a:off x="12726125" y="4128845"/>
              <a:ext cx="4110566" cy="11832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③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最终消费</a:t>
              </a:r>
              <a:r>
                <a:rPr kumimoji="0" lang="en-US" altLang="zh-CN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8</a:t>
              </a:r>
              <a:r>
                <a:rPr kumimoji="0" lang="zh-CN" altLang="en-US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元</a:t>
              </a:r>
              <a:endPara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 Bold"/>
                <a:cs typeface="+mn-cs"/>
              </a:endParaRPr>
            </a:p>
          </p:txBody>
        </p:sp>
      </p:grpSp>
      <p:pic>
        <p:nvPicPr>
          <p:cNvPr id="17" name="Picture 17">
            <a:extLst>
              <a:ext uri="{FF2B5EF4-FFF2-40B4-BE49-F238E27FC236}">
                <a16:creationId xmlns:a16="http://schemas.microsoft.com/office/drawing/2014/main" id="{4A704A49-39A1-4F10-B7EE-D7F061DE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0150" y="2484351"/>
            <a:ext cx="3163247" cy="1989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C3BCB85B-B2D5-4F38-9E19-93DF97E79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030066" flipH="1">
            <a:off x="2780785" y="5902178"/>
            <a:ext cx="2481370" cy="17406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506E8F49-0593-4D87-B85B-F84B0D4AAF08}"/>
              </a:ext>
            </a:extLst>
          </p:cNvPr>
          <p:cNvSpPr txBox="1"/>
          <p:nvPr/>
        </p:nvSpPr>
        <p:spPr>
          <a:xfrm>
            <a:off x="1028700" y="1114425"/>
            <a:ext cx="11697425" cy="1431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zh-CN" altLang="en-US" sz="10000" b="0" i="0" u="none" strike="noStrike" kern="0" cap="none" spc="59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"/>
                <a:cs typeface="+mn-cs"/>
              </a:rPr>
              <a:t>什么是碳信用</a:t>
            </a:r>
            <a:endParaRPr kumimoji="0" lang="en-US" sz="10000" b="0" i="0" u="none" strike="noStrike" kern="1200" cap="none" spc="59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思源黑体-超粗体"/>
              <a:cs typeface="+mn-cs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A689426F-E3F3-4D0E-98AB-770E4CF80534}"/>
              </a:ext>
            </a:extLst>
          </p:cNvPr>
          <p:cNvSpPr txBox="1"/>
          <p:nvPr/>
        </p:nvSpPr>
        <p:spPr>
          <a:xfrm>
            <a:off x="14111542" y="942975"/>
            <a:ext cx="3147757" cy="4952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PART 02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763F6AFB-95C8-4936-A336-B281101CC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96235" y="3131243"/>
            <a:ext cx="695520" cy="695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82A746AF-7D40-4B7D-930A-B2AEEB12CA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073285">
            <a:off x="13761335" y="8935306"/>
            <a:ext cx="1985290" cy="6497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F9E467F4-25A0-4417-BC45-0839035826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791856">
            <a:off x="3839163" y="8985665"/>
            <a:ext cx="1642783" cy="6242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4E6DFDBF-F5AA-4A1E-9BD1-61CFF7074F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461106F-C5A5-4BCC-905A-CD3E99C7E1B9}"/>
              </a:ext>
            </a:extLst>
          </p:cNvPr>
          <p:cNvGrpSpPr/>
          <p:nvPr/>
        </p:nvGrpSpPr>
        <p:grpSpPr>
          <a:xfrm>
            <a:off x="1028700" y="3478999"/>
            <a:ext cx="4955791" cy="2525316"/>
            <a:chOff x="1028700" y="3478999"/>
            <a:chExt cx="4955791" cy="2525316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0F917BFF-BD87-466E-81A7-5D98349B8BAC}"/>
                </a:ext>
              </a:extLst>
            </p:cNvPr>
            <p:cNvSpPr/>
            <p:nvPr/>
          </p:nvSpPr>
          <p:spPr>
            <a:xfrm>
              <a:off x="1028700" y="3478999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09C1753-7789-40CC-84C3-41F92C3214B1}"/>
                </a:ext>
              </a:extLst>
            </p:cNvPr>
            <p:cNvSpPr txBox="1"/>
            <p:nvPr/>
          </p:nvSpPr>
          <p:spPr>
            <a:xfrm>
              <a:off x="1542874" y="4116820"/>
              <a:ext cx="4110566" cy="118558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①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200" b="0" i="0" u="none" strike="noStrike" kern="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规定排放量：</a:t>
              </a:r>
              <a:r>
                <a:rPr kumimoji="0" lang="en-US" altLang="zh-CN" sz="3200" b="0" i="0" u="none" strike="noStrike" kern="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10</a:t>
              </a:r>
              <a:r>
                <a:rPr kumimoji="0" lang="zh-CN" altLang="en-US" sz="3200" b="0" i="0" u="none" strike="noStrike" kern="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吨</a:t>
              </a:r>
              <a:endPara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 Bold"/>
                <a:cs typeface="+mn-cs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6AD5576-309B-4EF3-8FEF-2E3A3BF05DD0}"/>
              </a:ext>
            </a:extLst>
          </p:cNvPr>
          <p:cNvGrpSpPr/>
          <p:nvPr/>
        </p:nvGrpSpPr>
        <p:grpSpPr>
          <a:xfrm>
            <a:off x="4341854" y="6772476"/>
            <a:ext cx="4955791" cy="2525316"/>
            <a:chOff x="4341854" y="6772476"/>
            <a:chExt cx="4955791" cy="2525316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AC223A57-0881-4C19-B5FB-05A0617D450A}"/>
                </a:ext>
              </a:extLst>
            </p:cNvPr>
            <p:cNvSpPr/>
            <p:nvPr/>
          </p:nvSpPr>
          <p:spPr>
            <a:xfrm>
              <a:off x="4341854" y="6772476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C70D8A8-FF1A-4B6C-875C-D8081A1CAE12}"/>
                </a:ext>
              </a:extLst>
            </p:cNvPr>
            <p:cNvSpPr txBox="1"/>
            <p:nvPr/>
          </p:nvSpPr>
          <p:spPr>
            <a:xfrm>
              <a:off x="4764472" y="7117570"/>
              <a:ext cx="4110566" cy="118558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 Bold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规定的总数：</a:t>
              </a:r>
              <a:r>
                <a:rPr kumimoji="0" lang="en-US" altLang="zh-CN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10</a:t>
              </a:r>
              <a:r>
                <a:rPr kumimoji="0" lang="zh-CN" altLang="en-US" sz="3200" b="0" i="0" u="none" strike="noStrike" kern="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吨</a:t>
              </a:r>
              <a:endPara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 Bold"/>
                <a:cs typeface="+mn-cs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C8128E87-FDF8-41CC-A788-17156BF45E61}"/>
              </a:ext>
            </a:extLst>
          </p:cNvPr>
          <p:cNvGrpSpPr/>
          <p:nvPr/>
        </p:nvGrpSpPr>
        <p:grpSpPr>
          <a:xfrm>
            <a:off x="6666104" y="3478999"/>
            <a:ext cx="4955791" cy="2525316"/>
            <a:chOff x="6666104" y="3478999"/>
            <a:chExt cx="4955791" cy="2525316"/>
          </a:xfrm>
        </p:grpSpPr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292260BB-E5BB-4C2A-B05C-68B88701DFFB}"/>
                </a:ext>
              </a:extLst>
            </p:cNvPr>
            <p:cNvSpPr/>
            <p:nvPr/>
          </p:nvSpPr>
          <p:spPr>
            <a:xfrm>
              <a:off x="6666104" y="3478999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13C24E7-A9AF-4B2F-9115-B635EECB18E9}"/>
                </a:ext>
              </a:extLst>
            </p:cNvPr>
            <p:cNvSpPr txBox="1"/>
            <p:nvPr/>
          </p:nvSpPr>
          <p:spPr>
            <a:xfrm>
              <a:off x="7161761" y="3912273"/>
              <a:ext cx="4110566" cy="18011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②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200" b="0" i="0" u="none" strike="noStrike" kern="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技术进步</a:t>
              </a:r>
              <a:endParaRPr kumimoji="0" lang="en-US" altLang="zh-CN" sz="3200" b="0" i="0" u="none" strike="noStrike" kern="0" cap="none" spc="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 Bold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200" b="0" i="0" u="none" strike="noStrike" kern="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减排</a:t>
              </a:r>
              <a:r>
                <a:rPr kumimoji="0" lang="en-US" altLang="zh-CN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2</a:t>
              </a:r>
              <a:r>
                <a:rPr kumimoji="0" lang="zh-CN" altLang="en-US" sz="3200" b="0" i="0" u="none" strike="noStrike" kern="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吨</a:t>
              </a:r>
              <a:endPara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 Bold"/>
                <a:cs typeface="+mn-cs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8167125-D212-4343-A77B-B8FE322F1A10}"/>
              </a:ext>
            </a:extLst>
          </p:cNvPr>
          <p:cNvGrpSpPr/>
          <p:nvPr/>
        </p:nvGrpSpPr>
        <p:grpSpPr>
          <a:xfrm>
            <a:off x="9979258" y="6772476"/>
            <a:ext cx="4955791" cy="2525316"/>
            <a:chOff x="9979258" y="6772476"/>
            <a:chExt cx="4955791" cy="2525316"/>
          </a:xfrm>
        </p:grpSpPr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B27A9597-1F1B-49E2-BA37-23E2C15B5499}"/>
                </a:ext>
              </a:extLst>
            </p:cNvPr>
            <p:cNvSpPr/>
            <p:nvPr/>
          </p:nvSpPr>
          <p:spPr>
            <a:xfrm>
              <a:off x="9979258" y="6772476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EC56BD31-FC79-455A-B46E-99DC489A06C8}"/>
                </a:ext>
              </a:extLst>
            </p:cNvPr>
            <p:cNvSpPr txBox="1"/>
            <p:nvPr/>
          </p:nvSpPr>
          <p:spPr>
            <a:xfrm>
              <a:off x="10401876" y="7117570"/>
              <a:ext cx="4110566" cy="11832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 Bold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200" b="0" i="0" u="none" strike="noStrike" kern="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减少</a:t>
              </a:r>
              <a:r>
                <a:rPr kumimoji="0" lang="zh-CN" altLang="en-US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的部分：</a:t>
              </a:r>
              <a:r>
                <a:rPr kumimoji="0" lang="en-US" altLang="zh-CN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2</a:t>
              </a:r>
              <a:r>
                <a:rPr kumimoji="0" lang="zh-CN" altLang="en-US" sz="3200" b="0" i="0" u="none" strike="noStrike" kern="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吨</a:t>
              </a:r>
              <a:endPara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 Bold"/>
                <a:cs typeface="+mn-cs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4E8F966-3E95-422D-83F8-CC964E516643}"/>
              </a:ext>
            </a:extLst>
          </p:cNvPr>
          <p:cNvGrpSpPr/>
          <p:nvPr/>
        </p:nvGrpSpPr>
        <p:grpSpPr>
          <a:xfrm>
            <a:off x="12303508" y="3478999"/>
            <a:ext cx="4955791" cy="2525316"/>
            <a:chOff x="12303508" y="3478999"/>
            <a:chExt cx="4955791" cy="2525316"/>
          </a:xfrm>
        </p:grpSpPr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9AE3720F-CA9B-44D3-B3B2-F59BB801CA6B}"/>
                </a:ext>
              </a:extLst>
            </p:cNvPr>
            <p:cNvSpPr/>
            <p:nvPr/>
          </p:nvSpPr>
          <p:spPr>
            <a:xfrm>
              <a:off x="12303508" y="3478999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88E01C26-7598-46BC-959A-55389DF24A8D}"/>
                </a:ext>
              </a:extLst>
            </p:cNvPr>
            <p:cNvSpPr txBox="1"/>
            <p:nvPr/>
          </p:nvSpPr>
          <p:spPr>
            <a:xfrm>
              <a:off x="12726125" y="4128845"/>
              <a:ext cx="4110566" cy="11832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③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最终排放</a:t>
              </a:r>
              <a:r>
                <a:rPr kumimoji="0" lang="en-US" altLang="zh-CN" sz="3200" b="0" i="0" u="none" strike="noStrike" kern="120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8</a:t>
              </a:r>
              <a:r>
                <a:rPr kumimoji="0" lang="zh-CN" altLang="en-US" sz="3200" b="0" i="0" u="none" strike="noStrike" kern="0" cap="none" spc="1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/>
                  <a:cs typeface="+mn-cs"/>
                </a:rPr>
                <a:t>吨</a:t>
              </a:r>
              <a:endPara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 Bold"/>
                <a:cs typeface="+mn-cs"/>
              </a:endParaRPr>
            </a:p>
          </p:txBody>
        </p:sp>
      </p:grpSp>
      <p:pic>
        <p:nvPicPr>
          <p:cNvPr id="17" name="Picture 17">
            <a:extLst>
              <a:ext uri="{FF2B5EF4-FFF2-40B4-BE49-F238E27FC236}">
                <a16:creationId xmlns:a16="http://schemas.microsoft.com/office/drawing/2014/main" id="{4A704A49-39A1-4F10-B7EE-D7F061DE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0150" y="2484351"/>
            <a:ext cx="3163247" cy="1989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C3BCB85B-B2D5-4F38-9E19-93DF97E79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030066" flipH="1">
            <a:off x="2780785" y="5902178"/>
            <a:ext cx="2481370" cy="17406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506E8F49-0593-4D87-B85B-F84B0D4AAF08}"/>
              </a:ext>
            </a:extLst>
          </p:cNvPr>
          <p:cNvSpPr txBox="1"/>
          <p:nvPr/>
        </p:nvSpPr>
        <p:spPr>
          <a:xfrm>
            <a:off x="1028700" y="1114425"/>
            <a:ext cx="11697425" cy="1431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zh-CN" altLang="en-US" sz="10000" b="0" i="0" u="none" strike="noStrike" kern="0" cap="none" spc="59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"/>
                <a:cs typeface="+mn-cs"/>
              </a:rPr>
              <a:t>什么是碳信用</a:t>
            </a:r>
            <a:endParaRPr kumimoji="0" lang="en-US" sz="10000" b="0" i="0" u="none" strike="noStrike" kern="1200" cap="none" spc="59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思源黑体-超粗体"/>
              <a:cs typeface="+mn-cs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A689426F-E3F3-4D0E-98AB-770E4CF80534}"/>
              </a:ext>
            </a:extLst>
          </p:cNvPr>
          <p:cNvSpPr txBox="1"/>
          <p:nvPr/>
        </p:nvSpPr>
        <p:spPr>
          <a:xfrm>
            <a:off x="14111542" y="942975"/>
            <a:ext cx="3147757" cy="4952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PART 02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763F6AFB-95C8-4936-A336-B281101CC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96235" y="3131243"/>
            <a:ext cx="695520" cy="695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82A746AF-7D40-4B7D-930A-B2AEEB12CA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073285">
            <a:off x="13761335" y="8935306"/>
            <a:ext cx="1985290" cy="6497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F9E467F4-25A0-4417-BC45-0839035826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791856">
            <a:off x="3839163" y="8985665"/>
            <a:ext cx="1642783" cy="6242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9A5E8D14-E0DF-4E01-98E1-43DEB699EB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6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951</Words>
  <Application>Microsoft Office PowerPoint</Application>
  <PresentationFormat>Custom</PresentationFormat>
  <Paragraphs>164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Gulfs Display</vt:lpstr>
      <vt:lpstr>Calibri</vt:lpstr>
      <vt:lpstr>Arial</vt:lpstr>
      <vt:lpstr>DM Sans Bold</vt:lpstr>
      <vt:lpstr>宋体</vt:lpstr>
      <vt:lpstr>思源黑体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Tian, Charles</dc:creator>
  <cp:lastModifiedBy>Tian, Charles</cp:lastModifiedBy>
  <cp:revision>27</cp:revision>
  <dcterms:created xsi:type="dcterms:W3CDTF">2006-08-16T00:00:00Z</dcterms:created>
  <dcterms:modified xsi:type="dcterms:W3CDTF">2022-06-09T05:32:07Z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17B2D71BC7484074BD78A670BACA86C5</vt:lpwstr>
  </property>
  <property fmtid="{D5CDD505-2E9C-101B-9397-08002B2CF9AE}" pid="3" name="KSOProductBuildVer">
    <vt:lpwstr>1033-11.2.0.11130</vt:lpwstr>
  </property>
</Properties>
</file>