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1" r:id="rId4"/>
  </p:sldMasterIdLst>
  <p:notesMasterIdLst>
    <p:notesMasterId r:id="rId18"/>
  </p:notesMasterIdLst>
  <p:sldIdLst>
    <p:sldId id="256" r:id="rId5"/>
    <p:sldId id="257" r:id="rId6"/>
    <p:sldId id="270" r:id="rId7"/>
    <p:sldId id="271" r:id="rId8"/>
    <p:sldId id="276" r:id="rId9"/>
    <p:sldId id="284" r:id="rId10"/>
    <p:sldId id="274" r:id="rId11"/>
    <p:sldId id="273" r:id="rId12"/>
    <p:sldId id="279" r:id="rId13"/>
    <p:sldId id="278" r:id="rId14"/>
    <p:sldId id="277" r:id="rId15"/>
    <p:sldId id="272" r:id="rId16"/>
    <p:sldId id="280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C4F"/>
    <a:srgbClr val="FCF4E3"/>
    <a:srgbClr val="2F505A"/>
    <a:srgbClr val="E6D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4"/>
    <p:restoredTop sz="94684"/>
  </p:normalViewPr>
  <p:slideViewPr>
    <p:cSldViewPr snapToGrid="0" snapToObjects="1">
      <p:cViewPr varScale="1">
        <p:scale>
          <a:sx n="34" d="100"/>
          <a:sy n="34" d="100"/>
        </p:scale>
        <p:origin x="1098" y="96"/>
      </p:cViewPr>
      <p:guideLst>
        <p:guide orient="horz" pos="4318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20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529" y="-145873"/>
            <a:ext cx="24902582" cy="140077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55.jpe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jpeg"/><Relationship Id="rId8" Type="http://schemas.openxmlformats.org/officeDocument/2006/relationships/image" Target="../media/image59.jpeg"/><Relationship Id="rId7" Type="http://schemas.openxmlformats.org/officeDocument/2006/relationships/image" Target="../media/image58.jpeg"/><Relationship Id="rId6" Type="http://schemas.openxmlformats.org/officeDocument/2006/relationships/image" Target="../media/image57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tags" Target="../tags/tag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jpeg"/><Relationship Id="rId8" Type="http://schemas.openxmlformats.org/officeDocument/2006/relationships/image" Target="../media/image44.jpeg"/><Relationship Id="rId7" Type="http://schemas.openxmlformats.org/officeDocument/2006/relationships/image" Target="../media/image43.jpeg"/><Relationship Id="rId6" Type="http://schemas.openxmlformats.org/officeDocument/2006/relationships/image" Target="../media/image42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51.jpeg"/><Relationship Id="rId14" Type="http://schemas.openxmlformats.org/officeDocument/2006/relationships/image" Target="../media/image50.jpeg"/><Relationship Id="rId13" Type="http://schemas.openxmlformats.org/officeDocument/2006/relationships/image" Target="../media/image49.jpeg"/><Relationship Id="rId12" Type="http://schemas.openxmlformats.org/officeDocument/2006/relationships/image" Target="../media/image48.jpeg"/><Relationship Id="rId11" Type="http://schemas.openxmlformats.org/officeDocument/2006/relationships/image" Target="../media/image47.jpeg"/><Relationship Id="rId10" Type="http://schemas.openxmlformats.org/officeDocument/2006/relationships/image" Target="../media/image46.jpe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834991" y="2951992"/>
            <a:ext cx="4727022" cy="4746666"/>
          </a:xfrm>
          <a:prstGeom prst="ellipse">
            <a:avLst/>
          </a:prstGeom>
          <a:solidFill>
            <a:srgbClr val="E6DFC9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835150" y="3961130"/>
            <a:ext cx="10025380" cy="3507105"/>
          </a:xfrm>
          <a:prstGeom prst="roundRect">
            <a:avLst/>
          </a:prstGeom>
          <a:solidFill>
            <a:srgbClr val="2F505A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5969" y="12242025"/>
            <a:ext cx="19183631" cy="893962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31100" y="511509"/>
            <a:ext cx="1879971" cy="6575091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13" descr="H:\2018-2019AN公益奖-存档文件\2 2019AN公益奖-存档文件\11.传播管理\3.LOGO\公益奖logo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07035" y="12599119"/>
            <a:ext cx="4399238" cy="9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:\欧阳志力\1 PMAC\LOGO_二维码\知行计划LOGO（标准版）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969" y="12531968"/>
            <a:ext cx="2005854" cy="10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 bwMode="auto">
          <a:xfrm flipV="1">
            <a:off x="284442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3" descr="H:\2019国际志愿者日-存档文件ouyang\1.#国际志愿者日#\3.设计\国际志愿者日-设计使用LOGO\页尾.png"/>
          <p:cNvPicPr>
            <a:picLocks noChangeAspect="1" noChangeArrowheads="1"/>
          </p:cNvPicPr>
          <p:nvPr/>
        </p:nvPicPr>
        <p:blipFill>
          <a:blip r:embed="rId3" cstate="print"/>
          <a:srcRect l="47185" t="13034" r="38896"/>
          <a:stretch>
            <a:fillRect/>
          </a:stretch>
        </p:blipFill>
        <p:spPr bwMode="auto">
          <a:xfrm>
            <a:off x="8331485" y="12488691"/>
            <a:ext cx="2968105" cy="1134487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/>
        </p:nvCxnSpPr>
        <p:spPr bwMode="auto">
          <a:xfrm flipV="1">
            <a:off x="796887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659600" y="512127"/>
            <a:ext cx="1879971" cy="12618704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11" descr="H:\2018-2019AN公益奖-存档文件\2 2019AN公益奖-存档文件\11.传播管理\3.LOGO\AkzoNobel_wordmark_RGB_Blue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75836" y="173365"/>
            <a:ext cx="4201263" cy="13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341880" y="4406900"/>
            <a:ext cx="8816975" cy="26625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zh-CN" altLang="en-US" sz="7200" b="1" dirty="0">
                <a:solidFill>
                  <a:srgbClr val="FCF4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"</a:t>
            </a:r>
            <a:r>
              <a:rPr lang="zh-CN" altLang="en-US" sz="7200" b="1" dirty="0">
                <a:solidFill>
                  <a:srgbClr val="FCF4E3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美</a:t>
            </a:r>
            <a:r>
              <a:rPr lang="zh-CN" altLang="en-US" sz="7200" b="1" dirty="0">
                <a:solidFill>
                  <a:srgbClr val="FCF4E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"</a:t>
            </a:r>
            <a:r>
              <a:rPr lang="zh-CN" altLang="en-US" sz="7200" b="1" dirty="0">
                <a:solidFill>
                  <a:srgbClr val="FCF4E3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无处不在 </a:t>
            </a:r>
            <a:r>
              <a:rPr lang="en-US" altLang="zh-CN" sz="7200" b="1" dirty="0">
                <a:solidFill>
                  <a:srgbClr val="FCF4E3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endParaRPr lang="zh-CN" altLang="en-US" sz="7200" b="1" dirty="0">
              <a:solidFill>
                <a:srgbClr val="FCF4E3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7200" b="1" dirty="0">
                <a:solidFill>
                  <a:srgbClr val="FCF4E3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寻找你身边的"美"</a:t>
            </a:r>
            <a:endParaRPr lang="zh-CN" altLang="en-US" sz="7200" b="1" dirty="0">
              <a:solidFill>
                <a:srgbClr val="FCF4E3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906125" y="996647"/>
            <a:ext cx="411099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体验活动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705" y="2249751"/>
            <a:ext cx="5085780" cy="49804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矩形 1"/>
          <p:cNvSpPr/>
          <p:nvPr/>
        </p:nvSpPr>
        <p:spPr>
          <a:xfrm>
            <a:off x="3245705" y="7847057"/>
            <a:ext cx="18655665" cy="402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300"/>
              </a:lnSpc>
            </a:pPr>
            <a:r>
              <a:rPr lang="zh-CN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请以小组为单位，在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10</a:t>
            </a:r>
            <a:r>
              <a:rPr lang="zh-CN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分钟内，哪组同学先拼完的多，就获得胜利；</a:t>
            </a:r>
            <a:endParaRPr lang="en-US" altLang="zh-CN" sz="3200" kern="1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lvl="0" algn="l">
              <a:lnSpc>
                <a:spcPts val="2300"/>
              </a:lnSpc>
            </a:pPr>
            <a:r>
              <a:rPr lang="zh-CN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如果规定时间内大家拼好的数量一样，可以根据类型复杂程度进行打分，总分数高的小组获得胜利。</a:t>
            </a:r>
            <a:endParaRPr lang="en-US" altLang="zh-CN" sz="3200" kern="12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l">
              <a:lnSpc>
                <a:spcPts val="2300"/>
              </a:lnSpc>
            </a:pPr>
            <a:r>
              <a:rPr lang="zh-CN" altLang="zh-CN" sz="3200" kern="1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不要偷看别的组的同学哦，相信自己是最棒的！</a:t>
            </a:r>
            <a:endParaRPr lang="en-US" altLang="zh-CN" sz="3200" kern="12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lvl="0" algn="l">
              <a:lnSpc>
                <a:spcPts val="2300"/>
              </a:lnSpc>
            </a:pPr>
            <a:r>
              <a:rPr lang="zh-CN" altLang="zh-CN" sz="3200" kern="1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每个同学都要积极参与呀，友谊第一，比赛第二！</a:t>
            </a:r>
            <a:endParaRPr lang="zh-CN" altLang="zh-CN" sz="3200" kern="1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lvl="0" algn="l">
              <a:lnSpc>
                <a:spcPts val="2300"/>
              </a:lnSpc>
            </a:pPr>
            <a:r>
              <a:rPr lang="zh-CN" altLang="zh-CN" sz="3200" kern="1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对待鲁班锁动作要温柔，强行拆开它的话，你和它都会感觉很疼哦！</a:t>
            </a:r>
            <a:endParaRPr lang="zh-CN" altLang="zh-CN" sz="3200" kern="12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38598" y="2778706"/>
            <a:ext cx="14249400" cy="392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zh-CN" sz="3800" b="1" dirty="0">
                <a:solidFill>
                  <a:srgbClr val="EF7C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鲁</a:t>
            </a:r>
            <a:r>
              <a:rPr lang="zh-CN" altLang="zh-CN" sz="3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班锁起源于古代中国建筑中首创的</a:t>
            </a:r>
            <a:r>
              <a:rPr lang="zh-CN" altLang="zh-CN" sz="3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“榫卯”结构，是一种三维的拼插器具，内部是榫卯结构啮（</a:t>
            </a:r>
            <a:r>
              <a:rPr lang="en-US" altLang="zh-CN" sz="3200" dirty="0" err="1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niè</a:t>
            </a:r>
            <a:r>
              <a:rPr lang="zh-CN" altLang="zh-CN" sz="3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咬）合，十分巧妙。原创的鲁班锁为木质结构，从外观看凹凸部分，是严丝合缝的十字立方体。鲁班锁类玩具有很多种，外观形状和内部构造各不相同，一般都容易拆解，难以安装，拼装时需要仔细观察，认真思考，分析其内部结构，是一种利于开发大脑，灵活手指的益智玩具。</a:t>
            </a:r>
            <a:endParaRPr lang="zh-CN" altLang="zh-CN" sz="32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674620" y="7710170"/>
            <a:ext cx="508000" cy="50800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9649460" y="817245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909845" y="1057993"/>
            <a:ext cx="2637336" cy="7673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课堂小结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95215" y="2975309"/>
            <a:ext cx="14593570" cy="1652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sz="3200" b="1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庄子玉，美国哥伦比亚大学建筑与城市设计硕士</a:t>
            </a:r>
            <a:endParaRPr lang="en-US" altLang="zh-CN" sz="3200" b="1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sz="3200" b="1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代表作有</a:t>
            </a:r>
            <a:r>
              <a:rPr lang="zh-CN" sz="3200" b="1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“安徽铜陵山居”等</a:t>
            </a:r>
            <a:endParaRPr lang="zh-CN" altLang="en-US" sz="3200" b="1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192000" y="8920480"/>
            <a:ext cx="11468100" cy="3568065"/>
            <a:chOff x="19200" y="14048"/>
            <a:chExt cx="18060" cy="5619"/>
          </a:xfrm>
        </p:grpSpPr>
        <p:pic>
          <p:nvPicPr>
            <p:cNvPr id="13" name="图片 2" descr="1579266450(1)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66" y="14048"/>
              <a:ext cx="8995" cy="561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4" name="图片 3" descr="1579266515(1)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00" y="14073"/>
              <a:ext cx="8194" cy="5594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5" name="图片 322" descr="3952621b8c3f4f4d82c6a941901be775"/>
          <p:cNvPicPr>
            <a:picLocks noChangeAspect="1"/>
          </p:cNvPicPr>
          <p:nvPr/>
        </p:nvPicPr>
        <p:blipFill>
          <a:blip r:embed="rId8"/>
          <a:srcRect t="25635" r="33551" b="21478"/>
          <a:stretch>
            <a:fillRect/>
          </a:stretch>
        </p:blipFill>
        <p:spPr>
          <a:xfrm>
            <a:off x="19396673" y="3116279"/>
            <a:ext cx="4313555" cy="51504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文本框 15"/>
          <p:cNvSpPr txBox="1"/>
          <p:nvPr/>
        </p:nvSpPr>
        <p:spPr>
          <a:xfrm>
            <a:off x="476250" y="5086350"/>
            <a:ext cx="18844260" cy="30984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3800" b="1" dirty="0">
                <a:solidFill>
                  <a:srgbClr val="EF7C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铜</a:t>
            </a:r>
            <a:r>
              <a:rPr lang="zh-CN" sz="3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陵山居，位于皖南一个偏远山村，该建筑地处全村最高的山顶，屋面和墙体损毁严重，四周杂草丛生。这个设计的要点：一是将原有房屋西侧向外延伸直抵旁边的岩石山体，向南北加宽形成较宽阔的起居室空间；二是将原有建筑加高至两层，并使房顶形成前后错落的空间连续曲面，使得传统的折面和曲面融为一体。屋面以青瓦覆盖，形成独特的鸟瞰形态。</a:t>
            </a:r>
            <a:endParaRPr lang="zh-CN" altLang="en-US" sz="32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791680" y="5424170"/>
            <a:ext cx="421259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057640" y="652780"/>
            <a:ext cx="600773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75970" y="1931877"/>
            <a:ext cx="12508040" cy="1034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“大师美学课堂”项目，缘起于阿克苏诺贝尔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创立的“阿克苏诺贝尔中国大学生社会公益奖”（简称“公益奖”）。公益奖作为“中国大学生社会实践知行促进计划”（简称“知行计划”）核心项目，是中国第一个以大学生社团为奖励对象的社会公益奖项，开展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年来累计覆盖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103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座城市的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284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所高校，鼓舞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余万大学生；大学生志愿实践时长累计达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198,831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天，相当于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544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年，令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2,527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所乡村学校师生受益。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2018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年，“公益奖”首度开展“大师美学课堂”项目，支持清华大学、同济大学、东南大学、中国美术学院等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所知名高校的大学生实践团队，寻访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位蜚声国内外建筑与设计领域的院士、教授、建筑师，了解最前沿的建筑设计思想，发掘大师典型作品背后的故事，并带着大师理念和成功案例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走向青海、新疆、贵州、四川等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12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省的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所乡村学校，培养当地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孩子感受美、发现美、创造美的能力。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58414" y="564741"/>
            <a:ext cx="6340197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="1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关于“大师美学课堂”</a:t>
            </a:r>
            <a:endParaRPr lang="zh-CN" altLang="en-US" b="1" kern="1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51465" y="1646784"/>
            <a:ext cx="9906000" cy="702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为进一步支持中国乡村美育教育发展，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年，阿克苏诺贝尔中国与宝洁中国、中国青少年发展基金会正式启动公益战略合作，整合“大师美学课堂”多年成果，研发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大师美学课堂青少年美育教育课程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，将捐赠给宝洁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余所希望学校使用，共同携手服务乡村振兴，推进教育扶贫，传递建筑的色彩与艺术之美，帮助孩子们认识和学习建筑美学知识；课程还将上线知行计划优秀课程中心，面向全国大学生实践团队及教育工作者免费开放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330" y="8997437"/>
            <a:ext cx="6098674" cy="406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空心弧 14"/>
          <p:cNvSpPr/>
          <p:nvPr/>
        </p:nvSpPr>
        <p:spPr>
          <a:xfrm rot="5400000">
            <a:off x="19418277" y="8924033"/>
            <a:ext cx="4065783" cy="4212591"/>
          </a:xfrm>
          <a:prstGeom prst="blockArc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9649460" y="116967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9741" y="2839242"/>
            <a:ext cx="23284684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中国大学生社会实践知行促进计划（简称“知行计划”）于2012年正式创立，是中国最重要的大学生项目官方平台，旨在推动和帮助社会力量，参与支持大学生社会实践和成长发展。截至2019年，“知行计划”已累计发动包括清华大学、北京大学、复旦大学、同济大学等超过470所大学的6,000多支大学生团队参与，持续开展包括助学支教、环境保护、减贫脱贫、创新创业、乡村调研、专业竞赛、公益传播等形式多样的大学生社会实践和成长发展项目，共有49.1万大学生直接参与，使6,400余所乡村学校的300余万师生受益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rgbClr val="2F505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“知行计划”官方网站、官方微信、微博二维码</a:t>
            </a:r>
            <a:r>
              <a:rPr kumimoji="0" lang="zh-CN" altLang="en-US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rPr>
              <a:t>                            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39119" y="8459388"/>
            <a:ext cx="7743927" cy="2247439"/>
            <a:chOff x="2886443" y="10417269"/>
            <a:chExt cx="5054277" cy="146685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443" y="10417269"/>
              <a:ext cx="146685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782" y="10417269"/>
              <a:ext cx="1409700" cy="14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70" y="1041726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0253007" y="1492394"/>
            <a:ext cx="3877985" cy="623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关于知行计划</a:t>
            </a:r>
            <a:endParaRPr lang="zh-CN" altLang="en-US" b="1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57" y="7312991"/>
            <a:ext cx="7617641" cy="507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"/>
          <p:cNvSpPr txBox="1"/>
          <p:nvPr/>
        </p:nvSpPr>
        <p:spPr>
          <a:xfrm>
            <a:off x="8937918" y="3884215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2"/>
          <p:cNvSpPr txBox="1"/>
          <p:nvPr/>
        </p:nvSpPr>
        <p:spPr>
          <a:xfrm>
            <a:off x="8937918" y="65430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3"/>
          <p:cNvSpPr txBox="1"/>
          <p:nvPr/>
        </p:nvSpPr>
        <p:spPr>
          <a:xfrm>
            <a:off x="8937918" y="93497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"/>
          <p:cNvSpPr txBox="1"/>
          <p:nvPr/>
        </p:nvSpPr>
        <p:spPr>
          <a:xfrm>
            <a:off x="10608864" y="3954108"/>
            <a:ext cx="6446740" cy="79375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"/>
          <p:cNvSpPr txBox="1"/>
          <p:nvPr/>
        </p:nvSpPr>
        <p:spPr>
          <a:xfrm>
            <a:off x="10608864" y="6736557"/>
            <a:ext cx="6446740" cy="79375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活动内容</a:t>
            </a:r>
            <a:endParaRPr lang="zh-CN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"/>
          <p:cNvSpPr txBox="1"/>
          <p:nvPr/>
        </p:nvSpPr>
        <p:spPr>
          <a:xfrm>
            <a:off x="10608864" y="9519005"/>
            <a:ext cx="6446740" cy="79375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课程小结</a:t>
            </a:r>
            <a:endParaRPr lang="zh-CN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19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连接符 20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23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接连接符 23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927229" y="9476439"/>
            <a:ext cx="2216145" cy="2851815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6869" y="7738937"/>
            <a:ext cx="2216145" cy="3067576"/>
          </a:xfrm>
          <a:prstGeom prst="rect">
            <a:avLst/>
          </a:prstGeom>
          <a:solidFill>
            <a:srgbClr val="EF7C4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61036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68561" y="1491297"/>
            <a:ext cx="26212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677285" y="4079240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77285" y="6467475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677285" y="8888095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41750" y="3891280"/>
            <a:ext cx="16752570" cy="6677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能够发现身边美的建筑，并用词语描述建筑的美，体会美无处不在，激发学习兴趣。</a:t>
            </a:r>
            <a:endParaRPr lang="en-US" sz="40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能够了解中国十大民居的结构特征，会用语言描述民居的美，体会古典之美，培养审美意识。</a:t>
            </a:r>
            <a:endParaRPr lang="en-US" sz="40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3.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能够了解古代建筑中的榫卯结构，掌握榫卯结构的拼插方法，培养学生的团队合作意识，体悟中华传统工艺的魅力。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47853" y="4468057"/>
            <a:ext cx="4789869" cy="28349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6613" y="4503824"/>
            <a:ext cx="4527806" cy="28042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0243" y="4478019"/>
            <a:ext cx="4542625" cy="66503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4600" y="8514252"/>
            <a:ext cx="4355882" cy="26477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362" y="8502236"/>
            <a:ext cx="4376137" cy="26597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rcRect t="1791"/>
          <a:stretch>
            <a:fillRect/>
          </a:stretch>
        </p:blipFill>
        <p:spPr>
          <a:xfrm>
            <a:off x="10652125" y="8519160"/>
            <a:ext cx="3733165" cy="25761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rcRect t="5888"/>
          <a:stretch>
            <a:fillRect/>
          </a:stretch>
        </p:blipFill>
        <p:spPr>
          <a:xfrm>
            <a:off x="14634210" y="8507095"/>
            <a:ext cx="4376420" cy="26390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" name="圆角矩形 21"/>
          <p:cNvSpPr/>
          <p:nvPr/>
        </p:nvSpPr>
        <p:spPr>
          <a:xfrm>
            <a:off x="9649460" y="161036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490960" y="1461770"/>
            <a:ext cx="14020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谈美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455665" y="4980794"/>
            <a:ext cx="7171164" cy="1900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4000" b="1" dirty="0">
                <a:solidFill>
                  <a:srgbClr val="2F505A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这些图片中你认为哪张最美？</a:t>
            </a:r>
            <a:endParaRPr lang="en-US" altLang="zh-CN" sz="4000" b="1" dirty="0">
              <a:solidFill>
                <a:srgbClr val="2F505A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zh-CN" sz="4000" b="1" dirty="0">
                <a:solidFill>
                  <a:srgbClr val="2F505A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谈谈你的理由？</a:t>
            </a:r>
            <a:endParaRPr lang="zh-CN" altLang="zh-CN" sz="4000" b="1" dirty="0">
              <a:solidFill>
                <a:srgbClr val="2F505A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554480" y="4929505"/>
            <a:ext cx="827405" cy="82740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623695" y="4997450"/>
            <a:ext cx="969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Q:</a:t>
            </a:r>
            <a:endParaRPr lang="en-US" altLang="zh-CN" sz="400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7260590" y="1171575"/>
            <a:ext cx="949134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260590" y="1070732"/>
            <a:ext cx="986282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任务一：阅读“真·善·美的小故事”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6750" y="248412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957122" y="2784261"/>
            <a:ext cx="18098279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ct val="100000"/>
              </a:lnSpc>
            </a:pPr>
            <a:r>
              <a:rPr lang="zh-CN" altLang="en-US" sz="3800" b="1" dirty="0">
                <a:solidFill>
                  <a:srgbClr val="EF7C4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zh-CN" altLang="en-US" sz="3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一个美丽的小山村，山脚下有三间破旧的房屋，这里住着兄弟三人，他们各有所长，老大喜欢经商，是一位木材经销商；老二喜欢摆弄各种植物，是一名植物学家；老三在设计、绘画方面极有天赋，是一名画家。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>
              <a:lnSpc>
                <a:spcPct val="100000"/>
              </a:lnSpc>
            </a:pPr>
            <a:r>
              <a:rPr lang="zh-CN" altLang="en-US" sz="3800" b="1" dirty="0">
                <a:solidFill>
                  <a:srgbClr val="EF7C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lang="zh-CN" altLang="en-US" sz="3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天，三兄弟来到自家小树林，看到原来的小树苗已经长成参天大树，老大指着这些树，高兴地说：“这些木料不错，可以用来盖房子；看那几棵，长得笔直，是做房梁的好材料，我们把它们砍了盖几间新房肯定不错。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>
              <a:lnSpc>
                <a:spcPct val="100000"/>
              </a:lnSpc>
            </a:pPr>
            <a:r>
              <a:rPr lang="zh-CN" altLang="en-US" sz="3800" b="1" dirty="0">
                <a:solidFill>
                  <a:srgbClr val="EF7C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</a:t>
            </a:r>
            <a:r>
              <a:rPr lang="zh-CN" altLang="en-US" sz="3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二不高兴地说：“这片小树林是我们这些年慢慢种植的，也是我研究植物的场所，树林里的每一棵树和每一种植物都是我研究的对象，你砍了，我怎么搞研究啊？”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>
              <a:lnSpc>
                <a:spcPct val="100000"/>
              </a:lnSpc>
            </a:pPr>
            <a:r>
              <a:rPr lang="zh-CN" altLang="en-US" sz="3800" b="1" dirty="0">
                <a:solidFill>
                  <a:srgbClr val="EF7C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</a:t>
            </a:r>
            <a:r>
              <a:rPr lang="zh-CN" altLang="en-US" sz="3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三听了，笑着说：“你们都太俗啦，这片小树林依山傍水，多美的景色啊，是搞艺术创作的好地方，砍了多可惜。”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>
              <a:lnSpc>
                <a:spcPct val="100000"/>
              </a:lnSpc>
            </a:pPr>
            <a:r>
              <a:rPr lang="zh-CN" altLang="en-US" sz="3800" b="1" dirty="0">
                <a:solidFill>
                  <a:srgbClr val="EF7C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</a:t>
            </a:r>
            <a:r>
              <a:rPr lang="zh-CN" altLang="en-US" sz="32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看了看两个弟弟，无奈地说：“做研究和搞艺术，首先得有房子住啊，现在我们房子太破旧啦，下雨的时候还总漏雨，还是先盖房子吧。”老大神秘一笑，分别对老二和老三说了一些悄悄话，二人便欣然同意了老大的建议。于是，在三人的齐心合力下，这个小山村里就出现了一栋本村最美的民居。</a:t>
            </a:r>
            <a:endParaRPr lang="zh-CN" altLang="en-US" sz="32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445774" y="2617743"/>
            <a:ext cx="3555101" cy="2840081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07035" y="3059896"/>
            <a:ext cx="2032371" cy="190052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21"/>
          <p:cNvSpPr/>
          <p:nvPr/>
        </p:nvSpPr>
        <p:spPr>
          <a:xfrm>
            <a:off x="7260590" y="1171575"/>
            <a:ext cx="949134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3206750" y="5402569"/>
            <a:ext cx="18207355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ct val="100000"/>
              </a:lnSpc>
            </a:pPr>
            <a:r>
              <a:rPr lang="en-US" alt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en-US" altLang="zh-CN" sz="4000" dirty="0" err="1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为什么兄弟三人见到小树林后的反应态度不一致</a:t>
            </a:r>
            <a:r>
              <a:rPr lang="en-US" alt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en-US" altLang="zh-CN" sz="40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>
              <a:lnSpc>
                <a:spcPct val="100000"/>
              </a:lnSpc>
            </a:pPr>
            <a:r>
              <a:rPr lang="en-US" alt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en-US" altLang="zh-CN" sz="4000" dirty="0" err="1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老大分别对兄弟二人说了什么悄悄话，他们才会欣然同意他的建议来盖房子</a:t>
            </a:r>
            <a:r>
              <a:rPr lang="en-US" alt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en-US" altLang="zh-CN" sz="40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1253" y="3668689"/>
            <a:ext cx="218821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CF4E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思考</a:t>
            </a:r>
            <a:endParaRPr lang="zh-CN" altLang="en-US" b="1" dirty="0">
              <a:solidFill>
                <a:srgbClr val="FCF4E3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60590" y="1070732"/>
            <a:ext cx="986282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任务一：阅读“真·善·美的小故事”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206750" y="248412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163945" y="1610360"/>
            <a:ext cx="12433300" cy="201041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63945" y="1303655"/>
            <a:ext cx="12672695" cy="23171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zh-CN" altLang="en-US" b="1" i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任务二：</a:t>
            </a:r>
            <a:r>
              <a:rPr lang="en-US" altLang="zh-CN" b="1" dirty="0">
                <a:solidFill>
                  <a:srgbClr val="2F505A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寻找你身边你觉得很美的民居，并以小组为单位讨论，完成课本中议一议的表格</a:t>
            </a:r>
            <a:endParaRPr kumimoji="0" lang="zh-CN" altLang="en-US" b="1" i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1" name="表格 10"/>
          <p:cNvGraphicFramePr/>
          <p:nvPr>
            <p:custDataLst>
              <p:tags r:id="rId6"/>
            </p:custDataLst>
          </p:nvPr>
        </p:nvGraphicFramePr>
        <p:xfrm>
          <a:off x="4207828" y="5060152"/>
          <a:ext cx="15968028" cy="4509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1015"/>
                <a:gridCol w="3063240"/>
                <a:gridCol w="4192270"/>
                <a:gridCol w="5671503"/>
              </a:tblGrid>
              <a:tr h="121920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民居名称</a:t>
                      </a:r>
                      <a:endParaRPr lang="en-US" altLang="en-US" sz="40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民居地点</a:t>
                      </a:r>
                      <a:endParaRPr lang="en-US" altLang="en-US" sz="4000" b="1" dirty="0">
                        <a:solidFill>
                          <a:srgbClr val="2F505A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民居特点</a:t>
                      </a:r>
                      <a:endParaRPr lang="en-US" altLang="en-US" sz="4000" b="1" dirty="0">
                        <a:solidFill>
                          <a:srgbClr val="2F505A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用几个词描述这种美</a:t>
                      </a:r>
                      <a:endParaRPr lang="en-US" altLang="en-US" sz="4000" b="1" dirty="0">
                        <a:solidFill>
                          <a:srgbClr val="2F505A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40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131310" y="6956425"/>
            <a:ext cx="1536065" cy="153606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9649460" y="146939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3787140" y="4122402"/>
            <a:ext cx="16809720" cy="4015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请各组依次派代表分享本组认为最美的民居。</a:t>
            </a:r>
            <a:endParaRPr lang="zh-CN" sz="40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sz="40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sz="4000" b="1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评价：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下一组学生对其描述进行评价，依次类推第一组评价最后一组。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64184" y="1485921"/>
            <a:ext cx="3372304" cy="9693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3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分享交流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06750" y="23926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9649460" y="99949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10916081" y="1213663"/>
            <a:ext cx="2846582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经典赏析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  <p:pic>
        <p:nvPicPr>
          <p:cNvPr id="12" name="图片 330" descr="王家大院"/>
          <p:cNvPicPr>
            <a:picLocks noChangeAspect="1"/>
          </p:cNvPicPr>
          <p:nvPr/>
        </p:nvPicPr>
        <p:blipFill rotWithShape="1">
          <a:blip r:embed="rId6"/>
          <a:srcRect l="4776" t="2601"/>
          <a:stretch>
            <a:fillRect/>
          </a:stretch>
        </p:blipFill>
        <p:spPr>
          <a:xfrm>
            <a:off x="6540005" y="4636261"/>
            <a:ext cx="4014338" cy="3127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图片 4" descr="开平碉楼"/>
          <p:cNvPicPr>
            <a:picLocks noChangeAspect="1"/>
          </p:cNvPicPr>
          <p:nvPr/>
        </p:nvPicPr>
        <p:blipFill rotWithShape="1">
          <a:blip r:embed="rId7"/>
          <a:srcRect l="4631" t="5165" r="3026"/>
          <a:stretch>
            <a:fillRect/>
          </a:stretch>
        </p:blipFill>
        <p:spPr>
          <a:xfrm>
            <a:off x="1959812" y="4583155"/>
            <a:ext cx="4227498" cy="31302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图片 328" descr="01300000257532122578756077340"/>
          <p:cNvPicPr>
            <a:picLocks noChangeAspect="1"/>
          </p:cNvPicPr>
          <p:nvPr/>
        </p:nvPicPr>
        <p:blipFill>
          <a:blip r:embed="rId8"/>
          <a:srcRect r="33522" b="35292"/>
          <a:stretch>
            <a:fillRect/>
          </a:stretch>
        </p:blipFill>
        <p:spPr>
          <a:xfrm>
            <a:off x="15087759" y="4669700"/>
            <a:ext cx="3836161" cy="30240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图片 331" descr="1271752397116_mthum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1394" y="4614248"/>
            <a:ext cx="3879314" cy="31272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图片 333" descr="U3829P622DT201102190831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43" y="8298618"/>
            <a:ext cx="4014337" cy="28269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图片 334" descr="1510970856664304"/>
          <p:cNvPicPr>
            <a:picLocks noChangeAspect="1"/>
          </p:cNvPicPr>
          <p:nvPr/>
        </p:nvPicPr>
        <p:blipFill>
          <a:blip r:embed="rId11"/>
          <a:srcRect t="3242"/>
          <a:stretch>
            <a:fillRect/>
          </a:stretch>
        </p:blipFill>
        <p:spPr>
          <a:xfrm>
            <a:off x="5055235" y="8301990"/>
            <a:ext cx="4546600" cy="28238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图片 335" descr="d5a813d7dc2d548013dc39369331d80d"/>
          <p:cNvPicPr>
            <a:picLocks noChangeAspect="1"/>
          </p:cNvPicPr>
          <p:nvPr/>
        </p:nvPicPr>
        <p:blipFill>
          <a:blip r:embed="rId12"/>
          <a:srcRect t="2437"/>
          <a:stretch>
            <a:fillRect/>
          </a:stretch>
        </p:blipFill>
        <p:spPr>
          <a:xfrm>
            <a:off x="9871075" y="8278495"/>
            <a:ext cx="3622040" cy="28473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图片 63" descr="2016081616550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76615" y="4669700"/>
            <a:ext cx="2620977" cy="3127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图片 327" descr="t018819cf88101ff96e"/>
          <p:cNvPicPr>
            <a:picLocks noChangeAspect="1"/>
          </p:cNvPicPr>
          <p:nvPr/>
        </p:nvPicPr>
        <p:blipFill>
          <a:blip r:embed="rId14"/>
          <a:srcRect t="-808"/>
          <a:stretch>
            <a:fillRect/>
          </a:stretch>
        </p:blipFill>
        <p:spPr>
          <a:xfrm>
            <a:off x="18769965" y="8195310"/>
            <a:ext cx="4737735" cy="29298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图片 336" descr="福建土楼"/>
          <p:cNvPicPr>
            <a:picLocks noChangeAspect="1"/>
          </p:cNvPicPr>
          <p:nvPr/>
        </p:nvPicPr>
        <p:blipFill rotWithShape="1">
          <a:blip r:embed="rId15"/>
          <a:srcRect l="1880" t="5381" r="3961" b="1520"/>
          <a:stretch>
            <a:fillRect/>
          </a:stretch>
        </p:blipFill>
        <p:spPr>
          <a:xfrm>
            <a:off x="13762355" y="8247380"/>
            <a:ext cx="4737735" cy="28784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文本框 25"/>
          <p:cNvSpPr txBox="1"/>
          <p:nvPr/>
        </p:nvSpPr>
        <p:spPr>
          <a:xfrm>
            <a:off x="5400939" y="2816519"/>
            <a:ext cx="14128954" cy="906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4000" dirty="0">
                <a:solidFill>
                  <a:srgbClr val="2F50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选出你认为最美的一所民居，并描述它美在哪里。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tags/tag1.xml><?xml version="1.0" encoding="utf-8"?>
<p:tagLst xmlns:p="http://schemas.openxmlformats.org/presentationml/2006/main">
  <p:tag name="REFSHAPE" val="562585748"/>
  <p:tag name="KSO_WM_UNIT_PLACING_PICTURE_USER_VIEWPORT" val="{&quot;height&quot;:3288,&quot;width&quot;:5556}"/>
</p:tagLst>
</file>

<file path=ppt/tags/tag2.xml><?xml version="1.0" encoding="utf-8"?>
<p:tagLst xmlns:p="http://schemas.openxmlformats.org/presentationml/2006/main">
  <p:tag name="KSO_WM_UNIT_TABLE_BEAUTIFY" val="smartTable{57d3bbbc-33a7-4163-85fe-e899b1401190}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F4E3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2322</Words>
  <Application>WPS 演示</Application>
  <PresentationFormat>自定义</PresentationFormat>
  <Paragraphs>116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Helvetica Neue</vt:lpstr>
      <vt:lpstr>Helvetica Neue Medium</vt:lpstr>
      <vt:lpstr>微软雅黑</vt:lpstr>
      <vt:lpstr>Times New Roman</vt:lpstr>
      <vt:lpstr>Calibri</vt:lpstr>
      <vt:lpstr>Arial Unicode MS</vt:lpstr>
      <vt:lpstr>等线</vt:lpstr>
      <vt:lpstr>等线 Light</vt:lpstr>
      <vt:lpstr>21_BasicWhite</vt:lpstr>
      <vt:lpstr>22_BasicWhite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pmac32</dc:creator>
  <cp:lastModifiedBy>荔枝</cp:lastModifiedBy>
  <cp:revision>86</cp:revision>
  <dcterms:created xsi:type="dcterms:W3CDTF">2020-05-16T16:56:00Z</dcterms:created>
  <dcterms:modified xsi:type="dcterms:W3CDTF">2020-07-10T06:43:56Z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