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3.svg" ContentType="image/svg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212" r:id="rId3"/>
    <p:sldId id="1236" r:id="rId4"/>
    <p:sldId id="1240" r:id="rId5"/>
    <p:sldId id="1254" r:id="rId6"/>
    <p:sldId id="1255" r:id="rId7"/>
    <p:sldId id="1257" r:id="rId8"/>
    <p:sldId id="1258" r:id="rId9"/>
    <p:sldId id="1259" r:id="rId10"/>
    <p:sldId id="1256" r:id="rId11"/>
    <p:sldId id="1260" r:id="rId12"/>
    <p:sldId id="1261" r:id="rId13"/>
    <p:sldId id="1262" r:id="rId14"/>
    <p:sldId id="1263" r:id="rId15"/>
    <p:sldId id="1264" r:id="rId16"/>
    <p:sldId id="1265" r:id="rId17"/>
    <p:sldId id="1266" r:id="rId18"/>
    <p:sldId id="1267" r:id="rId19"/>
    <p:sldId id="1268" r:id="rId20"/>
    <p:sldId id="1269" r:id="rId21"/>
    <p:sldId id="1270" r:id="rId22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7970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2pPr>
    <a:lvl3pPr marL="36004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3pPr>
    <a:lvl4pPr marL="53975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4pPr>
    <a:lvl5pPr marL="72009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5pPr>
    <a:lvl6pPr marL="89979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6pPr>
    <a:lvl7pPr marL="108013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7pPr>
    <a:lvl8pPr marL="125984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8pPr>
    <a:lvl9pPr marL="144018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4" autoAdjust="0"/>
    <p:restoredTop sz="97461" autoAdjust="0"/>
  </p:normalViewPr>
  <p:slideViewPr>
    <p:cSldViewPr snapToGrid="0" showGuides="1">
      <p:cViewPr varScale="1">
        <p:scale>
          <a:sx n="63" d="100"/>
          <a:sy n="63" d="100"/>
        </p:scale>
        <p:origin x="924" y="3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/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/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5"/>
            <a:r>
              <a:rPr lang="en-US" dirty="0"/>
              <a:t>Sixth level</a:t>
            </a:r>
            <a:endParaRPr lang="en-US" dirty="0"/>
          </a:p>
          <a:p>
            <a:pPr lvl="6"/>
            <a:r>
              <a:rPr lang="en-US" dirty="0"/>
              <a:t>Seventh level</a:t>
            </a:r>
            <a:endParaRPr lang="en-US" dirty="0"/>
          </a:p>
          <a:p>
            <a:pPr lvl="7"/>
            <a:r>
              <a:rPr lang="en-US" dirty="0"/>
              <a:t>Eight level</a:t>
            </a:r>
            <a:endParaRPr lang="en-US" dirty="0"/>
          </a:p>
          <a:p>
            <a:pPr lvl="8"/>
            <a:r>
              <a:rPr lang="en-US" dirty="0"/>
              <a:t>Ninth level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1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2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180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59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23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77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18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F3F3F0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9" name="Color Stage"/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1021398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第 </a:t>
            </a:r>
            <a:fld id="{15EBE321-CBB1-4E91-BD14-37C8D44326FB}" type="slidenum">
              <a:rPr lang="en-US" smtClean="0"/>
            </a:fld>
            <a:r>
              <a:rPr lang="en-US" dirty="0"/>
              <a:t> </a:t>
            </a:r>
            <a:r>
              <a:rPr lang="zh-CN" altLang="en-US" dirty="0"/>
              <a:t>页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45">
              <a:spcAft>
                <a:spcPts val="900"/>
              </a:spcAft>
              <a:tabLst>
                <a:tab pos="7199630" algn="r"/>
              </a:tabLst>
              <a:defRPr/>
            </a:lvl1pPr>
            <a:lvl2pPr defTabSz="360045">
              <a:spcAft>
                <a:spcPts val="900"/>
              </a:spcAft>
              <a:tabLst>
                <a:tab pos="7199630" algn="r"/>
              </a:tabLst>
              <a:defRPr/>
            </a:lvl2pPr>
            <a:lvl3pPr marL="179705" defTabSz="360045">
              <a:spcAft>
                <a:spcPts val="900"/>
              </a:spcAft>
              <a:tabLst>
                <a:tab pos="7199630" algn="r"/>
              </a:tabLst>
              <a:defRPr b="1"/>
            </a:lvl3pPr>
            <a:lvl4pPr marL="360045" defTabSz="360045">
              <a:spcAft>
                <a:spcPts val="900"/>
              </a:spcAft>
              <a:tabLst>
                <a:tab pos="7199630" algn="r"/>
              </a:tabLst>
              <a:defRPr/>
            </a:lvl4pPr>
            <a:lvl5pPr marL="360045" defTabSz="360045">
              <a:spcAft>
                <a:spcPts val="900"/>
              </a:spcAft>
              <a:tabLst>
                <a:tab pos="7199630" algn="r"/>
              </a:tabLst>
              <a:defRPr b="1"/>
            </a:lvl5pPr>
            <a:lvl6pPr marL="179705" defTabSz="360045">
              <a:spcAft>
                <a:spcPts val="600"/>
              </a:spcAft>
              <a:tabLst>
                <a:tab pos="7199630" algn="r"/>
              </a:tabLst>
              <a:defRPr sz="1600"/>
            </a:lvl6pPr>
            <a:lvl7pPr marL="179705" defTabSz="360045">
              <a:spcAft>
                <a:spcPts val="600"/>
              </a:spcAft>
              <a:tabLst>
                <a:tab pos="7199630" algn="r"/>
              </a:tabLst>
              <a:defRPr sz="1600" b="1"/>
            </a:lvl7pPr>
            <a:lvl8pPr marL="360045" defTabSz="360045">
              <a:spcAft>
                <a:spcPts val="600"/>
              </a:spcAft>
              <a:tabLst>
                <a:tab pos="7199630" algn="r"/>
              </a:tabLst>
              <a:defRPr sz="1600"/>
            </a:lvl8pPr>
            <a:lvl9pPr marL="360045" defTabSz="360045">
              <a:spcAft>
                <a:spcPts val="600"/>
              </a:spcAft>
              <a:tabLst>
                <a:tab pos="7199630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8300" y="6363040"/>
            <a:ext cx="10087220" cy="547200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3" name="Footer Placeholder" descr="Footer with copyright, author and department information, and date"/>
          <p:cNvSpPr txBox="1"/>
          <p:nvPr userDrawn="1"/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2" descr="Agenda text frame"/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3999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r>
              <a:rPr lang="en-US" dirty="0"/>
              <a:t> </a:t>
            </a:r>
            <a:endParaRPr lang="en-US" dirty="0"/>
          </a:p>
        </p:txBody>
      </p:sp>
      <p:sp>
        <p:nvSpPr>
          <p:cNvPr id="4" name="Footer Placeholder" descr="Footer with copyright, author and department information, and date"/>
          <p:cNvSpPr txBox="1"/>
          <p:nvPr userDrawn="1"/>
        </p:nvSpPr>
        <p:spPr bwMode="black">
          <a:xfrm>
            <a:off x="1452000" y="634416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r>
              <a:rPr lang="zh-CN" altLang="en-US" dirty="0">
                <a:solidFill>
                  <a:schemeClr val="tx1"/>
                </a:solidFill>
              </a:rPr>
              <a:t>西门子爱绿教育计划</a:t>
            </a:r>
            <a:endParaRPr lang="en-US" altLang="zh-C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/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3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7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2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3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4" descr="Content text frame"/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  <a:endParaRPr lang="en-US" dirty="0"/>
          </a:p>
        </p:txBody>
      </p:sp>
      <p:sp>
        <p:nvSpPr>
          <p:cNvPr id="4" name="Copy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able Placeholder" descr="Content table  frame"/>
          <p:cNvSpPr>
            <a:spLocks noGrp="1"/>
          </p:cNvSpPr>
          <p:nvPr>
            <p:ph type="tbl" sz="quarter" idx="12" hasCustomPrompt="1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zh-CN" altLang="en-US"/>
              <a:t>单击图标添加表格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1" name="Copy 2" descr="Content text frame"/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Copy 3" descr="Content text frame (highlight)"/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1" name="Quote marks"/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2" name="Quote marks"/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py" descr="Content text frame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145" indent="-144145" algn="l">
              <a:spcAft>
                <a:spcPts val="0"/>
              </a:spcAft>
              <a:buFont typeface="Arial" panose="020B060402020209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/>
            </a:lvl4pPr>
            <a:lvl5pPr marL="144145" indent="-14414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45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6pPr>
            <a:lvl7pPr marL="360045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7pPr>
            <a:lvl8pPr marL="539750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8pPr>
            <a:lvl9pPr marL="539750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  <a:endParaRPr lang="en-US" dirty="0"/>
          </a:p>
          <a:p>
            <a:pPr lvl="1"/>
            <a:r>
              <a:rPr lang="en-US" dirty="0"/>
              <a:t>Name etc.</a:t>
            </a:r>
            <a:endParaRPr lang="en-US" dirty="0"/>
          </a:p>
          <a:p>
            <a:pPr lvl="2"/>
            <a:r>
              <a:rPr lang="en-US" dirty="0"/>
              <a:t>Skills etc.</a:t>
            </a:r>
            <a:endParaRPr lang="en-US" dirty="0"/>
          </a:p>
          <a:p>
            <a:pPr lvl="3"/>
            <a:r>
              <a:rPr lang="en-US" dirty="0"/>
              <a:t>Name etc. sublevel</a:t>
            </a:r>
            <a:endParaRPr lang="en-US" dirty="0"/>
          </a:p>
          <a:p>
            <a:pPr lvl="4"/>
            <a:r>
              <a:rPr lang="en-US" dirty="0"/>
              <a:t>Skills etc. sublevel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1" Type="http://schemas.openxmlformats.org/officeDocument/2006/relationships/theme" Target="../theme/theme1.xml"/><Relationship Id="rId70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.xml"/><Relationship Id="rId69" Type="http://schemas.openxmlformats.org/officeDocument/2006/relationships/slideLayout" Target="../slideLayouts/slideLayout69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" descr="Content text frame"/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410400" y="63652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9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7970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9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89979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5984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7" Type="http://schemas.openxmlformats.org/officeDocument/2006/relationships/image" Target="../media/image45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hyperlink" Target="https://www.bilibili.com/video/BV1gpzvYpESN?buvid=Z" TargetMode="External"/><Relationship Id="rId1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hyperlink" Target="https://www.bilibili.com/video/BV15C4y1W7c3?buvid=Z6" TargetMode="External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6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 txBox="1"/>
          <p:nvPr/>
        </p:nvSpPr>
        <p:spPr>
          <a:xfrm>
            <a:off x="-1011084" y="6454800"/>
            <a:ext cx="8405223" cy="259200"/>
          </a:xfrm>
          <a:prstGeom prst="rect">
            <a:avLst/>
          </a:prstGeom>
        </p:spPr>
        <p:txBody>
          <a:bodyPr vert="horz" lIns="0" tIns="0" rIns="482400" bIns="115200" rtlCol="0" anchor="t" anchorCtr="0">
            <a:noAutofit/>
          </a:bodyPr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pPr algn="r">
              <a:lnSpc>
                <a:spcPct val="9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+mn-lt"/>
                <a:ea typeface="Siemens Sans Global" pitchFamily="2" charset="-128"/>
              </a:rPr>
              <a:t>西门子爱绿教育计划</a:t>
            </a:r>
            <a:endParaRPr lang="en-US" sz="1400" dirty="0">
              <a:solidFill>
                <a:schemeClr val="tx1"/>
              </a:solidFill>
              <a:latin typeface="+mn-lt"/>
              <a:ea typeface="Siemens Sans Global" pitchFamily="2" charset="-128"/>
            </a:endParaRPr>
          </a:p>
        </p:txBody>
      </p:sp>
      <p:sp>
        <p:nvSpPr>
          <p:cNvPr id="13" name="Titel 1"/>
          <p:cNvSpPr txBox="1"/>
          <p:nvPr/>
        </p:nvSpPr>
        <p:spPr bwMode="black">
          <a:xfrm>
            <a:off x="709846" y="4174734"/>
            <a:ext cx="10765196" cy="1969770"/>
          </a:xfrm>
          <a:prstGeom prst="rect">
            <a:avLst/>
          </a:prstGeom>
          <a:gradFill>
            <a:gsLst>
              <a:gs pos="68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</a:gradFill>
        </p:spPr>
        <p:txBody>
          <a:bodyPr vert="horz" wrap="square" lIns="0" tIns="0" rIns="0" bIns="0" rtlCol="0" anchor="b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br>
              <a:rPr lang="en-US" dirty="0">
                <a:ea typeface="Siemens Sans Global" pitchFamily="2" charset="-128"/>
              </a:rPr>
            </a:br>
            <a:br>
              <a:rPr lang="en-US" altLang="zh-CN" sz="2400" dirty="0">
                <a:ea typeface="Siemens Sans Global" pitchFamily="2" charset="-128"/>
              </a:rPr>
            </a:br>
            <a:r>
              <a:rPr lang="en-US" altLang="zh-CN" sz="2400" dirty="0">
                <a:ea typeface="Siemens Sans Global" pitchFamily="2" charset="-128"/>
              </a:rPr>
              <a:t>                                                                                  </a:t>
            </a:r>
            <a:endParaRPr lang="en-US" sz="2400" dirty="0">
              <a:ea typeface="Siemens Sans Global" pitchFamily="2" charset="-128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80618" y="4233599"/>
            <a:ext cx="102944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60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残障平等社会科普</a:t>
            </a:r>
            <a:endParaRPr lang="zh-CN" altLang="en-US" sz="60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77062" y="5124306"/>
            <a:ext cx="983076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西门子爱绿教育计划</a:t>
            </a:r>
            <a:endParaRPr lang="en-US" altLang="zh-CN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  <a:p>
            <a:pPr algn="l"/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提供者：东南大学</a:t>
            </a:r>
            <a:r>
              <a:rPr lang="en-US" altLang="zh-CN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-</a:t>
            </a:r>
            <a:r>
              <a:rPr lang="zh-CN" altLang="en-US" sz="2400" dirty="0">
                <a:solidFill>
                  <a:schemeClr val="tx1"/>
                </a:solidFill>
                <a:latin typeface="+mj-lt"/>
                <a:ea typeface="Siemens Sans Global" pitchFamily="2" charset="-128"/>
              </a:rPr>
              <a:t>电气绿色先锋队</a:t>
            </a:r>
            <a:endParaRPr lang="zh-CN" altLang="en-US" sz="2400" dirty="0">
              <a:solidFill>
                <a:schemeClr val="tx1"/>
              </a:solidFill>
              <a:latin typeface="+mj-lt"/>
              <a:ea typeface="Siemens Sans Global" pitchFamily="2" charset="-128"/>
            </a:endParaRPr>
          </a:p>
        </p:txBody>
      </p:sp>
      <p:sp>
        <p:nvSpPr>
          <p:cNvPr id="17" name="Slide Number"/>
          <p:cNvSpPr txBox="1"/>
          <p:nvPr/>
        </p:nvSpPr>
        <p:spPr>
          <a:xfrm>
            <a:off x="411163" y="6364691"/>
            <a:ext cx="980758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sz="1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聋哑人群的生活是什么样子的呢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9476" y="2005718"/>
            <a:ext cx="3185212" cy="2385024"/>
          </a:xfrm>
          <a:prstGeom prst="rect">
            <a:avLst/>
          </a:prstGeom>
        </p:spPr>
      </p:pic>
      <p:sp>
        <p:nvSpPr>
          <p:cNvPr id="6" name="文本框 4"/>
          <p:cNvSpPr txBox="1"/>
          <p:nvPr/>
        </p:nvSpPr>
        <p:spPr>
          <a:xfrm>
            <a:off x="4782912" y="1439920"/>
            <a:ext cx="5643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戴在耳朵上的这是什么？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7" name="文本框 5"/>
          <p:cNvSpPr txBox="1"/>
          <p:nvPr/>
        </p:nvSpPr>
        <p:spPr>
          <a:xfrm>
            <a:off x="4782912" y="2005718"/>
            <a:ext cx="548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b="1" dirty="0">
                <a:ea typeface="Siemens Sans Global" pitchFamily="2" charset="-128"/>
              </a:rPr>
              <a:t>         </a:t>
            </a:r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是怎么帮助聋哑人朋友的呢？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43872" y="3445854"/>
            <a:ext cx="6581230" cy="11344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把原来听不到的声音加以扩大</a:t>
            </a:r>
            <a:endParaRPr lang="en-US" altLang="zh-CN" sz="2400" dirty="0">
              <a:latin typeface="Siemens Sans Global" pitchFamily="2" charset="-128"/>
              <a:ea typeface="Siemens Sans Global" pitchFamily="2" charset="-128"/>
            </a:endParaRPr>
          </a:p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利用残余的听力进行补偿</a:t>
            </a:r>
            <a:endParaRPr lang="zh-CN" alt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43872" y="4737314"/>
            <a:ext cx="3097429" cy="5804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90204" pitchFamily="34" charset="0"/>
              <a:buChar char="•"/>
            </a:pP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价格昂贵</a:t>
            </a:r>
            <a:endParaRPr lang="zh-CN" alt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43019" y="2192958"/>
            <a:ext cx="12666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iemens Sans Global" pitchFamily="2" charset="-128"/>
                <a:ea typeface="Siemens Sans Global" pitchFamily="2" charset="-128"/>
              </a:rPr>
              <a:t>助听器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聋哑人群的生活是什么样子的呢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3785229" y="1797736"/>
            <a:ext cx="4232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手语交流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7917" y="2794042"/>
            <a:ext cx="4140968" cy="26325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800" y="2791379"/>
            <a:ext cx="4271282" cy="26352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学习一些简单的手语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2398250" y="1720227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你好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6" name="文本框 4"/>
          <p:cNvSpPr txBox="1"/>
          <p:nvPr/>
        </p:nvSpPr>
        <p:spPr>
          <a:xfrm>
            <a:off x="2398250" y="3167390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谢谢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56513" y="4590949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对不起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1289" y="1361840"/>
            <a:ext cx="1926807" cy="117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767" y="1362959"/>
            <a:ext cx="1977982" cy="117735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290" y="2802181"/>
            <a:ext cx="1926807" cy="12382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768" y="2817190"/>
            <a:ext cx="1977982" cy="12382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8377" y="4523846"/>
            <a:ext cx="1926807" cy="154997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574" y="4360358"/>
            <a:ext cx="1599913" cy="18769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学习一些简单的手语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2140133" y="1619110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早上好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6" name="文本框 4"/>
          <p:cNvSpPr txBox="1"/>
          <p:nvPr/>
        </p:nvSpPr>
        <p:spPr>
          <a:xfrm>
            <a:off x="2140133" y="3008589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晚上好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7" name="文本框 5"/>
          <p:cNvSpPr txBox="1"/>
          <p:nvPr/>
        </p:nvSpPr>
        <p:spPr>
          <a:xfrm>
            <a:off x="2140133" y="4332367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认识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40133" y="5567340"/>
            <a:ext cx="2551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高兴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23021" y="1278886"/>
            <a:ext cx="1726221" cy="13883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61" y="1278886"/>
            <a:ext cx="1667860" cy="138229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741" y="1278886"/>
            <a:ext cx="1360126" cy="139259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021" y="2760082"/>
            <a:ext cx="1667860" cy="138229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8200" y="2754044"/>
            <a:ext cx="1726221" cy="13883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740" y="2754044"/>
            <a:ext cx="1360126" cy="139259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022" y="4235241"/>
            <a:ext cx="1854464" cy="109365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599" y="4235241"/>
            <a:ext cx="1767737" cy="10936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3022" y="5459896"/>
            <a:ext cx="1913540" cy="117346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7562" y="5459896"/>
            <a:ext cx="1736928" cy="1173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学习一些简单的手语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19" name="文本框 6"/>
          <p:cNvSpPr txBox="1"/>
          <p:nvPr/>
        </p:nvSpPr>
        <p:spPr>
          <a:xfrm>
            <a:off x="2963652" y="3066115"/>
            <a:ext cx="5974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200" b="1" dirty="0">
                <a:ea typeface="Siemens Sans Global" pitchFamily="2" charset="-128"/>
              </a:rPr>
              <a:t>你好，认识你我很高兴。</a:t>
            </a:r>
            <a:endParaRPr lang="zh-CN" altLang="en-US" sz="3200" b="1" dirty="0">
              <a:ea typeface="Siemens Sans Global" pitchFamily="2" charset="-128"/>
            </a:endParaRPr>
          </a:p>
        </p:txBody>
      </p:sp>
      <p:sp>
        <p:nvSpPr>
          <p:cNvPr id="20" name="文本框 2"/>
          <p:cNvSpPr txBox="1"/>
          <p:nvPr/>
        </p:nvSpPr>
        <p:spPr>
          <a:xfrm>
            <a:off x="731404" y="1232756"/>
            <a:ext cx="2419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连词成句</a:t>
            </a:r>
            <a:endParaRPr lang="zh-CN" altLang="en-US" sz="2800" b="1" dirty="0"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000" b="1" dirty="0">
                <a:ea typeface="Siemens Sans Global" pitchFamily="2" charset="-128"/>
                <a:cs typeface="+mn-ea"/>
                <a:sym typeface="+mn-lt"/>
              </a:rPr>
              <a:t>肢体残疾人群</a:t>
            </a:r>
            <a:r>
              <a:rPr lang="zh-CN" altLang="en-US" dirty="0">
                <a:ea typeface="Siemens Sans Global" pitchFamily="2" charset="-128"/>
              </a:rPr>
              <a:t>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-106704" y="1331034"/>
            <a:ext cx="4232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ea typeface="Siemens Sans Global" pitchFamily="2" charset="-128"/>
              </a:rPr>
              <a:t>体验轮椅出行</a:t>
            </a:r>
            <a:endParaRPr lang="zh-CN" altLang="en-US" sz="2400" b="1" dirty="0"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7612" y="1982168"/>
            <a:ext cx="7033091" cy="409180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758779" y="1307142"/>
            <a:ext cx="2321169" cy="580292"/>
          </a:xfrm>
          <a:prstGeom prst="rect">
            <a:avLst/>
          </a:prstGeom>
          <a:solidFill>
            <a:srgbClr val="A5E1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chemeClr val="tx1"/>
                </a:solidFill>
                <a:ea typeface="Siemens Sans Global" pitchFamily="2" charset="-128"/>
              </a:rPr>
              <a:t>观看视频</a:t>
            </a:r>
            <a:endParaRPr lang="zh-CN" altLang="en-US" dirty="0">
              <a:solidFill>
                <a:schemeClr val="tx1"/>
              </a:solidFill>
              <a:ea typeface="Siemens Sans Global" pitchFamily="2" charset="-128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45498" y="1422793"/>
            <a:ext cx="570100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zh-CN" dirty="0">
                <a:solidFill>
                  <a:schemeClr val="tx1"/>
                </a:solidFill>
                <a:ea typeface="Siemens Sans Global" pitchFamily="2" charset="-128"/>
                <a:hlinkClick r:id="rId2"/>
              </a:rPr>
              <a:t>https://www.bilibili.com/video/BV1gpzvYpESN?buvid=Z</a:t>
            </a:r>
            <a:endParaRPr lang="en-US" altLang="zh-CN" dirty="0">
              <a:solidFill>
                <a:schemeClr val="tx1"/>
              </a:solidFill>
              <a:ea typeface="Siemens Sans Global" pitchFamily="2" charset="-128"/>
            </a:endParaRPr>
          </a:p>
          <a:p>
            <a:pPr algn="l"/>
            <a:endParaRPr lang="zh-CN" altLang="en-US" dirty="0" err="1">
              <a:solidFill>
                <a:schemeClr val="tx1"/>
              </a:solidFill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000" b="1" dirty="0">
                <a:ea typeface="Siemens Sans Global" pitchFamily="2" charset="-128"/>
                <a:cs typeface="+mn-ea"/>
                <a:sym typeface="+mn-lt"/>
              </a:rPr>
              <a:t>肢体残疾人群</a:t>
            </a:r>
            <a:r>
              <a:rPr lang="zh-CN" altLang="en-US" dirty="0">
                <a:ea typeface="Siemens Sans Global" pitchFamily="2" charset="-128"/>
              </a:rPr>
              <a:t>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1228833" y="1328330"/>
            <a:ext cx="4232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无障碍设施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7453" y="2125080"/>
            <a:ext cx="3035124" cy="2596922"/>
          </a:xfrm>
          <a:prstGeom prst="rect">
            <a:avLst/>
          </a:prstGeom>
        </p:spPr>
      </p:pic>
      <p:sp>
        <p:nvSpPr>
          <p:cNvPr id="7" name="文本框 4"/>
          <p:cNvSpPr txBox="1"/>
          <p:nvPr/>
        </p:nvSpPr>
        <p:spPr>
          <a:xfrm>
            <a:off x="3646089" y="1328330"/>
            <a:ext cx="7519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>
                <a:ea typeface="Siemens Sans Global" pitchFamily="2" charset="-128"/>
              </a:rPr>
              <a:t>——</a:t>
            </a:r>
            <a:r>
              <a:rPr lang="zh-CN" altLang="en-US" sz="2800" b="1" dirty="0">
                <a:ea typeface="Siemens Sans Global" pitchFamily="2" charset="-128"/>
              </a:rPr>
              <a:t>方便残疾人出行的专用设施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8" name="文本框 5"/>
          <p:cNvSpPr txBox="1"/>
          <p:nvPr/>
        </p:nvSpPr>
        <p:spPr>
          <a:xfrm>
            <a:off x="1827453" y="5006451"/>
            <a:ext cx="3157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无障碍标志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9" name="文本框 6"/>
          <p:cNvSpPr txBox="1"/>
          <p:nvPr/>
        </p:nvSpPr>
        <p:spPr>
          <a:xfrm>
            <a:off x="5729333" y="2946079"/>
            <a:ext cx="5303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dirty="0">
                <a:ea typeface="Siemens Sans Global" pitchFamily="2" charset="-128"/>
              </a:rPr>
              <a:t>有哪些无障碍设施呢？</a:t>
            </a:r>
            <a:endParaRPr lang="zh-CN" altLang="en-US" sz="2800" dirty="0"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000" b="1" dirty="0">
                <a:ea typeface="Siemens Sans Global" pitchFamily="2" charset="-128"/>
                <a:cs typeface="+mn-ea"/>
                <a:sym typeface="+mn-lt"/>
              </a:rPr>
              <a:t>肢体残疾人群</a:t>
            </a:r>
            <a:r>
              <a:rPr lang="zh-CN" altLang="en-US" dirty="0">
                <a:ea typeface="Siemens Sans Global" pitchFamily="2" charset="-128"/>
              </a:rPr>
              <a:t>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1379476" y="5417823"/>
            <a:ext cx="4232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无障碍电梯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2355" y="1440177"/>
            <a:ext cx="2494847" cy="3834901"/>
          </a:xfrm>
          <a:prstGeom prst="rect">
            <a:avLst/>
          </a:prstGeom>
        </p:spPr>
      </p:pic>
      <p:sp>
        <p:nvSpPr>
          <p:cNvPr id="7" name="文本框 11"/>
          <p:cNvSpPr txBox="1"/>
          <p:nvPr/>
        </p:nvSpPr>
        <p:spPr>
          <a:xfrm>
            <a:off x="5229458" y="2623036"/>
            <a:ext cx="57389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ea typeface="Siemens Sans Global" pitchFamily="2" charset="-128"/>
              </a:rPr>
              <a:t>其他：</a:t>
            </a:r>
            <a:endParaRPr lang="en-US" altLang="zh-CN" sz="2400" b="1" dirty="0">
              <a:ea typeface="Siemens Sans Global" pitchFamily="2" charset="-128"/>
            </a:endParaRPr>
          </a:p>
          <a:p>
            <a:r>
              <a:rPr lang="zh-CN" altLang="en-US" sz="2400" b="1" dirty="0">
                <a:ea typeface="Siemens Sans Global" pitchFamily="2" charset="-128"/>
              </a:rPr>
              <a:t>无障碍洗手台、无障碍马桶、无障碍淋浴、无障碍车辆等等</a:t>
            </a:r>
            <a:r>
              <a:rPr lang="en-US" altLang="zh-CN" sz="2400" b="1" dirty="0">
                <a:ea typeface="Siemens Sans Global" pitchFamily="2" charset="-128"/>
              </a:rPr>
              <a:t>……</a:t>
            </a:r>
            <a:endParaRPr lang="zh-CN" altLang="en-US" sz="2400" b="1" dirty="0"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如何关爱残障人士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623391" y="1589121"/>
            <a:ext cx="4954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耐心对待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755" y="2333242"/>
            <a:ext cx="5318195" cy="3009900"/>
          </a:xfrm>
          <a:prstGeom prst="rect">
            <a:avLst/>
          </a:prstGeom>
        </p:spPr>
      </p:pic>
      <p:sp>
        <p:nvSpPr>
          <p:cNvPr id="7" name="文本框 11"/>
          <p:cNvSpPr txBox="1"/>
          <p:nvPr/>
        </p:nvSpPr>
        <p:spPr>
          <a:xfrm>
            <a:off x="6847992" y="2878190"/>
            <a:ext cx="4529253" cy="1451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dirty="0">
                <a:ea typeface="Siemens Sans Global" pitchFamily="2" charset="-128"/>
              </a:rPr>
              <a:t>残疾人是不幸的，作为社会公民，我们有义务去帮助他们</a:t>
            </a:r>
            <a:endParaRPr lang="zh-CN" altLang="en-US" sz="2400" b="1" dirty="0"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如何关爱残障人士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119336" y="1448706"/>
            <a:ext cx="4232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ea typeface="Siemens Sans Global" pitchFamily="2" charset="-128"/>
              </a:rPr>
              <a:t>包容理解</a:t>
            </a:r>
            <a:endParaRPr lang="zh-CN" altLang="en-US" sz="2800" b="1" dirty="0">
              <a:ea typeface="Siemens Sans Global" pitchFamily="2" charset="-128"/>
            </a:endParaRPr>
          </a:p>
        </p:txBody>
      </p:sp>
      <p:sp>
        <p:nvSpPr>
          <p:cNvPr id="6" name="文本框 11"/>
          <p:cNvSpPr txBox="1"/>
          <p:nvPr/>
        </p:nvSpPr>
        <p:spPr>
          <a:xfrm>
            <a:off x="5698039" y="2687955"/>
            <a:ext cx="5591283" cy="2175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2400" b="1" dirty="0">
                <a:ea typeface="Siemens Sans Global" pitchFamily="2" charset="-128"/>
              </a:rPr>
              <a:t>残疾人有时候因为种种不便而脾气暴躁，对于他们的任性与愤怒多一点点包容，多一点点理解。</a:t>
            </a:r>
            <a:endParaRPr lang="zh-CN" altLang="en-US" sz="2400" b="1" dirty="0">
              <a:ea typeface="Siemens Sans Global" pitchFamily="2" charset="-128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9162" y="2336933"/>
            <a:ext cx="3580040" cy="3563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内容和主题概要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/>
          </a:p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9" name="Agenda" descr="Sample table of contents"/>
          <p:cNvSpPr>
            <a:spLocks noGrp="1"/>
          </p:cNvSpPr>
          <p:nvPr>
            <p:ph type="body" sz="quarter" idx="12"/>
          </p:nvPr>
        </p:nvSpPr>
        <p:spPr>
          <a:xfrm>
            <a:off x="411480" y="1054735"/>
            <a:ext cx="6019800" cy="4751070"/>
          </a:xfrm>
        </p:spPr>
        <p:txBody>
          <a:bodyPr/>
          <a:lstStyle/>
          <a:p>
            <a:r>
              <a:rPr lang="zh-CN" altLang="en-US" sz="2400" b="1" noProof="0" dirty="0"/>
              <a:t>残障平等社会科普</a:t>
            </a:r>
            <a:endParaRPr lang="en-US" sz="2400" b="1" noProof="0" dirty="0"/>
          </a:p>
          <a:p>
            <a:pPr lvl="1">
              <a:lnSpc>
                <a:spcPct val="200000"/>
              </a:lnSpc>
            </a:pP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小游戏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——</a:t>
            </a: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如果我失去了光明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        </a:t>
            </a:r>
            <a:r>
              <a:rPr lang="en-US" sz="2000" b="1" noProof="0" dirty="0">
                <a:latin typeface="等线" panose="02010600030101010101" pitchFamily="2" charset="-122"/>
                <a:ea typeface="等线" panose="02010600030101010101" pitchFamily="2" charset="-122"/>
              </a:rPr>
              <a:t>3</a:t>
            </a:r>
            <a:endParaRPr lang="en-US" sz="2000" b="1" noProof="0" dirty="0"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盲人的生活是什么样子的呢    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5</a:t>
            </a:r>
            <a:endParaRPr lang="en-US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等线" panose="02010600030101010101" pitchFamily="2" charset="-122"/>
              <a:ea typeface="等线" panose="02010600030101010101" pitchFamily="2" charset="-122"/>
              <a:cs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聋哑人群的生活是什么样子的呢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9</a:t>
            </a:r>
            <a:endParaRPr lang="en-US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等线" panose="02010600030101010101" pitchFamily="2" charset="-122"/>
              <a:ea typeface="等线" panose="02010600030101010101" pitchFamily="2" charset="-122"/>
              <a:cs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一起学一些简单的手语 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 </a:t>
            </a: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12</a:t>
            </a:r>
            <a:endParaRPr lang="en-US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等线" panose="02010600030101010101" pitchFamily="2" charset="-122"/>
              <a:ea typeface="等线" panose="02010600030101010101" pitchFamily="2" charset="-122"/>
              <a:cs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肢体残障人</a:t>
            </a: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的生活是什么样子的呢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15</a:t>
            </a:r>
            <a:endParaRPr lang="en-US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等线" panose="02010600030101010101" pitchFamily="2" charset="-122"/>
              <a:ea typeface="等线" panose="02010600030101010101" pitchFamily="2" charset="-122"/>
              <a:cs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等线" panose="02010600030101010101" pitchFamily="2" charset="-122"/>
                <a:ea typeface="等线" panose="02010600030101010101" pitchFamily="2" charset="-122"/>
                <a:cs typeface="Siemens Sans Global" pitchFamily="2" charset="-128"/>
              </a:rPr>
              <a:t>如何关爱残障人士   </a:t>
            </a: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cs typeface="Siemens Sans Global" pitchFamily="2" charset="-128"/>
              </a:rPr>
              <a:t>        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cs typeface="Siemens Sans Global" pitchFamily="2" charset="-128"/>
              </a:rPr>
              <a:t>      </a:t>
            </a:r>
            <a:r>
              <a:rPr lang="zh-CN" altLang="en-U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cs typeface="Siemens Sans Global" pitchFamily="2" charset="-128"/>
              </a:rPr>
              <a:t>       </a:t>
            </a:r>
            <a:r>
              <a:rPr lang="en-US" altLang="zh-CN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cs typeface="Siemens Sans Global" pitchFamily="2" charset="-128"/>
              </a:rPr>
              <a:t>18</a:t>
            </a:r>
            <a:endParaRPr lang="en-GB" altLang="zh-CN" sz="2000" b="1" dirty="0">
              <a:solidFill>
                <a:srgbClr val="000000">
                  <a:lumMod val="75000"/>
                  <a:lumOff val="25000"/>
                </a:srgbClr>
              </a:solidFill>
              <a:latin typeface="+mn-ea"/>
              <a:cs typeface="Siemens Sans Global" pitchFamily="2" charset="-128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62585" y="1414463"/>
            <a:ext cx="3882935" cy="430358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如何关爱残障人士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6"/>
          <p:cNvSpPr txBox="1"/>
          <p:nvPr/>
        </p:nvSpPr>
        <p:spPr>
          <a:xfrm>
            <a:off x="5341513" y="2087655"/>
            <a:ext cx="5644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ea typeface="Siemens Sans Global" pitchFamily="2" charset="-128"/>
              </a:rPr>
              <a:t>让我们再想一想有哪些力所能及的事？</a:t>
            </a:r>
            <a:endParaRPr lang="zh-CN" altLang="en-US" sz="2400" b="1" dirty="0">
              <a:ea typeface="Siemens Sans Global" pitchFamily="2" charset="-128"/>
            </a:endParaRPr>
          </a:p>
        </p:txBody>
      </p:sp>
      <p:sp>
        <p:nvSpPr>
          <p:cNvPr id="6" name="文本框 4"/>
          <p:cNvSpPr txBox="1"/>
          <p:nvPr/>
        </p:nvSpPr>
        <p:spPr>
          <a:xfrm>
            <a:off x="5566013" y="3164164"/>
            <a:ext cx="4232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ea typeface="Siemens Sans Global" pitchFamily="2" charset="-128"/>
              </a:rPr>
              <a:t>……</a:t>
            </a:r>
            <a:endParaRPr lang="zh-CN" altLang="en-US" sz="3200" dirty="0">
              <a:ea typeface="Siemens Sans Global" pitchFamily="2" charset="-128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9489" y="1592796"/>
            <a:ext cx="3882935" cy="4303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小游戏环节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388" y="1448780"/>
            <a:ext cx="2768240" cy="36679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785229" y="1782265"/>
            <a:ext cx="6312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如果我失去了光明</a:t>
            </a:r>
            <a:endParaRPr lang="en-US" altLang="zh-CN" sz="2400" b="1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3" name="文本框 1"/>
          <p:cNvSpPr txBox="1"/>
          <p:nvPr/>
        </p:nvSpPr>
        <p:spPr>
          <a:xfrm>
            <a:off x="3799021" y="2468062"/>
            <a:ext cx="252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游戏规则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4" name="文本框 3"/>
          <p:cNvSpPr txBox="1"/>
          <p:nvPr/>
        </p:nvSpPr>
        <p:spPr>
          <a:xfrm>
            <a:off x="3799021" y="3143104"/>
            <a:ext cx="7993019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两位同学上台，一位戴上眼罩，另一位引导他完成任务</a:t>
            </a:r>
            <a:endParaRPr lang="en-US" altLang="zh-CN" sz="2400" dirty="0">
              <a:latin typeface="Siemens Sans Global" pitchFamily="2" charset="-128"/>
              <a:ea typeface="Siemens Sans Global" pitchFamily="2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用时最短的小组获胜</a:t>
            </a:r>
            <a:endParaRPr lang="en-US" altLang="zh-CN" sz="2400" dirty="0">
              <a:latin typeface="Siemens Sans Global" pitchFamily="2" charset="-128"/>
              <a:ea typeface="Siemens Sans Global" pitchFamily="2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一定要注意安全！</a:t>
            </a:r>
            <a:endParaRPr lang="en-US" altLang="zh-CN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小游戏环节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388" y="1448780"/>
            <a:ext cx="2539860" cy="3667918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5145414" y="1187433"/>
            <a:ext cx="4813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latin typeface="Siemens Sans Global" pitchFamily="2" charset="-128"/>
                <a:ea typeface="Siemens Sans Global" pitchFamily="2" charset="-128"/>
              </a:rPr>
              <a:t>游戏过程中有什么感受？</a:t>
            </a:r>
            <a:endParaRPr lang="zh-CN" altLang="en-US" sz="28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7" name="文本框 3"/>
          <p:cNvSpPr txBox="1"/>
          <p:nvPr/>
        </p:nvSpPr>
        <p:spPr>
          <a:xfrm>
            <a:off x="3574291" y="3040960"/>
            <a:ext cx="3585315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看不见的时候与平时有什么区别？</a:t>
            </a:r>
            <a:endParaRPr lang="en-US" altLang="zh-CN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8" name="文本框 4"/>
          <p:cNvSpPr txBox="1"/>
          <p:nvPr/>
        </p:nvSpPr>
        <p:spPr>
          <a:xfrm>
            <a:off x="8155401" y="2137063"/>
            <a:ext cx="289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引导的同学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7700654" y="2041541"/>
            <a:ext cx="8708" cy="362902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810375" y="2152145"/>
            <a:ext cx="2899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戴眼罩的同学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84300" y="3040960"/>
            <a:ext cx="3585315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引导他完成任务的时候有什么感受？</a:t>
            </a:r>
            <a:endParaRPr lang="en-US" altLang="zh-CN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盲人的生活是什么样子的呢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61" y="2505103"/>
            <a:ext cx="2192097" cy="176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2268835" y="5108232"/>
            <a:ext cx="2245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盲文书籍</a:t>
            </a:r>
            <a:endParaRPr lang="zh-CN" altLang="en-US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00156" y="5108232"/>
            <a:ext cx="2245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盲文键盘</a:t>
            </a:r>
            <a:endParaRPr lang="zh-CN" altLang="en-US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858" y="2505103"/>
            <a:ext cx="2357120" cy="176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820" y="2505103"/>
            <a:ext cx="3039028" cy="176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848" y="1825430"/>
            <a:ext cx="2345390" cy="312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盲人的生活是什么样子的呢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5"/>
          <p:cNvSpPr txBox="1"/>
          <p:nvPr/>
        </p:nvSpPr>
        <p:spPr>
          <a:xfrm>
            <a:off x="2163105" y="5162139"/>
            <a:ext cx="2245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盲人拐杖</a:t>
            </a:r>
            <a:endParaRPr lang="zh-CN" altLang="en-US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7793196" y="5162139"/>
            <a:ext cx="1271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latin typeface="Siemens Sans Global" pitchFamily="2" charset="-128"/>
                <a:ea typeface="Siemens Sans Global" pitchFamily="2" charset="-128"/>
              </a:rPr>
              <a:t>盲道</a:t>
            </a:r>
            <a:endParaRPr lang="zh-CN" altLang="en-US" sz="20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4" b="9943"/>
          <a:stretch>
            <a:fillRect/>
          </a:stretch>
        </p:blipFill>
        <p:spPr bwMode="auto">
          <a:xfrm>
            <a:off x="1325473" y="1879335"/>
            <a:ext cx="3977285" cy="322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101" y="1882510"/>
            <a:ext cx="2414233" cy="321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6" r="10095"/>
          <a:stretch>
            <a:fillRect/>
          </a:stretch>
        </p:blipFill>
        <p:spPr bwMode="auto">
          <a:xfrm>
            <a:off x="8332334" y="1879336"/>
            <a:ext cx="2534194" cy="322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盲人的生活是什么样子的呢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5"/>
          <p:cNvSpPr txBox="1"/>
          <p:nvPr/>
        </p:nvSpPr>
        <p:spPr>
          <a:xfrm>
            <a:off x="4456332" y="1478463"/>
            <a:ext cx="5891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dirty="0">
                <a:latin typeface="Siemens Sans Global" pitchFamily="2" charset="-128"/>
                <a:ea typeface="Siemens Sans Global" pitchFamily="2" charset="-128"/>
              </a:rPr>
              <a:t>导盲犬升“职”记</a:t>
            </a:r>
            <a:endParaRPr lang="zh-CN" altLang="en-US" sz="28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6" name="文本框 9"/>
          <p:cNvSpPr txBox="1"/>
          <p:nvPr/>
        </p:nvSpPr>
        <p:spPr>
          <a:xfrm>
            <a:off x="6288849" y="4515717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ea typeface="Siemens Sans Global" pitchFamily="2" charset="-128"/>
              </a:rPr>
              <a:t>2.</a:t>
            </a:r>
            <a:r>
              <a:rPr lang="zh-CN" altLang="en-US" sz="2800" dirty="0">
                <a:latin typeface="Siemens Sans Global" pitchFamily="2" charset="-128"/>
                <a:ea typeface="Siemens Sans Global" pitchFamily="2" charset="-128"/>
              </a:rPr>
              <a:t>全国有</a:t>
            </a:r>
            <a:r>
              <a:rPr lang="en-US" altLang="zh-CN" sz="2800" dirty="0">
                <a:latin typeface="Siemens Sans Global" pitchFamily="2" charset="-128"/>
                <a:ea typeface="Siemens Sans Global" pitchFamily="2" charset="-128"/>
              </a:rPr>
              <a:t>1700</a:t>
            </a:r>
            <a:r>
              <a:rPr lang="zh-CN" altLang="en-US" sz="2800" dirty="0">
                <a:latin typeface="Siemens Sans Global" pitchFamily="2" charset="-128"/>
                <a:ea typeface="Siemens Sans Global" pitchFamily="2" charset="-128"/>
              </a:rPr>
              <a:t>万盲人，但是只有两百多只导盲犬。</a:t>
            </a:r>
            <a:endParaRPr lang="zh-CN" altLang="en-US" sz="28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7" name="文本框 10"/>
          <p:cNvSpPr txBox="1"/>
          <p:nvPr/>
        </p:nvSpPr>
        <p:spPr>
          <a:xfrm>
            <a:off x="6288849" y="3451226"/>
            <a:ext cx="3869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ea typeface="Siemens Sans Global" pitchFamily="2" charset="-128"/>
              </a:rPr>
              <a:t>1.</a:t>
            </a:r>
            <a:r>
              <a:rPr lang="zh-CN" altLang="en-US" sz="2800" dirty="0">
                <a:latin typeface="Siemens Sans Global" pitchFamily="2" charset="-128"/>
                <a:ea typeface="Siemens Sans Global" pitchFamily="2" charset="-128"/>
              </a:rPr>
              <a:t>培养一只合格的导盲犬是很不容易的。</a:t>
            </a:r>
            <a:endParaRPr lang="zh-CN" altLang="en-US" sz="28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84032" y="2565336"/>
            <a:ext cx="2321169" cy="580292"/>
          </a:xfrm>
          <a:prstGeom prst="rect">
            <a:avLst/>
          </a:prstGeom>
          <a:solidFill>
            <a:srgbClr val="A5E1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dirty="0">
                <a:solidFill>
                  <a:schemeClr val="tx1"/>
                </a:solidFill>
                <a:ea typeface="Siemens Sans Global" pitchFamily="2" charset="-128"/>
              </a:rPr>
              <a:t>观看视频</a:t>
            </a:r>
            <a:endParaRPr lang="zh-CN" altLang="en-US" sz="2000" dirty="0">
              <a:solidFill>
                <a:schemeClr val="tx1"/>
              </a:solidFill>
              <a:ea typeface="Siemens Sans Global" pitchFamily="2" charset="-128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4414" y="1493838"/>
            <a:ext cx="3838575" cy="3914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288849" y="1982739"/>
            <a:ext cx="398554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zh-CN" dirty="0">
                <a:solidFill>
                  <a:schemeClr val="tx1"/>
                </a:solidFill>
                <a:ea typeface="Siemens Sans Global" pitchFamily="2" charset="-128"/>
                <a:hlinkClick r:id="rId2"/>
              </a:rPr>
              <a:t>https://www.bilibili.com/video/BV15C4y1W7c3?buvid=Z6</a:t>
            </a:r>
            <a:endParaRPr lang="zh-CN" altLang="en-US" dirty="0" err="1">
              <a:solidFill>
                <a:schemeClr val="tx1"/>
              </a:solidFill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盲人的生活是什么样子的呢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931566" y="1040401"/>
            <a:ext cx="4545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如何关爱盲人朋友？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1" b="2920"/>
          <a:stretch>
            <a:fillRect/>
          </a:stretch>
        </p:blipFill>
        <p:spPr bwMode="auto">
          <a:xfrm>
            <a:off x="1091444" y="1888020"/>
            <a:ext cx="2456996" cy="308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8"/>
          <p:cNvSpPr txBox="1"/>
          <p:nvPr/>
        </p:nvSpPr>
        <p:spPr>
          <a:xfrm>
            <a:off x="1091444" y="5155962"/>
            <a:ext cx="3100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不要占用盲道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0"/>
          <a:stretch>
            <a:fillRect/>
          </a:stretch>
        </p:blipFill>
        <p:spPr bwMode="auto">
          <a:xfrm>
            <a:off x="4021142" y="1888020"/>
            <a:ext cx="3110993" cy="310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11"/>
          <p:cNvSpPr txBox="1"/>
          <p:nvPr/>
        </p:nvSpPr>
        <p:spPr>
          <a:xfrm>
            <a:off x="4388345" y="5197791"/>
            <a:ext cx="2376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>
                <a:latin typeface="Siemens Sans Global" pitchFamily="2" charset="-128"/>
                <a:ea typeface="Siemens Sans Global" pitchFamily="2" charset="-128"/>
              </a:rPr>
              <a:t>正常交谈</a:t>
            </a:r>
            <a:endParaRPr lang="zh-CN" altLang="en-US" sz="24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0" name="文本框 12"/>
          <p:cNvSpPr txBox="1"/>
          <p:nvPr/>
        </p:nvSpPr>
        <p:spPr>
          <a:xfrm>
            <a:off x="7401511" y="3295229"/>
            <a:ext cx="3869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Siemens Sans Global" pitchFamily="2" charset="-128"/>
                <a:ea typeface="Siemens Sans Global" pitchFamily="2" charset="-128"/>
              </a:rPr>
              <a:t>2.</a:t>
            </a: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礼貌、诚恳、语气平和，不要突然大声说话</a:t>
            </a:r>
            <a:endParaRPr lang="zh-CN" altLang="en-US" sz="28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1" name="文本框 13"/>
          <p:cNvSpPr txBox="1"/>
          <p:nvPr/>
        </p:nvSpPr>
        <p:spPr>
          <a:xfrm>
            <a:off x="7401511" y="2483486"/>
            <a:ext cx="3869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Siemens Sans Global" pitchFamily="2" charset="-128"/>
                <a:ea typeface="Siemens Sans Global" pitchFamily="2" charset="-128"/>
              </a:rPr>
              <a:t>1.</a:t>
            </a:r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交谈前提示他我在附近</a:t>
            </a:r>
            <a:endParaRPr lang="zh-CN" alt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聋哑人群的生活是什么样子的呢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11" name="文本框 3"/>
          <p:cNvSpPr txBox="1"/>
          <p:nvPr/>
        </p:nvSpPr>
        <p:spPr>
          <a:xfrm>
            <a:off x="647612" y="1468916"/>
            <a:ext cx="694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latin typeface="Siemens Sans Global" pitchFamily="2" charset="-128"/>
                <a:ea typeface="Siemens Sans Global" pitchFamily="2" charset="-128"/>
              </a:rPr>
              <a:t>为什么大部分的聋人同时也是聋哑人呢？</a:t>
            </a:r>
            <a:endParaRPr lang="zh-CN" altLang="en-US" sz="2800" b="1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27946" y="2165042"/>
            <a:ext cx="1469225" cy="1928107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623" y="4354583"/>
            <a:ext cx="2453869" cy="174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7100933" y="3833804"/>
            <a:ext cx="4499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天生的听力障碍会导致</a:t>
            </a:r>
            <a:endParaRPr lang="en-US" altLang="zh-CN" sz="2400" dirty="0">
              <a:latin typeface="Siemens Sans Global" pitchFamily="2" charset="-128"/>
              <a:ea typeface="Siemens Sans Global" pitchFamily="2" charset="-128"/>
            </a:endParaRPr>
          </a:p>
          <a:p>
            <a:pPr algn="ctr"/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学说话非常困难</a:t>
            </a:r>
            <a:endParaRPr lang="zh-CN" alt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62" y="3833804"/>
            <a:ext cx="3779623" cy="2253775"/>
          </a:xfrm>
          <a:prstGeom prst="rect">
            <a:avLst/>
          </a:prstGeom>
        </p:spPr>
      </p:pic>
      <p:sp>
        <p:nvSpPr>
          <p:cNvPr id="16" name="文本框 8"/>
          <p:cNvSpPr txBox="1"/>
          <p:nvPr/>
        </p:nvSpPr>
        <p:spPr>
          <a:xfrm>
            <a:off x="889428" y="2881360"/>
            <a:ext cx="343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dirty="0">
                <a:latin typeface="Siemens Sans Global" pitchFamily="2" charset="-128"/>
                <a:ea typeface="Siemens Sans Global" pitchFamily="2" charset="-128"/>
              </a:rPr>
              <a:t>我们小时候是怎么学习说话的呢？</a:t>
            </a:r>
            <a:endParaRPr lang="zh-CN" alt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sie-ppt-O365-16x9-standard-short-version-eng-v3-4-4</Template>
  <TotalTime>0</TotalTime>
  <Words>1356</Words>
  <Application>WPS 表格</Application>
  <PresentationFormat>宽屏</PresentationFormat>
  <Paragraphs>248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Siemens Sans Global</vt:lpstr>
      <vt:lpstr>等线</vt:lpstr>
      <vt:lpstr>汉仪中等线KW</vt:lpstr>
      <vt:lpstr>微软雅黑</vt:lpstr>
      <vt:lpstr>汉仪旗黑</vt:lpstr>
      <vt:lpstr>宋体</vt:lpstr>
      <vt:lpstr>Arial Unicode MS</vt:lpstr>
      <vt:lpstr>汉仪书宋二KW</vt:lpstr>
      <vt:lpstr>Siemens Sans Global</vt:lpstr>
      <vt:lpstr>Wingdings</vt:lpstr>
      <vt:lpstr>等线</vt:lpstr>
      <vt:lpstr>Siemens 2022</vt:lpstr>
      <vt:lpstr>PowerPoint 演示文稿</vt:lpstr>
      <vt:lpstr>内容和主题概要</vt:lpstr>
      <vt:lpstr>小游戏环节</vt:lpstr>
      <vt:lpstr>小游戏环节</vt:lpstr>
      <vt:lpstr>盲人的生活是什么样子的呢</vt:lpstr>
      <vt:lpstr>盲人的生活是什么样子的呢</vt:lpstr>
      <vt:lpstr>盲人的生活是什么样子的呢</vt:lpstr>
      <vt:lpstr>盲人的生活是什么样子的呢</vt:lpstr>
      <vt:lpstr>聋哑人群的生活是什么样子的呢</vt:lpstr>
      <vt:lpstr>聋哑人群的生活是什么样子的呢</vt:lpstr>
      <vt:lpstr>聋哑人群的生活是什么样子的呢</vt:lpstr>
      <vt:lpstr>学习一些简单的手语</vt:lpstr>
      <vt:lpstr>学习一些简单的手语</vt:lpstr>
      <vt:lpstr>学习一些简单的手语</vt:lpstr>
      <vt:lpstr>肢体残疾人群的生活是什么样子的呢</vt:lpstr>
      <vt:lpstr>肢体残疾人群的生活是什么样子的呢</vt:lpstr>
      <vt:lpstr>肢体残疾人群的生活是什么样子的呢</vt:lpstr>
      <vt:lpstr>如何关爱残障人士</vt:lpstr>
      <vt:lpstr>如何关爱残障人士</vt:lpstr>
      <vt:lpstr>如何关爱残障人士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子莹 张</dc:creator>
  <cp:keywords>Template</cp:keywords>
  <dc:description>Version 3.4.4
April 2023</dc:description>
  <cp:lastModifiedBy>刘某人</cp:lastModifiedBy>
  <cp:revision>9</cp:revision>
  <dcterms:created xsi:type="dcterms:W3CDTF">2025-05-29T09:46:04Z</dcterms:created>
  <dcterms:modified xsi:type="dcterms:W3CDTF">2025-05-29T09:46:04Z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ICV">
    <vt:lpwstr>F177A44A49D54BC8BB239CE68717E82E_12</vt:lpwstr>
  </property>
  <property fmtid="{D5CDD505-2E9C-101B-9397-08002B2CF9AE}" pid="5" name="KSOProductBuildVer">
    <vt:lpwstr>2052-7.4.1.8983</vt:lpwstr>
  </property>
</Properties>
</file>