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62" r:id="rId6"/>
    <p:sldId id="292" r:id="rId7"/>
    <p:sldId id="258" r:id="rId8"/>
    <p:sldId id="281" r:id="rId9"/>
    <p:sldId id="257" r:id="rId10"/>
    <p:sldId id="265" r:id="rId11"/>
    <p:sldId id="291" r:id="rId12"/>
    <p:sldId id="266" r:id="rId13"/>
    <p:sldId id="293" r:id="rId14"/>
    <p:sldId id="259" r:id="rId15"/>
    <p:sldId id="267" r:id="rId16"/>
    <p:sldId id="270" r:id="rId17"/>
    <p:sldId id="268" r:id="rId18"/>
    <p:sldId id="271" r:id="rId19"/>
    <p:sldId id="283" r:id="rId20"/>
    <p:sldId id="294" r:id="rId21"/>
    <p:sldId id="296" r:id="rId22"/>
    <p:sldId id="297" r:id="rId23"/>
    <p:sldId id="298" r:id="rId24"/>
    <p:sldId id="260" r:id="rId25"/>
    <p:sldId id="275" r:id="rId26"/>
    <p:sldId id="290" r:id="rId27"/>
  </p:sldIdLst>
  <p:sldSz cx="18288000" cy="10287000"/>
  <p:notesSz cx="6858000" cy="9144000"/>
  <p:embeddedFontLst>
    <p:embeddedFont>
      <p:font typeface="字由点字夏乐体" panose="02010600030101010101" charset="-122"/>
      <p:regular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Bodoni MT Black" panose="02070A03080606020203" pitchFamily="18" charset="0"/>
      <p:bold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F57C75-5552-68AE-1FFE-291B79E87356}" name="Yue, Xiaoran" initials="YX" userId="Yue, Xiaoran" providerId="None"/>
  <p188:author id="{354FA78A-C962-0CA2-4608-66C7B9DD6941}" name="Sun, Tiantian" initials="TS" userId="S::tiantian.sun@lseg.com::a0ae4ace-1f63-408c-af8d-dc77d126c5b3" providerId="AD"/>
  <p188:author id="{AAC8F7EB-5E07-0D93-CA59-F4C5B767EC7A}" name="Guan, Rain" initials="GR" userId="S::rain.guan@lseg.com::de14652a-ce2b-4da4-a520-ba628200a4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5C6C1-067A-47D2-BB94-CF53CDF77767}" v="2" dt="2023-06-20T06:57:56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86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e, Xiaoran" userId="06777e82-23cf-4944-85c5-7987e2bac147" providerId="ADAL" clId="{D2C5C6C1-067A-47D2-BB94-CF53CDF77767}"/>
    <pc:docChg chg="modSld">
      <pc:chgData name="Yue, Xiaoran" userId="06777e82-23cf-4944-85c5-7987e2bac147" providerId="ADAL" clId="{D2C5C6C1-067A-47D2-BB94-CF53CDF77767}" dt="2023-06-20T06:57:56.953" v="1" actId="478"/>
      <pc:docMkLst>
        <pc:docMk/>
      </pc:docMkLst>
      <pc:sldChg chg="delSp">
        <pc:chgData name="Yue, Xiaoran" userId="06777e82-23cf-4944-85c5-7987e2bac147" providerId="ADAL" clId="{D2C5C6C1-067A-47D2-BB94-CF53CDF77767}" dt="2023-06-20T06:57:56.953" v="1" actId="478"/>
        <pc:sldMkLst>
          <pc:docMk/>
          <pc:sldMk cId="3086293966" sldId="270"/>
        </pc:sldMkLst>
        <pc:picChg chg="del">
          <ac:chgData name="Yue, Xiaoran" userId="06777e82-23cf-4944-85c5-7987e2bac147" providerId="ADAL" clId="{D2C5C6C1-067A-47D2-BB94-CF53CDF77767}" dt="2023-06-20T06:57:56.953" v="1" actId="478"/>
          <ac:picMkLst>
            <pc:docMk/>
            <pc:sldMk cId="3086293966" sldId="270"/>
            <ac:picMk id="14" creationId="{8520D7FD-2662-E038-1563-2A6F277C67FC}"/>
          </ac:picMkLst>
        </pc:picChg>
      </pc:sldChg>
      <pc:sldChg chg="delSp">
        <pc:chgData name="Yue, Xiaoran" userId="06777e82-23cf-4944-85c5-7987e2bac147" providerId="ADAL" clId="{D2C5C6C1-067A-47D2-BB94-CF53CDF77767}" dt="2023-06-20T06:57:46.511" v="0" actId="478"/>
        <pc:sldMkLst>
          <pc:docMk/>
          <pc:sldMk cId="3175748891" sldId="294"/>
        </pc:sldMkLst>
        <pc:picChg chg="del">
          <ac:chgData name="Yue, Xiaoran" userId="06777e82-23cf-4944-85c5-7987e2bac147" providerId="ADAL" clId="{D2C5C6C1-067A-47D2-BB94-CF53CDF77767}" dt="2023-06-20T06:57:46.511" v="0" actId="478"/>
          <ac:picMkLst>
            <pc:docMk/>
            <pc:sldMk cId="3175748891" sldId="294"/>
            <ac:picMk id="28" creationId="{91BFA680-0D9D-255A-2BCA-180F2917F8DF}"/>
          </ac:picMkLst>
        </pc:picChg>
      </pc:sldChg>
    </pc:docChg>
  </pc:docChgLst>
  <pc:docChgLst>
    <pc:chgData name="Zhang, Maureen" userId="fe80666e-d756-4f61-85cc-96280c13ce56" providerId="ADAL" clId="{398AC4CF-D336-4300-A52D-31FFA38AE27A}"/>
    <pc:docChg chg="modSld">
      <pc:chgData name="Zhang, Maureen" userId="fe80666e-d756-4f61-85cc-96280c13ce56" providerId="ADAL" clId="{398AC4CF-D336-4300-A52D-31FFA38AE27A}" dt="2023-06-16T02:56:43.679" v="112"/>
      <pc:docMkLst>
        <pc:docMk/>
      </pc:docMkLst>
      <pc:sldChg chg="modAnim">
        <pc:chgData name="Zhang, Maureen" userId="fe80666e-d756-4f61-85cc-96280c13ce56" providerId="ADAL" clId="{398AC4CF-D336-4300-A52D-31FFA38AE27A}" dt="2023-06-16T02:56:43.679" v="112"/>
        <pc:sldMkLst>
          <pc:docMk/>
          <pc:sldMk cId="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1842A-6C41-4BE5-B025-D2E238DF683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5A5BC-87D2-47BC-B544-35CADED41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游戏开始之前对小朋友进行采访</a:t>
            </a:r>
            <a:r>
              <a:rPr lang="en-US" altLang="zh-CN">
                <a:ea typeface="等线"/>
              </a:rPr>
              <a:t>-</a:t>
            </a:r>
            <a:r>
              <a:rPr lang="zh-CN" altLang="en-US">
                <a:ea typeface="等线"/>
              </a:rPr>
              <a:t>大家知道什么是理财吗，你知道你的父母是如何理财的吗？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等线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zh-CN" b="0" i="0" u="none" strike="noStrike" kern="1200">
                <a:effectLst/>
              </a:rPr>
              <a:t>流程一</a:t>
            </a:r>
            <a:r>
              <a:rPr lang="zh-CN" altLang="en-US"/>
              <a:t>：</a:t>
            </a:r>
            <a:r>
              <a:rPr lang="zh-CN" b="0" i="0" u="none" strike="noStrike" kern="1200">
                <a:effectLst/>
              </a:rPr>
              <a:t>第一轮游戏</a:t>
            </a:r>
            <a:r>
              <a:rPr lang="en-GB" altLang="zh-CN" b="0" i="0" u="none" strike="noStrike" kern="1200">
                <a:effectLst/>
              </a:rPr>
              <a:t> </a:t>
            </a:r>
            <a:r>
              <a:rPr lang="zh-CN" altLang="en-US" b="0" i="0" u="none" strike="noStrike" kern="1200">
                <a:effectLst/>
              </a:rPr>
              <a:t>（盲选）</a:t>
            </a:r>
            <a:endParaRPr lang="en-US"/>
          </a:p>
          <a:p>
            <a:pPr>
              <a:defRPr/>
            </a:pPr>
            <a:r>
              <a:rPr lang="zh-CN"/>
              <a:t>目的：希望通过游戏环节让小朋友活跃起来，起到热场的作用，并且为后续讲解知识点做铺垫。</a:t>
            </a: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zh-CN" b="0" i="0" u="none" strike="noStrike" kern="1200">
                <a:effectLst/>
              </a:rPr>
              <a:t>流程二</a:t>
            </a:r>
            <a:r>
              <a:rPr lang="zh-CN" altLang="en-US"/>
              <a:t>：</a:t>
            </a:r>
            <a:r>
              <a:rPr lang="zh-CN" b="0" i="0" u="none" strike="noStrike" kern="1200">
                <a:effectLst/>
              </a:rPr>
              <a:t>知识讲解</a:t>
            </a:r>
            <a:endParaRPr lang="en-US"/>
          </a:p>
          <a:p>
            <a:pPr>
              <a:defRPr/>
            </a:pPr>
            <a:r>
              <a:rPr lang="zh-CN"/>
              <a:t>目的：通过以上游戏环节发生的事情引出相应的知识点，为小朋友进行详细的讲解。</a:t>
            </a:r>
          </a:p>
          <a:p>
            <a:pPr>
              <a:defRPr/>
            </a:pPr>
            <a:r>
              <a:rPr lang="zh-CN" b="0" i="0" u="none" strike="noStrike" kern="1200">
                <a:effectLst/>
              </a:rPr>
              <a:t>流程三</a:t>
            </a:r>
            <a:r>
              <a:rPr lang="zh-CN"/>
              <a:t>：</a:t>
            </a:r>
            <a:r>
              <a:rPr lang="zh-CN" b="0" i="0" u="none" strike="noStrike" kern="1200">
                <a:effectLst/>
              </a:rPr>
              <a:t>第二轮游戏</a:t>
            </a:r>
            <a:r>
              <a:rPr lang="en-GB" altLang="zh-CN" b="0" i="0" u="none" strike="noStrike" kern="1200">
                <a:effectLst/>
              </a:rPr>
              <a:t> </a:t>
            </a:r>
            <a:endParaRPr lang="zh-CN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zh-CN"/>
              <a:t>目的：希望通过上一轮知识的讲解，通过实践的方式加深印象及理解。让小朋友进行有策略的</a:t>
            </a:r>
            <a:r>
              <a:rPr lang="zh-CN" b="0" i="0" u="none" strike="noStrike" kern="1200">
                <a:effectLst/>
              </a:rPr>
              <a:t>选</a:t>
            </a:r>
            <a:r>
              <a:rPr lang="zh-CN"/>
              <a:t>择。</a:t>
            </a:r>
            <a:endParaRPr lang="en-US">
              <a:ea typeface="+mn-ea"/>
              <a:cs typeface="+mn-cs"/>
            </a:endParaRPr>
          </a:p>
          <a:p>
            <a:pPr>
              <a:defRPr/>
            </a:pPr>
            <a:r>
              <a:rPr lang="zh-CN" b="0" i="0" u="none" strike="noStrike" kern="1200">
                <a:effectLst/>
              </a:rPr>
              <a:t>流程四</a:t>
            </a:r>
            <a:r>
              <a:rPr lang="zh-CN"/>
              <a:t>：价值观传递</a:t>
            </a:r>
          </a:p>
          <a:p>
            <a:pPr>
              <a:defRPr/>
            </a:pPr>
            <a:r>
              <a:rPr lang="zh-CN"/>
              <a:t>目的：希望小朋友能够树立</a:t>
            </a:r>
            <a:r>
              <a:rPr lang="zh-CN" b="0" i="0" u="none" strike="noStrike" kern="1200">
                <a:effectLst/>
              </a:rPr>
              <a:t>正确的价值观</a:t>
            </a:r>
            <a:r>
              <a:rPr lang="zh-CN" altLang="en-US"/>
              <a:t>，起到一个</a:t>
            </a:r>
            <a:r>
              <a:rPr lang="zh-CN" b="0" i="0" u="none" strike="noStrike" kern="1200">
                <a:effectLst/>
              </a:rPr>
              <a:t>升华</a:t>
            </a:r>
            <a:r>
              <a:rPr lang="zh-CN"/>
              <a:t>的作用，还有很多事物是比钱更重要的。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等线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44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>
                <a:ea typeface="等线"/>
              </a:rPr>
              <a:t>3</a:t>
            </a:r>
            <a:r>
              <a:rPr lang="zh-CN" altLang="en-US">
                <a:ea typeface="等线"/>
              </a:rPr>
              <a:t>年后，如果加大投资，还能用最初的价格买入商品吗？为什么价格会上涨或下跌？</a:t>
            </a:r>
          </a:p>
          <a:p>
            <a:pPr marL="228600" indent="-228600">
              <a:buAutoNum type="arabicPeriod"/>
            </a:pPr>
            <a:endParaRPr lang="ja-JP" altLang="en-US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693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ea typeface="等线"/>
              </a:rPr>
              <a:t>其他商品涨价的同时，太阳能光伏板的购买价格反而下降了？</a:t>
            </a:r>
            <a:r>
              <a:rPr lang="en-GB" altLang="zh-CN">
                <a:ea typeface="等线"/>
              </a:rPr>
              <a:t>****</a:t>
            </a:r>
            <a:r>
              <a:rPr lang="zh-CN" altLang="en-US">
                <a:ea typeface="等线"/>
              </a:rPr>
              <a:t>一些新技术，随着规模增加，单位成本和售价会降低。</a:t>
            </a:r>
            <a:endParaRPr lang="en-GB" altLang="zh-CN">
              <a:ea typeface="等线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ea typeface="等线"/>
              </a:rPr>
              <a:t>价格变动的主要因素：</a:t>
            </a:r>
            <a:endParaRPr lang="en-GB" altLang="zh-CN">
              <a:ea typeface="等线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>
                <a:ea typeface="等线"/>
              </a:rPr>
              <a:t>通货膨胀，成本上升 </a:t>
            </a:r>
            <a:r>
              <a:rPr lang="en-GB" altLang="zh-CN">
                <a:ea typeface="等线"/>
              </a:rPr>
              <a:t>– </a:t>
            </a:r>
            <a:r>
              <a:rPr lang="zh-CN" altLang="en-US">
                <a:ea typeface="等线"/>
              </a:rPr>
              <a:t>价格上涨</a:t>
            </a:r>
            <a:endParaRPr lang="en-GB" altLang="zh-CN">
              <a:ea typeface="等线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>
                <a:ea typeface="等线"/>
              </a:rPr>
              <a:t>规模扩大，单位成本下降 </a:t>
            </a:r>
            <a:r>
              <a:rPr lang="en-GB" altLang="zh-CN">
                <a:ea typeface="等线"/>
              </a:rPr>
              <a:t>– </a:t>
            </a:r>
            <a:r>
              <a:rPr lang="zh-CN" altLang="en-US">
                <a:ea typeface="等线"/>
              </a:rPr>
              <a:t>价格下降</a:t>
            </a:r>
            <a:endParaRPr lang="en-GB" altLang="zh-CN">
              <a:ea typeface="等线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/>
              <a:t>供给增加，竞争加剧 </a:t>
            </a:r>
            <a:r>
              <a:rPr lang="en-GB" altLang="zh-CN"/>
              <a:t>– </a:t>
            </a:r>
            <a:r>
              <a:rPr lang="zh-CN" altLang="en-US"/>
              <a:t>价格下降</a:t>
            </a:r>
            <a:endParaRPr lang="en-GB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0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游ゴシック"/>
                <a:cs typeface="Calibri"/>
              </a:rPr>
              <a:t>【</a:t>
            </a:r>
            <a:r>
              <a:rPr lang="zh-CN" altLang="en-US">
                <a:ea typeface="游ゴシック"/>
                <a:cs typeface="Calibri"/>
              </a:rPr>
              <a:t>互动</a:t>
            </a:r>
            <a:r>
              <a:rPr lang="en-US" altLang="zh-CN">
                <a:ea typeface="游ゴシック"/>
                <a:cs typeface="Calibri"/>
              </a:rPr>
              <a:t>】</a:t>
            </a:r>
            <a:r>
              <a:rPr lang="ja-JP" altLang="en-US">
                <a:ea typeface="游ゴシック"/>
                <a:cs typeface="Calibri"/>
              </a:rPr>
              <a:t>提问的方式让大家回顾</a:t>
            </a:r>
            <a:r>
              <a:rPr lang="en-GB" altLang="ja-JP">
                <a:ea typeface="游ゴシック"/>
                <a:cs typeface="Calibri"/>
              </a:rPr>
              <a:t>, </a:t>
            </a:r>
            <a:r>
              <a:rPr lang="zh-CN" altLang="en-US">
                <a:ea typeface="游ゴシック"/>
                <a:cs typeface="Calibri"/>
              </a:rPr>
              <a:t>刚刚的商品里，哪些是‘投资’，哪些是‘消费’。</a:t>
            </a:r>
            <a:endParaRPr lang="en-GB" altLang="zh-CN">
              <a:ea typeface="游ゴシック"/>
              <a:cs typeface="Calibri"/>
            </a:endParaRPr>
          </a:p>
          <a:p>
            <a:endParaRPr lang="en-GB" altLang="zh-CN">
              <a:ea typeface="游ゴシック"/>
              <a:cs typeface="Calibri"/>
            </a:endParaRPr>
          </a:p>
          <a:p>
            <a:r>
              <a:rPr lang="zh-CN" altLang="en-US">
                <a:ea typeface="游ゴシック"/>
                <a:cs typeface="Calibri"/>
              </a:rPr>
              <a:t>书本是投资还是消费？书本本身是消费，但是从书本里获取的知识是投资。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3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[</a:t>
            </a:r>
            <a:r>
              <a:rPr lang="zh-CN" altLang="en-US">
                <a:ea typeface="等线"/>
              </a:rPr>
              <a:t>互动</a:t>
            </a:r>
            <a:r>
              <a:rPr lang="en-US" altLang="zh-CN">
                <a:ea typeface="等线"/>
              </a:rPr>
              <a:t>]</a:t>
            </a:r>
            <a:r>
              <a:rPr lang="zh-CN" altLang="en-US">
                <a:ea typeface="等线"/>
              </a:rPr>
              <a:t>向学生提问，再前面游戏的过程中，哪些是‘成本’？</a:t>
            </a:r>
            <a:endParaRPr lang="en-GB" altLang="zh-CN">
              <a:ea typeface="等线"/>
            </a:endParaRPr>
          </a:p>
          <a:p>
            <a:r>
              <a:rPr lang="zh-CN" altLang="en-US">
                <a:ea typeface="等线"/>
              </a:rPr>
              <a:t>羊，鸡，果树，太阳能光伏板，新能源公交车，哪一个的投资回报高？（</a:t>
            </a:r>
            <a:r>
              <a:rPr lang="en-GB" altLang="zh-CN">
                <a:ea typeface="等线"/>
              </a:rPr>
              <a:t>** </a:t>
            </a:r>
            <a:r>
              <a:rPr lang="zh-CN" altLang="en-US">
                <a:ea typeface="等线"/>
              </a:rPr>
              <a:t>投资周期，投资回报）</a:t>
            </a:r>
            <a:endParaRPr lang="en-GB" altLang="zh-CN">
              <a:ea typeface="等线"/>
            </a:endParaRPr>
          </a:p>
          <a:p>
            <a:r>
              <a:rPr lang="zh-CN" altLang="en-US">
                <a:ea typeface="等线"/>
              </a:rPr>
              <a:t>可以教同学通过给出的例子简单的计算理解利润和投资回报，一个金币支出，获得</a:t>
            </a:r>
            <a:r>
              <a:rPr lang="en-GB" altLang="zh-CN">
                <a:ea typeface="等线"/>
              </a:rPr>
              <a:t>1</a:t>
            </a:r>
            <a:r>
              <a:rPr lang="zh-CN" altLang="en-US">
                <a:ea typeface="等线"/>
              </a:rPr>
              <a:t>个金币的收入 </a:t>
            </a:r>
            <a:r>
              <a:rPr lang="en-GB" altLang="zh-CN">
                <a:ea typeface="等线"/>
              </a:rPr>
              <a:t>vs 2</a:t>
            </a:r>
            <a:r>
              <a:rPr lang="zh-CN" altLang="en-US">
                <a:ea typeface="等线"/>
              </a:rPr>
              <a:t>个金币的支出，获得</a:t>
            </a:r>
            <a:r>
              <a:rPr lang="en-GB" altLang="zh-CN">
                <a:ea typeface="等线"/>
              </a:rPr>
              <a:t>1.5</a:t>
            </a:r>
            <a:r>
              <a:rPr lang="zh-CN" altLang="en-US">
                <a:ea typeface="等线"/>
              </a:rPr>
              <a:t>个金币的收入，哪一个的投资回报高？</a:t>
            </a:r>
            <a:r>
              <a:rPr lang="en-GB" altLang="zh-CN">
                <a:ea typeface="等线"/>
              </a:rPr>
              <a:t> </a:t>
            </a:r>
          </a:p>
          <a:p>
            <a:r>
              <a:rPr lang="zh-CN" altLang="en-US">
                <a:ea typeface="等线"/>
              </a:rPr>
              <a:t>课后思考：用同样的计算，我们今天的</a:t>
            </a:r>
            <a:r>
              <a:rPr lang="en-GB" altLang="zh-CN">
                <a:ea typeface="等线"/>
              </a:rPr>
              <a:t>5</a:t>
            </a:r>
            <a:r>
              <a:rPr lang="zh-CN" altLang="en-US">
                <a:ea typeface="等线"/>
              </a:rPr>
              <a:t>个可增值的商品中，哪一个的投资回报高。</a:t>
            </a:r>
            <a:endParaRPr lang="zh-CN" altLang="en-US">
              <a:ea typeface="等线"/>
              <a:cs typeface="Calibri"/>
            </a:endParaRPr>
          </a:p>
          <a:p>
            <a:endParaRPr lang="en-GB" altLang="zh-CN"/>
          </a:p>
          <a:p>
            <a:r>
              <a:rPr lang="zh-CN" altLang="en-US"/>
              <a:t>投资回报简单计算，供参考</a:t>
            </a:r>
            <a:endParaRPr lang="en-GB" altLang="zh-CN"/>
          </a:p>
          <a:p>
            <a:r>
              <a:rPr lang="zh-CN" altLang="en-US"/>
              <a:t>年限         羊                            鸡                        果树                       太阳能光伏板                            新能源公交车</a:t>
            </a:r>
            <a:endParaRPr lang="en-GB" altLang="zh-CN"/>
          </a:p>
          <a:p>
            <a:pPr marL="228600" indent="-228600">
              <a:buAutoNum type="arabicPlain"/>
            </a:pPr>
            <a:r>
              <a:rPr lang="en-GB"/>
              <a:t>       -3/13=-23%             2/3=67%              1/ 4=25%                  -10/20=-50%                           -15/45=-33%</a:t>
            </a:r>
            <a:endParaRPr lang="en-GB">
              <a:cs typeface="Calibri"/>
            </a:endParaRPr>
          </a:p>
          <a:p>
            <a:pPr marL="228600" indent="-228600">
              <a:buAutoNum type="arabicPlain"/>
            </a:pPr>
            <a:r>
              <a:rPr lang="en-GB"/>
              <a:t>       4/16=25%                6/4=150%             5/5 =100%               0/20 =0                                    10/50 =20%</a:t>
            </a:r>
            <a:endParaRPr lang="en-GB">
              <a:cs typeface="Calibri"/>
            </a:endParaRPr>
          </a:p>
          <a:p>
            <a:pPr marL="228600" indent="-228600">
              <a:buAutoNum type="arabicPlain"/>
            </a:pPr>
            <a:r>
              <a:rPr lang="en-GB"/>
              <a:t>       11/19 = 58%            10/5 =200%          9/6 = 150%              10/20 = 50%                             35/55 = 64%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7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游ゴシック"/>
                <a:cs typeface="Calibri"/>
              </a:rPr>
              <a:t>什么是风险？</a:t>
            </a:r>
            <a:r>
              <a:rPr lang="zh-CN" alt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是指事件本身的不确定性</a:t>
            </a:r>
            <a:r>
              <a:rPr lang="en-US" altLang="zh-CN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CN" alt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或某一不利事件发生的可能性。</a:t>
            </a:r>
            <a:endParaRPr lang="en-GB" altLang="zh-CN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en-GB" altLang="zh-CN">
              <a:ea typeface="游ゴシック"/>
              <a:cs typeface="Calibri"/>
            </a:endParaRPr>
          </a:p>
          <a:p>
            <a:r>
              <a:rPr lang="en-US" altLang="zh-CN">
                <a:ea typeface="游ゴシック"/>
                <a:cs typeface="Calibri"/>
              </a:rPr>
              <a:t>【</a:t>
            </a:r>
            <a:r>
              <a:rPr lang="zh-CN" altLang="en-US">
                <a:ea typeface="游ゴシック"/>
                <a:cs typeface="Calibri"/>
              </a:rPr>
              <a:t>互动</a:t>
            </a:r>
            <a:r>
              <a:rPr lang="en-US" altLang="zh-CN">
                <a:ea typeface="游ゴシック"/>
                <a:cs typeface="Calibri"/>
              </a:rPr>
              <a:t>】</a:t>
            </a:r>
            <a:r>
              <a:rPr lang="zh-CN" altLang="en-US">
                <a:ea typeface="游ゴシック"/>
                <a:cs typeface="Calibri"/>
              </a:rPr>
              <a:t>我们今天游戏中的</a:t>
            </a:r>
            <a:r>
              <a:rPr lang="en-GB" altLang="zh-CN">
                <a:ea typeface="游ゴシック"/>
                <a:cs typeface="Calibri"/>
              </a:rPr>
              <a:t>5</a:t>
            </a:r>
            <a:r>
              <a:rPr lang="zh-CN" altLang="en-US">
                <a:ea typeface="游ゴシック"/>
                <a:cs typeface="Calibri"/>
              </a:rPr>
              <a:t>个升值商品可能会遇到什么样的风险？请</a:t>
            </a:r>
            <a:r>
              <a:rPr lang="en-GB" altLang="zh-CN">
                <a:ea typeface="游ゴシック"/>
                <a:cs typeface="Calibri"/>
              </a:rPr>
              <a:t>2-3</a:t>
            </a:r>
            <a:r>
              <a:rPr lang="zh-CN" altLang="en-US">
                <a:ea typeface="游ゴシック"/>
                <a:cs typeface="Calibri"/>
              </a:rPr>
              <a:t>个同学回答，老师可以补充</a:t>
            </a:r>
            <a:endParaRPr lang="en-GB" altLang="zh-CN">
              <a:ea typeface="游ゴシック"/>
              <a:cs typeface="Calibri"/>
            </a:endParaRPr>
          </a:p>
          <a:p>
            <a:r>
              <a:rPr lang="zh-CN" altLang="en-US">
                <a:ea typeface="游ゴシック"/>
                <a:cs typeface="Calibri"/>
              </a:rPr>
              <a:t>比如： </a:t>
            </a:r>
            <a:r>
              <a:rPr lang="en-US" altLang="zh-CN"/>
              <a:t>1. </a:t>
            </a:r>
            <a:r>
              <a:rPr lang="zh-CN" altLang="en-US"/>
              <a:t>鸡和羊感染了不同病毒</a:t>
            </a:r>
            <a:br>
              <a:rPr lang="zh-CN" altLang="en-US"/>
            </a:br>
            <a:r>
              <a:rPr lang="en-US" altLang="zh-CN"/>
              <a:t>2. </a:t>
            </a:r>
            <a:r>
              <a:rPr lang="zh-CN" altLang="en-US"/>
              <a:t>罕见冰雹天气，砸坏了光伏板</a:t>
            </a:r>
            <a:br>
              <a:rPr lang="zh-CN" altLang="en-US"/>
            </a:br>
            <a:r>
              <a:rPr lang="en-US" altLang="zh-CN"/>
              <a:t>3. </a:t>
            </a:r>
            <a:r>
              <a:rPr lang="zh-CN" altLang="en-US"/>
              <a:t>天气寒冷，果树结的果子又苦又酸</a:t>
            </a:r>
            <a:br>
              <a:rPr lang="zh-CN" altLang="en-US"/>
            </a:br>
            <a:r>
              <a:rPr lang="en-US" altLang="zh-CN"/>
              <a:t>4. </a:t>
            </a:r>
            <a:r>
              <a:rPr lang="zh-CN" altLang="en-US"/>
              <a:t>新能源公交车出了交通事故撞坏了</a:t>
            </a:r>
            <a:endParaRPr lang="en-GB" altLang="zh-CN"/>
          </a:p>
          <a:p>
            <a:endParaRPr lang="en-GB" altLang="zh-CN"/>
          </a:p>
          <a:p>
            <a:r>
              <a:rPr lang="zh-CN" altLang="en-US">
                <a:ea typeface="游ゴシック"/>
                <a:cs typeface="Calibri"/>
              </a:rPr>
              <a:t>最常用的风险规避的方法：</a:t>
            </a:r>
            <a:r>
              <a:rPr lang="ja-JP" altLang="en-US">
                <a:ea typeface="游ゴシック"/>
                <a:cs typeface="Calibri"/>
              </a:rPr>
              <a:t>风险分散 </a:t>
            </a:r>
            <a:r>
              <a:rPr lang="en-GB" altLang="ja-JP">
                <a:ea typeface="游ゴシック"/>
                <a:cs typeface="Calibri"/>
              </a:rPr>
              <a:t>– </a:t>
            </a:r>
            <a:r>
              <a:rPr lang="zh-CN" altLang="en-US">
                <a:ea typeface="游ゴシック"/>
                <a:cs typeface="Calibri"/>
              </a:rPr>
              <a:t>不要把鸡蛋放在一个篮子里。</a:t>
            </a:r>
            <a:endParaRPr lang="ja-JP" altLang="en-US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3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等线"/>
              </a:rPr>
              <a:t>大家学习到了一些知识后，让我们再来做一次游戏吧！</a:t>
            </a:r>
            <a:endParaRPr lang="en-GB" altLang="zh-CN">
              <a:ea typeface="等线"/>
            </a:endParaRPr>
          </a:p>
          <a:p>
            <a:endParaRPr lang="en-GB" altLang="zh-CN">
              <a:ea typeface="等线"/>
            </a:endParaRPr>
          </a:p>
          <a:p>
            <a:r>
              <a:rPr lang="zh-CN" altLang="en-US">
                <a:ea typeface="等线"/>
              </a:rPr>
              <a:t>第二轮游戏（规则同第一轮）</a:t>
            </a:r>
            <a:br>
              <a:rPr lang="zh-CN" altLang="en-US">
                <a:cs typeface="+mn-lt"/>
              </a:rPr>
            </a:br>
            <a:r>
              <a:rPr lang="en-US" altLang="zh-CN">
                <a:ea typeface="等线"/>
              </a:rPr>
              <a:t>1.</a:t>
            </a:r>
            <a:r>
              <a:rPr lang="zh-CN" altLang="en-US">
                <a:ea typeface="等线"/>
              </a:rPr>
              <a:t>分组保持跟第一轮相同即可</a:t>
            </a:r>
            <a:br>
              <a:rPr lang="zh-CN" altLang="en-US">
                <a:cs typeface="+mn-lt"/>
              </a:rPr>
            </a:br>
            <a:r>
              <a:rPr lang="en-US" altLang="zh-CN">
                <a:ea typeface="等线"/>
              </a:rPr>
              <a:t>2.</a:t>
            </a:r>
            <a:r>
              <a:rPr lang="zh-CN" altLang="en-US">
                <a:ea typeface="等线"/>
              </a:rPr>
              <a:t>收回道具</a:t>
            </a:r>
            <a:br>
              <a:rPr lang="zh-CN" altLang="en-US">
                <a:cs typeface="+mn-lt"/>
              </a:rPr>
            </a:br>
            <a:r>
              <a:rPr lang="en-US" altLang="zh-CN">
                <a:ea typeface="等线"/>
              </a:rPr>
              <a:t>3.</a:t>
            </a:r>
            <a:r>
              <a:rPr lang="zh-CN" altLang="en-US">
                <a:ea typeface="等线"/>
              </a:rPr>
              <a:t>做游戏时放一些背景音乐</a:t>
            </a:r>
            <a:endParaRPr lang="en-US">
              <a:ea typeface="等线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387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小组讨论两分钟，然后购买，所有的商品仍然是</a:t>
            </a:r>
            <a:r>
              <a:rPr lang="en-GB" altLang="zh-CN"/>
              <a:t>10</a:t>
            </a:r>
            <a:r>
              <a:rPr lang="zh-CN" altLang="en-US"/>
              <a:t>件，先到先得。与第三页规则一致。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430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提醒大家注意成本和收入的变化。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259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根据第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17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页的数据，各组根据手里的商品图片和老师进行金币交换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成本的支出的部分由各组将金币交给老师，金币不足的组可以先向老师‘借’</a:t>
            </a:r>
            <a:r>
              <a:rPr lang="zh-CN" altLang="en-US" sz="1800">
                <a:solidFill>
                  <a:srgbClr val="000000"/>
                </a:solidFill>
                <a:latin typeface="Calibri"/>
                <a:ea typeface="等线"/>
                <a:cs typeface="Calibri"/>
              </a:rPr>
              <a:t>（老师在借金币时，借出一对正常金币</a:t>
            </a:r>
            <a:r>
              <a:rPr lang="en-GB" altLang="zh-CN" sz="1800">
                <a:solidFill>
                  <a:srgbClr val="000000"/>
                </a:solidFill>
                <a:latin typeface="Calibri"/>
                <a:ea typeface="等线"/>
                <a:cs typeface="Calibri"/>
              </a:rPr>
              <a:t>+</a:t>
            </a:r>
            <a:r>
              <a:rPr lang="zh-CN" altLang="en-US" sz="1800">
                <a:solidFill>
                  <a:srgbClr val="000000"/>
                </a:solidFill>
                <a:latin typeface="Calibri"/>
                <a:ea typeface="等线"/>
                <a:cs typeface="Calibri"/>
              </a:rPr>
              <a:t>借的金币），正常金币用于支出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，留在各组手里的代表‘借’的金币则是‘欠款’凭证。等有足够金币，需按照一个正常金币配一个‘借’的金币进行还款。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收入由老师用正常金币支付给各组。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 运营收入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-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运营支出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=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运营利润</a:t>
            </a:r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羊   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12-4=8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光伏板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10-0 = 10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果树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6-1 = 5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鸡    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6-1 = 5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公交车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30-5 = 25</a:t>
            </a:r>
          </a:p>
          <a:p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老师根据各组持有的上述商品的数量和运营利润相应支付金币。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90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经过一年的经营，当你正为收获满满高兴时候，意想不到的事情发生了。有果树和光伏板图片的组需将手中的相应图片还给老师，即这两种商品将不能在下一年为你创造收入了。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8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流程一</a:t>
            </a:r>
            <a:r>
              <a:rPr lang="en-US" altLang="zh-CN">
                <a:ea typeface="等线"/>
              </a:rPr>
              <a:t> </a:t>
            </a:r>
            <a:r>
              <a:rPr lang="en-US" altLang="zh-CN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 </a:t>
            </a:r>
            <a:r>
              <a:rPr lang="zh-CN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第一轮游戏（盲选）</a:t>
            </a:r>
            <a:r>
              <a:rPr lang="en-GB" altLang="zh-CN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- </a:t>
            </a:r>
            <a:r>
              <a:rPr lang="zh-CN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游戏总时长建议控制在</a:t>
            </a:r>
            <a:r>
              <a:rPr lang="en-GB" altLang="zh-CN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15</a:t>
            </a:r>
            <a:r>
              <a:rPr lang="zh-CN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等线"/>
                <a:cs typeface="+mn-cs"/>
              </a:rPr>
              <a:t>分钟之内。</a:t>
            </a:r>
            <a:endParaRPr lang="en-US" altLang="zh-CN" sz="1200" b="0" i="0" u="none" strike="noStrike" kern="1200">
              <a:solidFill>
                <a:schemeClr val="tx1"/>
              </a:solidFill>
              <a:effectLst/>
              <a:latin typeface="+mn-lt"/>
              <a:ea typeface="等线"/>
              <a:cs typeface="+mn-cs"/>
            </a:endParaRPr>
          </a:p>
          <a:p>
            <a:r>
              <a:rPr lang="en-US" altLang="zh-CN">
                <a:ea typeface="等线"/>
              </a:rPr>
              <a:t>1.</a:t>
            </a:r>
            <a:r>
              <a:rPr lang="zh-CN" altLang="en-US">
                <a:ea typeface="等线"/>
              </a:rPr>
              <a:t>需要准备道具：用</a:t>
            </a:r>
            <a:r>
              <a:rPr lang="en-US" altLang="zh-CN">
                <a:ea typeface="等线"/>
              </a:rPr>
              <a:t>A4</a:t>
            </a:r>
            <a:r>
              <a:rPr lang="zh-CN" altLang="en-US">
                <a:ea typeface="等线"/>
              </a:rPr>
              <a:t>纸打印出</a:t>
            </a:r>
            <a:r>
              <a:rPr lang="en-US" altLang="zh-CN">
                <a:ea typeface="等线"/>
              </a:rPr>
              <a:t>12</a:t>
            </a:r>
            <a:r>
              <a:rPr lang="zh-CN" altLang="en-US">
                <a:ea typeface="等线"/>
              </a:rPr>
              <a:t>种商品，每种商品打印</a:t>
            </a:r>
            <a:r>
              <a:rPr lang="en-US" altLang="zh-CN">
                <a:ea typeface="等线"/>
              </a:rPr>
              <a:t>10</a:t>
            </a:r>
            <a:r>
              <a:rPr lang="zh-CN" altLang="en-US">
                <a:ea typeface="等线"/>
              </a:rPr>
              <a:t>份，再给每个小朋友打印</a:t>
            </a:r>
            <a:r>
              <a:rPr lang="en-US" altLang="zh-CN">
                <a:ea typeface="等线"/>
              </a:rPr>
              <a:t>20</a:t>
            </a:r>
            <a:r>
              <a:rPr lang="zh-CN" altLang="en-US">
                <a:ea typeface="等线"/>
              </a:rPr>
              <a:t>个金币，额外多做出一些金币未来商品增值会额外派发金币，还可以做一些面值</a:t>
            </a:r>
            <a:r>
              <a:rPr lang="en-GB" altLang="zh-CN">
                <a:ea typeface="等线"/>
              </a:rPr>
              <a:t>10,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20</a:t>
            </a:r>
            <a:r>
              <a:rPr lang="en-GB" altLang="zh-CN">
                <a:ea typeface="等线"/>
              </a:rPr>
              <a:t>,</a:t>
            </a:r>
            <a:r>
              <a:rPr lang="zh-CN" altLang="en-US">
                <a:ea typeface="等线"/>
              </a:rPr>
              <a:t> </a:t>
            </a:r>
            <a:r>
              <a:rPr lang="en-GB" altLang="zh-CN">
                <a:ea typeface="等线"/>
              </a:rPr>
              <a:t>50</a:t>
            </a:r>
            <a:r>
              <a:rPr lang="zh-CN" altLang="en-US">
                <a:ea typeface="等线"/>
              </a:rPr>
              <a:t>金币的纸钞备用，因为有借币的环节，用于出借的金币可以准备成不同的颜色或者形状以示区分</a:t>
            </a:r>
            <a:r>
              <a:rPr lang="en-US" altLang="zh-CN">
                <a:ea typeface="等线"/>
              </a:rPr>
              <a:t>--</a:t>
            </a:r>
            <a:r>
              <a:rPr lang="zh-CN" altLang="en-US">
                <a:ea typeface="等线"/>
              </a:rPr>
              <a:t>大学生准备物料   </a:t>
            </a:r>
            <a:endParaRPr lang="en-GB" altLang="zh-CN">
              <a:ea typeface="等线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>
                <a:ea typeface="等线"/>
              </a:rPr>
              <a:t>2. </a:t>
            </a:r>
            <a:r>
              <a:rPr lang="zh-CN" altLang="en-US">
                <a:ea typeface="等线"/>
              </a:rPr>
              <a:t>每个小朋友派发</a:t>
            </a:r>
            <a:r>
              <a:rPr lang="en-GB" altLang="zh-CN">
                <a:ea typeface="等线"/>
              </a:rPr>
              <a:t>20</a:t>
            </a:r>
            <a:r>
              <a:rPr lang="zh-CN" altLang="en-US">
                <a:ea typeface="等线"/>
              </a:rPr>
              <a:t>个金币</a:t>
            </a:r>
            <a:endParaRPr lang="en-US" altLang="zh-CN" sz="1200" b="0" i="0" u="none" strike="noStrike" kern="1200">
              <a:solidFill>
                <a:schemeClr val="tx1"/>
              </a:solidFill>
              <a:effectLst/>
              <a:latin typeface="+mn-lt"/>
              <a:ea typeface="等线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>
                <a:ea typeface="等线"/>
              </a:rPr>
              <a:t>3. </a:t>
            </a:r>
            <a:r>
              <a:rPr lang="zh-CN" altLang="en-US">
                <a:ea typeface="等线"/>
              </a:rPr>
              <a:t>根据小朋友的数量对小朋友进行分组：</a:t>
            </a:r>
            <a:r>
              <a:rPr lang="en-US" altLang="zh-CN">
                <a:ea typeface="等线"/>
              </a:rPr>
              <a:t>2-3</a:t>
            </a:r>
            <a:r>
              <a:rPr lang="zh-CN" altLang="en-US">
                <a:ea typeface="等线"/>
              </a:rPr>
              <a:t>人一组</a:t>
            </a:r>
            <a:endParaRPr lang="en-US" altLang="zh-CN">
              <a:ea typeface="等线"/>
            </a:endParaRPr>
          </a:p>
          <a:p>
            <a:r>
              <a:rPr lang="en-GB" altLang="zh-CN">
                <a:ea typeface="等线"/>
              </a:rPr>
              <a:t>4</a:t>
            </a:r>
            <a:r>
              <a:rPr lang="en-US" altLang="zh-CN">
                <a:ea typeface="等线"/>
              </a:rPr>
              <a:t>.</a:t>
            </a:r>
            <a:r>
              <a:rPr lang="zh-CN" altLang="en-US">
                <a:ea typeface="等线"/>
              </a:rPr>
              <a:t>做游戏时放一些背景音乐</a:t>
            </a:r>
            <a:endParaRPr lang="en-US">
              <a:ea typeface="等线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再运营一年，第二年结束的时候会是什么情形呢？重复第一年后的过程。评出‘正常’金币余额最多的三个组。（正常金币数量 减去 ‘借款’金币的数量）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/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运营收入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-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运营支出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=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运营利润</a:t>
            </a:r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羊   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12-4=8</a:t>
            </a:r>
          </a:p>
          <a:p>
            <a:r>
              <a:rPr lang="zh-CN" altLang="en-US" sz="1200" b="0" i="0" u="none" strike="sng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光伏板   </a:t>
            </a:r>
            <a:r>
              <a:rPr lang="en-GB" altLang="zh-CN" sz="1200" b="0" i="0" u="none" strike="sng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10-0 = 10</a:t>
            </a:r>
          </a:p>
          <a:p>
            <a:r>
              <a:rPr lang="zh-CN" altLang="en-US" sz="1200" b="0" i="0" u="none" strike="sngStrike" baseline="0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果树       </a:t>
            </a:r>
            <a:r>
              <a:rPr lang="en-GB" altLang="zh-CN" sz="1200" b="0" i="0" u="none" strike="sngStrike" baseline="0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6-1 = 5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鸡    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6-1 = 5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公交车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30-5 = 25</a:t>
            </a:r>
          </a:p>
          <a:p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老师根据各组持有的上述商品的数量和运营利润相应支付金币。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669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[ </a:t>
            </a:r>
            <a:r>
              <a:rPr lang="zh-CN" altLang="en-US"/>
              <a:t>老师可以自己发挥，升华一下</a:t>
            </a:r>
            <a:r>
              <a:rPr lang="en-US" altLang="zh-CN"/>
              <a:t>] </a:t>
            </a:r>
            <a:r>
              <a:rPr lang="zh-CN" altLang="en-US"/>
              <a:t>比如：通过开源，节流，合理的风险管理实现财富的保值或者增值，积累，从而让我们的生活更美好，也更有那能力去帮助他人。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8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金钱的财富不是我们生活的全部也不是生命的意义，而是我们用这些财富去做什么。我们的生活是多姿多彩的。比如：（</a:t>
            </a:r>
            <a:r>
              <a:rPr lang="en-US" altLang="zh-CN"/>
              <a:t>PPT</a:t>
            </a:r>
            <a:r>
              <a:rPr lang="zh-CN" altLang="en-US"/>
              <a:t>里提到的可以选几个出来</a:t>
            </a:r>
            <a:r>
              <a:rPr lang="en-GB" altLang="zh-CN"/>
              <a:t>highlight)</a:t>
            </a:r>
            <a:r>
              <a:rPr lang="zh-CN" altLang="en-US"/>
              <a:t>。然后过度到下一个</a:t>
            </a:r>
            <a:r>
              <a:rPr lang="en-US" altLang="zh-CN"/>
              <a:t>Slide – </a:t>
            </a:r>
            <a:r>
              <a:rPr lang="zh-CN" altLang="en-US"/>
              <a:t>小朋友你今天在这堂课中的收获是什么？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63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请小朋友讲一讲今天的收获是什么，或者游戏里最记忆深刻的环节，等等。然后结束课程，谢谢小朋友的积极参与。。。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26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>
                <a:ea typeface="游ゴシック"/>
                <a:cs typeface="Calibri"/>
              </a:rPr>
              <a:t>先介绍产品，在这个地方可以突出介绍太阳能光伏板，新能源公交车，可以做一下知识扩展，比如什么是清洁能源，我国最大的清洁能源是什么？为什么要鼓励使用清洁能源？等等。</a:t>
            </a:r>
            <a:endParaRPr lang="en-GB" altLang="zh-CN">
              <a:ea typeface="游ゴシック"/>
              <a:cs typeface="Calibri"/>
            </a:endParaRPr>
          </a:p>
          <a:p>
            <a:pPr marL="228600" indent="-228600">
              <a:buAutoNum type="arabicPeriod"/>
            </a:pPr>
            <a:r>
              <a:rPr lang="zh-CN" altLang="en-US">
                <a:ea typeface="游ゴシック"/>
                <a:cs typeface="Calibri"/>
              </a:rPr>
              <a:t>然后简单介绍一下规则 </a:t>
            </a:r>
            <a:r>
              <a:rPr lang="en-GB" altLang="zh-CN">
                <a:ea typeface="游ゴシック"/>
                <a:cs typeface="Calibri"/>
              </a:rPr>
              <a:t>- </a:t>
            </a:r>
            <a:r>
              <a:rPr lang="zh-CN" altLang="en-US">
                <a:ea typeface="游ゴシック"/>
                <a:cs typeface="Calibri"/>
              </a:rPr>
              <a:t>由小朋友分组讨论</a:t>
            </a:r>
            <a:r>
              <a:rPr lang="en-GB" altLang="zh-CN">
                <a:ea typeface="游ゴシック"/>
                <a:cs typeface="Calibri"/>
              </a:rPr>
              <a:t>2-3</a:t>
            </a:r>
            <a:r>
              <a:rPr lang="zh-CN" altLang="en-US">
                <a:ea typeface="游ゴシック"/>
                <a:cs typeface="Calibri"/>
              </a:rPr>
              <a:t>分钟，可以选择花完所有金币，或者花部分，甚至不花。先决定好的小组派一名代表先到老师处用金币购买相应商品。因为每一类商品只有</a:t>
            </a:r>
            <a:r>
              <a:rPr lang="en-GB" altLang="zh-CN">
                <a:ea typeface="游ゴシック"/>
                <a:cs typeface="Calibri"/>
              </a:rPr>
              <a:t>10</a:t>
            </a:r>
            <a:r>
              <a:rPr lang="zh-CN" altLang="en-US">
                <a:ea typeface="游ゴシック"/>
                <a:cs typeface="Calibri"/>
              </a:rPr>
              <a:t>个，先到先得。</a:t>
            </a:r>
            <a:endParaRPr lang="en-GB" altLang="zh-CN">
              <a:ea typeface="游ゴシック"/>
              <a:cs typeface="Calibri"/>
            </a:endParaRPr>
          </a:p>
          <a:p>
            <a:pPr marL="228600" indent="-228600">
              <a:buAutoNum type="arabicPeriod"/>
            </a:pPr>
            <a:r>
              <a:rPr lang="en-US" altLang="zh-CN">
                <a:ea typeface="游ゴシック"/>
                <a:cs typeface="Calibri"/>
              </a:rPr>
              <a:t>【</a:t>
            </a:r>
            <a:r>
              <a:rPr lang="zh-CN" altLang="en-US">
                <a:ea typeface="游ゴシック"/>
                <a:cs typeface="Calibri"/>
              </a:rPr>
              <a:t>建议</a:t>
            </a:r>
            <a:r>
              <a:rPr lang="en-US" altLang="zh-CN">
                <a:ea typeface="游ゴシック"/>
                <a:cs typeface="Calibri"/>
              </a:rPr>
              <a:t>】</a:t>
            </a:r>
            <a:r>
              <a:rPr lang="zh-CN" altLang="en-US">
                <a:ea typeface="游ゴシック"/>
                <a:cs typeface="Calibri"/>
              </a:rPr>
              <a:t>为了保证升值商品一定有小组会选取，可以有些引导，比如如果前五组都没有选到羊，老师可以进行吆喝，还有可爱的小羊哦。。。也可以放出下一页</a:t>
            </a:r>
            <a:r>
              <a:rPr lang="en-US" altLang="zh-CN">
                <a:ea typeface="游ゴシック"/>
                <a:cs typeface="Calibri"/>
              </a:rPr>
              <a:t>Slide</a:t>
            </a:r>
            <a:r>
              <a:rPr lang="zh-CN" altLang="en-US">
                <a:ea typeface="游ゴシック"/>
                <a:cs typeface="Calibri"/>
              </a:rPr>
              <a:t>，让大家看到有些商品快卖光了，让游戏更有参与感。</a:t>
            </a:r>
            <a:endParaRPr lang="en-GB" altLang="zh-CN">
              <a:ea typeface="游ゴシック"/>
              <a:cs typeface="Calibri"/>
            </a:endParaRPr>
          </a:p>
          <a:p>
            <a:pPr marL="228600" indent="-228600">
              <a:buAutoNum type="arabicPeriod"/>
            </a:pPr>
            <a:endParaRPr lang="en-GB" altLang="ja-JP">
              <a:ea typeface="游ゴシック"/>
              <a:cs typeface="Calibri"/>
            </a:endParaRPr>
          </a:p>
          <a:p>
            <a:pPr rtl="0"/>
            <a:r>
              <a:rPr lang="zh-CN" altLang="en-US"/>
              <a:t>游戏过程中主要包含的物品有三大类：</a:t>
            </a:r>
            <a:br>
              <a:rPr lang="zh-CN" altLang="en-US"/>
            </a:br>
            <a:r>
              <a:rPr lang="en-US" altLang="zh-CN"/>
              <a:t>1. </a:t>
            </a:r>
            <a:r>
              <a:rPr lang="zh-CN" altLang="en-US"/>
              <a:t>普通消费品（如鞋子，足球）</a:t>
            </a:r>
            <a:br>
              <a:rPr lang="zh-CN" altLang="en-US"/>
            </a:br>
            <a:r>
              <a:rPr lang="en-US" altLang="zh-CN"/>
              <a:t>2. </a:t>
            </a:r>
            <a:r>
              <a:rPr lang="zh-CN" altLang="en-US"/>
              <a:t>可以升值的物品（羊，光伏板，大树，鸡， 新能源公交车）</a:t>
            </a:r>
            <a:br>
              <a:rPr lang="zh-CN" altLang="en-US"/>
            </a:br>
            <a:r>
              <a:rPr lang="en-US" altLang="zh-CN"/>
              <a:t>3. </a:t>
            </a:r>
            <a:r>
              <a:rPr lang="zh-CN" altLang="en-US"/>
              <a:t>有风险的物品（如：鸡，在后期会由鸡瘟）</a:t>
            </a:r>
          </a:p>
          <a:p>
            <a:pPr rtl="0"/>
            <a:r>
              <a:rPr lang="zh-CN" altLang="en-US"/>
              <a:t> </a:t>
            </a:r>
          </a:p>
          <a:p>
            <a:pPr rtl="0"/>
            <a:r>
              <a:rPr lang="zh-CN" altLang="en-US"/>
              <a:t>给小朋友选物品的过程中，会出现很多种不同的情况，其中会包括很多我们不想出现的情况，比如：</a:t>
            </a:r>
            <a:br>
              <a:rPr lang="zh-CN" altLang="en-US"/>
            </a:br>
            <a:r>
              <a:rPr lang="en-US" altLang="zh-CN"/>
              <a:t>1. </a:t>
            </a:r>
            <a:r>
              <a:rPr lang="zh-CN" altLang="en-US"/>
              <a:t>没有任何一组选到可以升值的物品（游戏核心体现不出来，游戏无法正常进行）</a:t>
            </a:r>
            <a:br>
              <a:rPr lang="zh-CN" altLang="en-US"/>
            </a:br>
            <a:r>
              <a:rPr lang="en-US" altLang="zh-CN"/>
              <a:t>2. </a:t>
            </a:r>
            <a:r>
              <a:rPr lang="zh-CN" altLang="en-US"/>
              <a:t>没有任何一组选到有风险的物品（关于风险的部分，小朋友没有办法直观体会到）</a:t>
            </a:r>
            <a:br>
              <a:rPr lang="zh-CN" altLang="en-US"/>
            </a:br>
            <a:r>
              <a:rPr lang="en-US" altLang="zh-CN"/>
              <a:t>3. </a:t>
            </a:r>
            <a:r>
              <a:rPr lang="zh-CN" altLang="en-US"/>
              <a:t>没有任何一组选到普通商品（体现不出投资和消费的区别）</a:t>
            </a:r>
            <a:br>
              <a:rPr lang="zh-CN" altLang="en-US"/>
            </a:br>
            <a:r>
              <a:rPr lang="en-US" altLang="zh-CN"/>
              <a:t>4. </a:t>
            </a:r>
            <a:r>
              <a:rPr lang="zh-CN" altLang="en-US"/>
              <a:t>等</a:t>
            </a:r>
          </a:p>
          <a:p>
            <a:pPr rtl="0"/>
            <a:r>
              <a:rPr lang="zh-CN" altLang="en-US"/>
              <a:t> </a:t>
            </a:r>
          </a:p>
          <a:p>
            <a:pPr rtl="0"/>
            <a:r>
              <a:rPr lang="zh-CN" altLang="en-US"/>
              <a:t>为了每一类商品都可以被选到。青年导师可以采取的方案包括但不限于如下几种：</a:t>
            </a:r>
            <a:br>
              <a:rPr lang="zh-CN" altLang="en-US"/>
            </a:br>
            <a:r>
              <a:rPr lang="en-US" altLang="zh-CN"/>
              <a:t>1. </a:t>
            </a:r>
            <a:r>
              <a:rPr lang="zh-CN" altLang="en-US"/>
              <a:t>在小朋友选择的过程中，用语言引导小朋友。比如：</a:t>
            </a:r>
            <a:br>
              <a:rPr lang="zh-CN" altLang="en-US"/>
            </a:br>
            <a:r>
              <a:rPr lang="zh-CN" altLang="en-US"/>
              <a:t>当前，没有任何小朋友选择羊。青年导师可以说：我这边的小羊还完全没有人选，还有没有小朋友手上有</a:t>
            </a:r>
            <a:r>
              <a:rPr lang="en-US" altLang="zh-CN"/>
              <a:t>10</a:t>
            </a:r>
            <a:r>
              <a:rPr lang="zh-CN" altLang="en-US"/>
              <a:t>个金币，可以购买。</a:t>
            </a:r>
            <a:br>
              <a:rPr lang="zh-CN" altLang="en-US"/>
            </a:br>
            <a:r>
              <a:rPr lang="en-US" altLang="zh-CN"/>
              <a:t>2. </a:t>
            </a:r>
            <a:r>
              <a:rPr lang="zh-CN" altLang="en-US"/>
              <a:t>青年导师加入到小朋友的游戏组里，引导物品选择</a:t>
            </a:r>
            <a:br>
              <a:rPr lang="zh-CN" altLang="en-US"/>
            </a:br>
            <a:r>
              <a:rPr lang="en-US" altLang="zh-CN"/>
              <a:t>3. </a:t>
            </a:r>
            <a:r>
              <a:rPr lang="zh-CN" altLang="en-US"/>
              <a:t>青年导师在出现某一类物品没有被选的时候，自行成立一个组去选择，并且在后续游戏中跟小朋友一起参与。</a:t>
            </a:r>
            <a:br>
              <a:rPr lang="zh-CN" altLang="en-US"/>
            </a:br>
            <a:r>
              <a:rPr lang="en-US" altLang="zh-CN"/>
              <a:t>4. </a:t>
            </a:r>
            <a:r>
              <a:rPr lang="zh-CN" altLang="en-US"/>
              <a:t>让班主任老师也一同参与进游戏。</a:t>
            </a:r>
            <a:br>
              <a:rPr lang="zh-CN" altLang="en-US"/>
            </a:br>
            <a:r>
              <a:rPr lang="en-US" altLang="zh-CN"/>
              <a:t> </a:t>
            </a:r>
            <a:r>
              <a:rPr lang="zh-CN" altLang="en-US"/>
              <a:t>等</a:t>
            </a:r>
          </a:p>
          <a:p>
            <a:pPr marL="228600" indent="-228600">
              <a:buAutoNum type="arabicPeriod"/>
            </a:pPr>
            <a:endParaRPr lang="ja-JP" altLang="en-US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7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>
                <a:ea typeface="游ゴシック"/>
                <a:cs typeface="Calibri"/>
              </a:rPr>
              <a:t>这一页为</a:t>
            </a:r>
            <a:r>
              <a:rPr lang="en-US" altLang="zh-CN">
                <a:ea typeface="游ゴシック"/>
                <a:cs typeface="Calibri"/>
              </a:rPr>
              <a:t>Optional</a:t>
            </a:r>
            <a:r>
              <a:rPr lang="zh-CN" altLang="en-US">
                <a:ea typeface="游ゴシック"/>
                <a:cs typeface="Calibri"/>
              </a:rPr>
              <a:t>，由老师决定是否使用。如果使用，每一组购买完成后，根据各商品的实际剩余数量进行更新。配合前一页。</a:t>
            </a:r>
            <a:endParaRPr lang="ja-JP" altLang="en-US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对每一个产品的支出和收入进行一个说明，那么</a:t>
            </a:r>
            <a:r>
              <a:rPr lang="en-US" altLang="zh-CN"/>
              <a:t>【</a:t>
            </a:r>
            <a:r>
              <a:rPr lang="zh-CN" altLang="en-US"/>
              <a:t>接下一页</a:t>
            </a:r>
            <a:r>
              <a:rPr lang="en-US" altLang="zh-CN"/>
              <a:t>】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107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根据第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页的数据，各组根据手里的商品图片和老师进行金币交换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成本的支出的部分由各组将金币交给老师，金币不足的组可以先向老师‘借’</a:t>
            </a:r>
            <a:r>
              <a:rPr lang="zh-CN" altLang="en-US" sz="1800">
                <a:solidFill>
                  <a:srgbClr val="000000"/>
                </a:solidFill>
                <a:latin typeface="Calibri"/>
                <a:ea typeface="等线"/>
                <a:cs typeface="Calibri"/>
              </a:rPr>
              <a:t>（老师在借金币时，借出一对正常金币</a:t>
            </a:r>
            <a:r>
              <a:rPr lang="en-GB" altLang="zh-CN" sz="1800">
                <a:solidFill>
                  <a:srgbClr val="000000"/>
                </a:solidFill>
                <a:latin typeface="Calibri"/>
                <a:ea typeface="等线"/>
                <a:cs typeface="Calibri"/>
              </a:rPr>
              <a:t>+</a:t>
            </a:r>
            <a:r>
              <a:rPr lang="zh-CN" altLang="en-US" sz="1800">
                <a:solidFill>
                  <a:srgbClr val="000000"/>
                </a:solidFill>
                <a:latin typeface="Calibri"/>
                <a:ea typeface="等线"/>
                <a:cs typeface="Calibri"/>
              </a:rPr>
              <a:t>借的金币），正常金币用于支出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，留在各组手里的代表‘借’的金币则是‘欠款’凭证。等有足够金币，需按照一个正常金币配一个‘借’的金币进行还款。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收入由老师用正常金币支付给各组。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评出‘正常’金币余额最多的三个组。（正常金币数量 减去 ‘借款’金币的数量）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        运营收入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-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运营支出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=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运营利润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羊       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10-3=7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光伏板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10-0 = 10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果树    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5-1 = 4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鸡        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5-1 = 4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公交车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30-5 = 25</a:t>
            </a: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老师根据各组持有的上述商品的数量和运营利润相应支付金币。比如一个组有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只羊，一年后获取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2*7=14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个金币的利润。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2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那么同样的再运营一年，第二年结束的时候会是什么情形呢？重复第一年后的过程。可以问问还有没有组还是负资产，即‘借款’金币的数量大于‘正常’金币的数量。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 运营收入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-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运营支出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=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运营利润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羊       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10-3=7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光伏板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10-0 = 10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果树    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5-1 = 4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鸡        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5-1 = 4</a:t>
            </a: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公交车   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30-5 = 25</a:t>
            </a: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老师根据各组持有的上述商品的数量和运营利润相应支付金币。比如一个组有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只羊，一年后获取</a:t>
            </a:r>
            <a:r>
              <a:rPr lang="en-GB" altLang="zh-CN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2*7=14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个金币的利润。</a:t>
            </a:r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 altLang="zh-CN" sz="18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5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经过两年的经营，当你正为收获满满高兴时候，意想不到的事情发生了，鸡瘟大面积爆发。所有的鸡都没有幸免。</a:t>
            </a:r>
            <a:endParaRPr lang="en-GB" altLang="zh-CN"/>
          </a:p>
          <a:p>
            <a:r>
              <a:rPr lang="zh-CN" altLang="en-US"/>
              <a:t>有小鸡图片的组需将手中的小鸡图片还给老师，即小鸡将不能在下一年为你创造收入了。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5A5BC-87D2-47BC-B544-35CADED41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8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根据第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页的数据，各组根据手里的商品图片和老师进行金币交换，重复第一年的流程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评出正常金币最多的三个组，看看和一年后的排位情况有没有什么大的变化。为什么？可以根据实际情况，进行一些知识点的讲解，如短期投资</a:t>
            </a:r>
            <a:r>
              <a:rPr lang="en-US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vs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长期投资，风险的影响等</a:t>
            </a:r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 运营收入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-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运营支出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=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运营利润</a:t>
            </a:r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羊   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10-3=7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光伏板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10-0 = 10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果树    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5-1 = 4</a:t>
            </a: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公交车   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30-5 = 25</a:t>
            </a:r>
          </a:p>
          <a:p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老师根据各组持有的上述商品的数量和运营利润相应支付金币。比如一个组有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2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只羊，一年后获取</a:t>
            </a:r>
            <a:r>
              <a:rPr lang="en-GB" altLang="zh-CN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2*7=14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Calibri"/>
                <a:ea typeface="等线"/>
                <a:cs typeface="Calibri"/>
              </a:rPr>
              <a:t>个金币的利润。</a:t>
            </a:r>
            <a:endParaRPr lang="en-GB" altLang="zh-CN" sz="1200" b="0" i="0" u="none" strike="noStrike">
              <a:solidFill>
                <a:srgbClr val="000000"/>
              </a:solidFill>
              <a:effectLst/>
              <a:latin typeface="Calibri"/>
              <a:ea typeface="等线"/>
              <a:cs typeface="Calibri"/>
            </a:endParaRP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A5BC-87D2-47BC-B544-35CADED418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8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21.jpeg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24" Type="http://schemas.openxmlformats.org/officeDocument/2006/relationships/image" Target="../media/image27.jpe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10" Type="http://schemas.openxmlformats.org/officeDocument/2006/relationships/image" Target="../media/image1.png"/><Relationship Id="rId19" Type="http://schemas.openxmlformats.org/officeDocument/2006/relationships/image" Target="../media/image22.jpe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1.png"/><Relationship Id="rId21" Type="http://schemas.openxmlformats.org/officeDocument/2006/relationships/image" Target="../media/image56.sv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6.png"/><Relationship Id="rId19" Type="http://schemas.openxmlformats.org/officeDocument/2006/relationships/image" Target="../media/image54.sv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21.jpe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7.jpe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10" Type="http://schemas.openxmlformats.org/officeDocument/2006/relationships/image" Target="../media/image6.png"/><Relationship Id="rId19" Type="http://schemas.openxmlformats.org/officeDocument/2006/relationships/image" Target="../media/image22.jpe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21.jpe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7.jpe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10" Type="http://schemas.openxmlformats.org/officeDocument/2006/relationships/image" Target="../media/image6.png"/><Relationship Id="rId19" Type="http://schemas.openxmlformats.org/officeDocument/2006/relationships/image" Target="../media/image22.jpe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23.jpeg"/><Relationship Id="rId26" Type="http://schemas.openxmlformats.org/officeDocument/2006/relationships/image" Target="../media/image35.png"/><Relationship Id="rId3" Type="http://schemas.openxmlformats.org/officeDocument/2006/relationships/image" Target="../media/image1.png"/><Relationship Id="rId21" Type="http://schemas.openxmlformats.org/officeDocument/2006/relationships/image" Target="../media/image26.jpe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17" Type="http://schemas.openxmlformats.org/officeDocument/2006/relationships/image" Target="../media/image31.jpeg"/><Relationship Id="rId25" Type="http://schemas.openxmlformats.org/officeDocument/2006/relationships/image" Target="../media/image34.png"/><Relationship Id="rId3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eg"/><Relationship Id="rId20" Type="http://schemas.openxmlformats.org/officeDocument/2006/relationships/image" Target="../media/image32.jpe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24" Type="http://schemas.openxmlformats.org/officeDocument/2006/relationships/image" Target="../media/image33.jpeg"/><Relationship Id="rId32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28" Type="http://schemas.openxmlformats.org/officeDocument/2006/relationships/image" Target="../media/image37.jpeg"/><Relationship Id="rId10" Type="http://schemas.openxmlformats.org/officeDocument/2006/relationships/image" Target="../media/image8.png"/><Relationship Id="rId19" Type="http://schemas.openxmlformats.org/officeDocument/2006/relationships/image" Target="../media/image24.png"/><Relationship Id="rId31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9.png"/><Relationship Id="rId22" Type="http://schemas.openxmlformats.org/officeDocument/2006/relationships/image" Target="../media/image27.jpeg"/><Relationship Id="rId27" Type="http://schemas.openxmlformats.org/officeDocument/2006/relationships/image" Target="../media/image36.jpeg"/><Relationship Id="rId30" Type="http://schemas.openxmlformats.org/officeDocument/2006/relationships/image" Target="../media/image39.jpeg"/><Relationship Id="rId8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06989">
            <a:off x="16414219" y="4326928"/>
            <a:ext cx="1557273" cy="2634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12132" y="6918572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312806">
            <a:off x="-691600" y="-1572090"/>
            <a:ext cx="5761889" cy="5785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352679">
            <a:off x="15700257" y="6981220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666830" y="6803878"/>
            <a:ext cx="1418586" cy="79241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527938-B80A-5682-2741-8D03CC5291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2187" y="2557779"/>
            <a:ext cx="13979340" cy="6456224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C7FEB8B-7144-0D3F-8D30-F07876F8C552}"/>
              </a:ext>
            </a:extLst>
          </p:cNvPr>
          <p:cNvSpPr txBox="1">
            <a:spLocks/>
          </p:cNvSpPr>
          <p:nvPr/>
        </p:nvSpPr>
        <p:spPr>
          <a:xfrm>
            <a:off x="3227835" y="1486815"/>
            <a:ext cx="11329518" cy="8026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0000FF"/>
                </a:solidFill>
              </a:rPr>
              <a:t>2023</a:t>
            </a:r>
            <a:r>
              <a:rPr lang="zh-CN" altLang="en-US" sz="3200" b="1">
                <a:solidFill>
                  <a:srgbClr val="0000FF"/>
                </a:solidFill>
              </a:rPr>
              <a:t>年第五届伦交所集团“绿行者”乡村环境教育项目</a:t>
            </a: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29BC121-C47C-DE16-C683-155360C5AE97}"/>
              </a:ext>
            </a:extLst>
          </p:cNvPr>
          <p:cNvSpPr txBox="1">
            <a:spLocks/>
          </p:cNvSpPr>
          <p:nvPr/>
        </p:nvSpPr>
        <p:spPr>
          <a:xfrm>
            <a:off x="5919046" y="2664194"/>
            <a:ext cx="5160409" cy="5067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3200" b="1">
                <a:solidFill>
                  <a:srgbClr val="0000FF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/>
              <a:t>数字与金融教育之</a:t>
            </a:r>
            <a:endParaRPr lang="en-US" sz="4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720CA5-5C40-8270-6DFC-4322F4E749BF}"/>
              </a:ext>
            </a:extLst>
          </p:cNvPr>
          <p:cNvSpPr/>
          <p:nvPr/>
        </p:nvSpPr>
        <p:spPr>
          <a:xfrm>
            <a:off x="0" y="9014003"/>
            <a:ext cx="18288000" cy="1272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FB081C1D-93D7-9DA9-71BD-7CE8E3906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" name="Picture 24" descr="A picture containing graphics, text, font, logo&#10;&#10;Description automatically generated">
            <a:extLst>
              <a:ext uri="{FF2B5EF4-FFF2-40B4-BE49-F238E27FC236}">
                <a16:creationId xmlns:a16="http://schemas.microsoft.com/office/drawing/2014/main" id="{BE96E326-E74C-4C18-487D-5BC61E1F0C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" y="8661664"/>
            <a:ext cx="4572425" cy="19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grpSp>
        <p:nvGrpSpPr>
          <p:cNvPr id="1055" name="Group 14">
            <a:extLst>
              <a:ext uri="{FF2B5EF4-FFF2-40B4-BE49-F238E27FC236}">
                <a16:creationId xmlns:a16="http://schemas.microsoft.com/office/drawing/2014/main" id="{3FB1DB91-3D05-A423-92D9-262F63BDDD05}"/>
              </a:ext>
            </a:extLst>
          </p:cNvPr>
          <p:cNvGrpSpPr/>
          <p:nvPr/>
        </p:nvGrpSpPr>
        <p:grpSpPr>
          <a:xfrm>
            <a:off x="588656" y="578022"/>
            <a:ext cx="17187352" cy="9130955"/>
            <a:chOff x="0" y="0"/>
            <a:chExt cx="4526710" cy="2404860"/>
          </a:xfrm>
        </p:grpSpPr>
        <p:sp>
          <p:nvSpPr>
            <p:cNvPr id="1057" name="Freeform 15">
              <a:extLst>
                <a:ext uri="{FF2B5EF4-FFF2-40B4-BE49-F238E27FC236}">
                  <a16:creationId xmlns:a16="http://schemas.microsoft.com/office/drawing/2014/main" id="{D05B8D40-C487-385D-0890-1B189FCBBDA6}"/>
                </a:ext>
              </a:extLst>
            </p:cNvPr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9" name="TextBox 16">
              <a:extLst>
                <a:ext uri="{FF2B5EF4-FFF2-40B4-BE49-F238E27FC236}">
                  <a16:creationId xmlns:a16="http://schemas.microsoft.com/office/drawing/2014/main" id="{25D33572-639C-2E6E-3339-2C697B7E280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093374" y="1338447"/>
            <a:ext cx="14581574" cy="555598"/>
            <a:chOff x="-4212541" y="1370265"/>
            <a:chExt cx="19442100" cy="74079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4212541" y="1393665"/>
              <a:ext cx="2237665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991894" y="1370265"/>
              <a:ext cx="2237665" cy="71739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1921E1B-868C-9641-D341-DBC5DB1DD50F}"/>
              </a:ext>
            </a:extLst>
          </p:cNvPr>
          <p:cNvSpPr/>
          <p:nvPr/>
        </p:nvSpPr>
        <p:spPr>
          <a:xfrm>
            <a:off x="1159711" y="268041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5CB8D3-9395-AE66-837D-554D7DE39D21}"/>
              </a:ext>
            </a:extLst>
          </p:cNvPr>
          <p:cNvSpPr/>
          <p:nvPr/>
        </p:nvSpPr>
        <p:spPr>
          <a:xfrm>
            <a:off x="3801070" y="269236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586856-C5C3-E8C9-1C08-F42132A1CBCA}"/>
              </a:ext>
            </a:extLst>
          </p:cNvPr>
          <p:cNvSpPr/>
          <p:nvPr/>
        </p:nvSpPr>
        <p:spPr>
          <a:xfrm>
            <a:off x="1159711" y="6493777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39D056-93DD-FACE-E292-B22819123F26}"/>
              </a:ext>
            </a:extLst>
          </p:cNvPr>
          <p:cNvSpPr/>
          <p:nvPr/>
        </p:nvSpPr>
        <p:spPr>
          <a:xfrm>
            <a:off x="6498686" y="268041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680AEF-729D-1DD2-F8BD-5287578E9B5D}"/>
              </a:ext>
            </a:extLst>
          </p:cNvPr>
          <p:cNvSpPr/>
          <p:nvPr/>
        </p:nvSpPr>
        <p:spPr>
          <a:xfrm>
            <a:off x="3828397" y="6496152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21D16F-71CF-103D-F2CE-71627B1CBD45}"/>
              </a:ext>
            </a:extLst>
          </p:cNvPr>
          <p:cNvSpPr/>
          <p:nvPr/>
        </p:nvSpPr>
        <p:spPr>
          <a:xfrm>
            <a:off x="6469756" y="6508102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329DF8-B476-79F4-4865-2F7FA0A4A496}"/>
              </a:ext>
            </a:extLst>
          </p:cNvPr>
          <p:cNvSpPr/>
          <p:nvPr/>
        </p:nvSpPr>
        <p:spPr>
          <a:xfrm>
            <a:off x="9167372" y="6496152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8F3B4F-6A58-7D61-E77F-7E73C1F37FFC}"/>
              </a:ext>
            </a:extLst>
          </p:cNvPr>
          <p:cNvSpPr/>
          <p:nvPr/>
        </p:nvSpPr>
        <p:spPr>
          <a:xfrm>
            <a:off x="9169505" y="2705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0564D7-7AC8-B9D0-8E28-CC0E72017DCF}"/>
              </a:ext>
            </a:extLst>
          </p:cNvPr>
          <p:cNvSpPr/>
          <p:nvPr/>
        </p:nvSpPr>
        <p:spPr>
          <a:xfrm>
            <a:off x="11810864" y="271777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339F35-12E4-367E-7DCD-D859DF12A8CC}"/>
              </a:ext>
            </a:extLst>
          </p:cNvPr>
          <p:cNvSpPr/>
          <p:nvPr/>
        </p:nvSpPr>
        <p:spPr>
          <a:xfrm>
            <a:off x="14508480" y="2705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AE58E5-F870-C42B-CCA3-C4243B2716BF}"/>
              </a:ext>
            </a:extLst>
          </p:cNvPr>
          <p:cNvSpPr/>
          <p:nvPr/>
        </p:nvSpPr>
        <p:spPr>
          <a:xfrm>
            <a:off x="11827504" y="6481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E2CCBF-453B-7585-4A81-267463D14DF4}"/>
              </a:ext>
            </a:extLst>
          </p:cNvPr>
          <p:cNvSpPr/>
          <p:nvPr/>
        </p:nvSpPr>
        <p:spPr>
          <a:xfrm>
            <a:off x="14468863" y="649377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Energy, solar, sun icon - Download on Iconfinder">
            <a:extLst>
              <a:ext uri="{FF2B5EF4-FFF2-40B4-BE49-F238E27FC236}">
                <a16:creationId xmlns:a16="http://schemas.microsoft.com/office/drawing/2014/main" id="{240C3E93-3728-6413-703A-76F25E4D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10" y="2815809"/>
            <a:ext cx="2322998" cy="23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Zany Hoodie | Club Penguin Wiki | FANDOM powered by Wikia">
            <a:extLst>
              <a:ext uri="{FF2B5EF4-FFF2-40B4-BE49-F238E27FC236}">
                <a16:creationId xmlns:a16="http://schemas.microsoft.com/office/drawing/2014/main" id="{0CED6EA8-F27E-8E8F-5AB0-341C6604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50" y="2815809"/>
            <a:ext cx="2346641" cy="2185800"/>
          </a:xfrm>
          <a:prstGeom prst="rect">
            <a:avLst/>
          </a:prstGeom>
          <a:noFill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C826D13-BE0D-F8E3-9CF5-80D859D9A2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3342" y="6493776"/>
            <a:ext cx="2623450" cy="25483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0F4AC1D-CBFD-42F7-B015-9FB1A41941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9162" y="6721549"/>
            <a:ext cx="2424635" cy="2283724"/>
          </a:xfrm>
          <a:prstGeom prst="rect">
            <a:avLst/>
          </a:prstGeom>
        </p:spPr>
      </p:pic>
      <p:pic>
        <p:nvPicPr>
          <p:cNvPr id="59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71C8C58C-503B-691B-5A32-4BC46945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144079" y="6481827"/>
            <a:ext cx="2584505" cy="25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ortrait of Cute Little Sheep Stock Vector - Illustration of design ...">
            <a:extLst>
              <a:ext uri="{FF2B5EF4-FFF2-40B4-BE49-F238E27FC236}">
                <a16:creationId xmlns:a16="http://schemas.microsoft.com/office/drawing/2014/main" id="{B20A9614-4265-67EB-8F47-356BCFF38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1203679" y="2755221"/>
            <a:ext cx="2432745" cy="23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ir Stock Photos, Pictures &amp; Royalty-Free Images - iStock">
            <a:extLst>
              <a:ext uri="{FF2B5EF4-FFF2-40B4-BE49-F238E27FC236}">
                <a16:creationId xmlns:a16="http://schemas.microsoft.com/office/drawing/2014/main" id="{9159788B-E12C-6384-38FB-A0E286149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4789"/>
          <a:stretch/>
        </p:blipFill>
        <p:spPr bwMode="auto">
          <a:xfrm>
            <a:off x="9300757" y="2994073"/>
            <a:ext cx="2407350" cy="19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ssenger, tourist, bus, travel, vehicle, transport icon">
            <a:extLst>
              <a:ext uri="{FF2B5EF4-FFF2-40B4-BE49-F238E27FC236}">
                <a16:creationId xmlns:a16="http://schemas.microsoft.com/office/drawing/2014/main" id="{55ACFC0C-EB87-6FB9-D78F-97E15335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14" y="6401604"/>
            <a:ext cx="2883649" cy="28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CF9DD73-2FBF-A075-60C0-8932D7777401}"/>
              </a:ext>
            </a:extLst>
          </p:cNvPr>
          <p:cNvSpPr txBox="1"/>
          <p:nvPr/>
        </p:nvSpPr>
        <p:spPr>
          <a:xfrm>
            <a:off x="12636466" y="8337285"/>
            <a:ext cx="87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新能源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60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6EAC51E0-BAEE-17E8-700E-6F2EBF07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9285436" y="6604736"/>
            <a:ext cx="2361033" cy="229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E1D65590-66B3-B478-20CC-90279EC4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833" y="2955838"/>
            <a:ext cx="2212697" cy="22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AAE113D1-7B6F-1CA8-BA13-4D9FC78F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169" y="3016936"/>
            <a:ext cx="2150130" cy="21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iddle - Box Critters Wiki">
            <a:extLst>
              <a:ext uri="{FF2B5EF4-FFF2-40B4-BE49-F238E27FC236}">
                <a16:creationId xmlns:a16="http://schemas.microsoft.com/office/drawing/2014/main" id="{B82E44D4-ED28-5E38-42D9-9858DDEA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798" y="6475349"/>
            <a:ext cx="2338027" cy="23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5C9867-C0FD-FA0E-7E2F-1ED532AE16B7}"/>
              </a:ext>
            </a:extLst>
          </p:cNvPr>
          <p:cNvSpPr txBox="1"/>
          <p:nvPr/>
        </p:nvSpPr>
        <p:spPr>
          <a:xfrm>
            <a:off x="1355157" y="52386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5862690-9F06-9605-DCDE-A1B51EF8B1F7}"/>
              </a:ext>
            </a:extLst>
          </p:cNvPr>
          <p:cNvSpPr txBox="1"/>
          <p:nvPr/>
        </p:nvSpPr>
        <p:spPr>
          <a:xfrm>
            <a:off x="4374429" y="524646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E42170F-3354-ADCF-F939-EB5F71DEB72F}"/>
              </a:ext>
            </a:extLst>
          </p:cNvPr>
          <p:cNvSpPr txBox="1"/>
          <p:nvPr/>
        </p:nvSpPr>
        <p:spPr>
          <a:xfrm>
            <a:off x="6943557" y="5241031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件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BEADD149-CDFF-DCCE-5141-07BD4CE3762C}"/>
              </a:ext>
            </a:extLst>
          </p:cNvPr>
          <p:cNvSpPr txBox="1"/>
          <p:nvPr/>
        </p:nvSpPr>
        <p:spPr>
          <a:xfrm>
            <a:off x="9422894" y="525675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双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E3CE2E4-C977-81BE-B609-CC30993CB181}"/>
              </a:ext>
            </a:extLst>
          </p:cNvPr>
          <p:cNvSpPr txBox="1"/>
          <p:nvPr/>
        </p:nvSpPr>
        <p:spPr>
          <a:xfrm>
            <a:off x="12073134" y="52386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EBDDE0FF-5C83-B6B8-8A81-D8C783CE6177}"/>
              </a:ext>
            </a:extLst>
          </p:cNvPr>
          <p:cNvSpPr txBox="1"/>
          <p:nvPr/>
        </p:nvSpPr>
        <p:spPr>
          <a:xfrm>
            <a:off x="14761926" y="523980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8400D2-0098-E4AF-AF9E-213ACB44F04E}"/>
              </a:ext>
            </a:extLst>
          </p:cNvPr>
          <p:cNvSpPr txBox="1"/>
          <p:nvPr/>
        </p:nvSpPr>
        <p:spPr>
          <a:xfrm>
            <a:off x="1473207" y="912820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份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2BD97F6-446C-873F-B160-218A10AF0F62}"/>
              </a:ext>
            </a:extLst>
          </p:cNvPr>
          <p:cNvSpPr txBox="1"/>
          <p:nvPr/>
        </p:nvSpPr>
        <p:spPr>
          <a:xfrm>
            <a:off x="4191000" y="913604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B31DF73-EA17-E767-EF09-E1CD19F3D9A5}"/>
              </a:ext>
            </a:extLst>
          </p:cNvPr>
          <p:cNvSpPr txBox="1"/>
          <p:nvPr/>
        </p:nvSpPr>
        <p:spPr>
          <a:xfrm>
            <a:off x="6781800" y="913060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2B3666BE-2915-3631-CD90-C1218DB61DD1}"/>
              </a:ext>
            </a:extLst>
          </p:cNvPr>
          <p:cNvSpPr txBox="1"/>
          <p:nvPr/>
        </p:nvSpPr>
        <p:spPr>
          <a:xfrm>
            <a:off x="9540944" y="914633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本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C3EA3B-1BD2-C9FC-3C52-0F8D03AB37B5}"/>
              </a:ext>
            </a:extLst>
          </p:cNvPr>
          <p:cNvSpPr txBox="1"/>
          <p:nvPr/>
        </p:nvSpPr>
        <p:spPr>
          <a:xfrm>
            <a:off x="12191184" y="912820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40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54EDCD2A-41A4-8A86-1E09-C660B9003A50}"/>
              </a:ext>
            </a:extLst>
          </p:cNvPr>
          <p:cNvSpPr txBox="1"/>
          <p:nvPr/>
        </p:nvSpPr>
        <p:spPr>
          <a:xfrm>
            <a:off x="14879976" y="9129380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9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DEF647A-78DC-2B9F-A7C9-CB542B407255}"/>
              </a:ext>
            </a:extLst>
          </p:cNvPr>
          <p:cNvSpPr txBox="1"/>
          <p:nvPr/>
        </p:nvSpPr>
        <p:spPr>
          <a:xfrm>
            <a:off x="9248810" y="1004123"/>
            <a:ext cx="3259266" cy="813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800">
                <a:solidFill>
                  <a:srgbClr val="3F6798"/>
                </a:solidFill>
                <a:latin typeface="Calibri"/>
                <a:ea typeface="字由点字夏乐体"/>
              </a:rPr>
              <a:t>vs    </a:t>
            </a: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三年后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B54C25-EB83-D572-AD36-DC660B501D52}"/>
              </a:ext>
            </a:extLst>
          </p:cNvPr>
          <p:cNvSpPr txBox="1"/>
          <p:nvPr/>
        </p:nvSpPr>
        <p:spPr>
          <a:xfrm>
            <a:off x="1365866" y="2282447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F3D1BA-916B-0B4E-5623-AF32AFE4C1BE}"/>
              </a:ext>
            </a:extLst>
          </p:cNvPr>
          <p:cNvSpPr txBox="1"/>
          <p:nvPr/>
        </p:nvSpPr>
        <p:spPr>
          <a:xfrm>
            <a:off x="4355828" y="2248827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B14D7C-1993-BD18-C9AF-1B7FF50A5DD0}"/>
              </a:ext>
            </a:extLst>
          </p:cNvPr>
          <p:cNvSpPr txBox="1"/>
          <p:nvPr/>
        </p:nvSpPr>
        <p:spPr>
          <a:xfrm>
            <a:off x="6924956" y="224339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件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F636DE-39C2-25EA-096C-D49A75F5C32F}"/>
              </a:ext>
            </a:extLst>
          </p:cNvPr>
          <p:cNvSpPr txBox="1"/>
          <p:nvPr/>
        </p:nvSpPr>
        <p:spPr>
          <a:xfrm>
            <a:off x="9404293" y="225911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双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09F2CB-5740-7A60-8BCB-DC698F4B8F64}"/>
              </a:ext>
            </a:extLst>
          </p:cNvPr>
          <p:cNvSpPr txBox="1"/>
          <p:nvPr/>
        </p:nvSpPr>
        <p:spPr>
          <a:xfrm>
            <a:off x="12054533" y="224098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F2C9EE-3028-C478-3E4A-7F880127B8BA}"/>
              </a:ext>
            </a:extLst>
          </p:cNvPr>
          <p:cNvSpPr txBox="1"/>
          <p:nvPr/>
        </p:nvSpPr>
        <p:spPr>
          <a:xfrm>
            <a:off x="14743325" y="2242163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4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CBCD9E-96C2-E59C-813B-3B1E96A8D70B}"/>
              </a:ext>
            </a:extLst>
          </p:cNvPr>
          <p:cNvSpPr txBox="1"/>
          <p:nvPr/>
        </p:nvSpPr>
        <p:spPr>
          <a:xfrm>
            <a:off x="1234736" y="6101073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份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B79B90-D78D-16B8-1D3F-E27621506033}"/>
              </a:ext>
            </a:extLst>
          </p:cNvPr>
          <p:cNvSpPr txBox="1"/>
          <p:nvPr/>
        </p:nvSpPr>
        <p:spPr>
          <a:xfrm>
            <a:off x="3952529" y="6108911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A8116D-8088-7B35-1F26-5FB10916677B}"/>
              </a:ext>
            </a:extLst>
          </p:cNvPr>
          <p:cNvSpPr txBox="1"/>
          <p:nvPr/>
        </p:nvSpPr>
        <p:spPr>
          <a:xfrm>
            <a:off x="6543329" y="610347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DC841444-C024-E869-8B3C-D412A5A08F79}"/>
              </a:ext>
            </a:extLst>
          </p:cNvPr>
          <p:cNvSpPr txBox="1"/>
          <p:nvPr/>
        </p:nvSpPr>
        <p:spPr>
          <a:xfrm>
            <a:off x="9302473" y="6119203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4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本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A0C70D54-A099-5E7F-007C-6CB560F4AD56}"/>
              </a:ext>
            </a:extLst>
          </p:cNvPr>
          <p:cNvSpPr txBox="1"/>
          <p:nvPr/>
        </p:nvSpPr>
        <p:spPr>
          <a:xfrm>
            <a:off x="12042581" y="6081793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lang="zh-CN" altLang="en-US" sz="2000">
                <a:solidFill>
                  <a:srgbClr val="00B050"/>
                </a:solidFill>
                <a:latin typeface="Calibri"/>
                <a:ea typeface="字由点字夏乐体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688B864-CF10-BC2E-12E8-BEC328B66887}"/>
              </a:ext>
            </a:extLst>
          </p:cNvPr>
          <p:cNvSpPr txBox="1"/>
          <p:nvPr/>
        </p:nvSpPr>
        <p:spPr>
          <a:xfrm>
            <a:off x="14641505" y="6102247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8" name="Arrow: Down 1027">
            <a:extLst>
              <a:ext uri="{FF2B5EF4-FFF2-40B4-BE49-F238E27FC236}">
                <a16:creationId xmlns:a16="http://schemas.microsoft.com/office/drawing/2014/main" id="{540F6FA8-9863-9561-7A6B-FEFB3DD5B3A8}"/>
              </a:ext>
            </a:extLst>
          </p:cNvPr>
          <p:cNvSpPr/>
          <p:nvPr/>
        </p:nvSpPr>
        <p:spPr>
          <a:xfrm>
            <a:off x="4346642" y="2185781"/>
            <a:ext cx="380184" cy="42532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2" name="Arrow: Down 1031">
            <a:extLst>
              <a:ext uri="{FF2B5EF4-FFF2-40B4-BE49-F238E27FC236}">
                <a16:creationId xmlns:a16="http://schemas.microsoft.com/office/drawing/2014/main" id="{175440EB-07FC-BD78-F204-82B9906459AD}"/>
              </a:ext>
            </a:extLst>
          </p:cNvPr>
          <p:cNvSpPr/>
          <p:nvPr/>
        </p:nvSpPr>
        <p:spPr>
          <a:xfrm>
            <a:off x="12037101" y="5976279"/>
            <a:ext cx="380184" cy="42532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4" name="Arrow: Down 1033">
            <a:extLst>
              <a:ext uri="{FF2B5EF4-FFF2-40B4-BE49-F238E27FC236}">
                <a16:creationId xmlns:a16="http://schemas.microsoft.com/office/drawing/2014/main" id="{09A4EAC3-786F-7CCF-05A8-A4087C590E92}"/>
              </a:ext>
            </a:extLst>
          </p:cNvPr>
          <p:cNvSpPr/>
          <p:nvPr/>
        </p:nvSpPr>
        <p:spPr>
          <a:xfrm rot="10800000">
            <a:off x="1355157" y="2158887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5" name="Arrow: Down 1034">
            <a:extLst>
              <a:ext uri="{FF2B5EF4-FFF2-40B4-BE49-F238E27FC236}">
                <a16:creationId xmlns:a16="http://schemas.microsoft.com/office/drawing/2014/main" id="{6ACB8B0D-A16D-5F00-E634-880002D4AF88}"/>
              </a:ext>
            </a:extLst>
          </p:cNvPr>
          <p:cNvSpPr/>
          <p:nvPr/>
        </p:nvSpPr>
        <p:spPr>
          <a:xfrm rot="10800000">
            <a:off x="7043789" y="2176672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6" name="Arrow: Down 1035">
            <a:extLst>
              <a:ext uri="{FF2B5EF4-FFF2-40B4-BE49-F238E27FC236}">
                <a16:creationId xmlns:a16="http://schemas.microsoft.com/office/drawing/2014/main" id="{5D7A09CD-15E9-C52E-E11D-5B7BD2CA8600}"/>
              </a:ext>
            </a:extLst>
          </p:cNvPr>
          <p:cNvSpPr/>
          <p:nvPr/>
        </p:nvSpPr>
        <p:spPr>
          <a:xfrm rot="10800000">
            <a:off x="9540944" y="2158887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7" name="Arrow: Down 1036">
            <a:extLst>
              <a:ext uri="{FF2B5EF4-FFF2-40B4-BE49-F238E27FC236}">
                <a16:creationId xmlns:a16="http://schemas.microsoft.com/office/drawing/2014/main" id="{7FD39F1F-A1D8-E09D-0DE3-F6026BB1404B}"/>
              </a:ext>
            </a:extLst>
          </p:cNvPr>
          <p:cNvSpPr/>
          <p:nvPr/>
        </p:nvSpPr>
        <p:spPr>
          <a:xfrm rot="10800000">
            <a:off x="12162160" y="2176671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8" name="Arrow: Down 1037">
            <a:extLst>
              <a:ext uri="{FF2B5EF4-FFF2-40B4-BE49-F238E27FC236}">
                <a16:creationId xmlns:a16="http://schemas.microsoft.com/office/drawing/2014/main" id="{FF0C92BC-BADD-97D8-CD66-A74F24B7DDDB}"/>
              </a:ext>
            </a:extLst>
          </p:cNvPr>
          <p:cNvSpPr/>
          <p:nvPr/>
        </p:nvSpPr>
        <p:spPr>
          <a:xfrm rot="10800000">
            <a:off x="14866472" y="2171873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0" name="Arrow: Down 1039">
            <a:extLst>
              <a:ext uri="{FF2B5EF4-FFF2-40B4-BE49-F238E27FC236}">
                <a16:creationId xmlns:a16="http://schemas.microsoft.com/office/drawing/2014/main" id="{65018E8F-EE95-72B1-1CDF-7492FF45CB10}"/>
              </a:ext>
            </a:extLst>
          </p:cNvPr>
          <p:cNvSpPr/>
          <p:nvPr/>
        </p:nvSpPr>
        <p:spPr>
          <a:xfrm rot="10800000">
            <a:off x="1358979" y="5953002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2" name="Arrow: Down 1041">
            <a:extLst>
              <a:ext uri="{FF2B5EF4-FFF2-40B4-BE49-F238E27FC236}">
                <a16:creationId xmlns:a16="http://schemas.microsoft.com/office/drawing/2014/main" id="{DA553492-B907-3EEE-1F25-54F574875EC0}"/>
              </a:ext>
            </a:extLst>
          </p:cNvPr>
          <p:cNvSpPr/>
          <p:nvPr/>
        </p:nvSpPr>
        <p:spPr>
          <a:xfrm rot="10800000">
            <a:off x="4118398" y="5953943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4" name="Arrow: Down 1043">
            <a:extLst>
              <a:ext uri="{FF2B5EF4-FFF2-40B4-BE49-F238E27FC236}">
                <a16:creationId xmlns:a16="http://schemas.microsoft.com/office/drawing/2014/main" id="{0CF835B7-E187-501D-7F55-97C70EC3B0C8}"/>
              </a:ext>
            </a:extLst>
          </p:cNvPr>
          <p:cNvSpPr/>
          <p:nvPr/>
        </p:nvSpPr>
        <p:spPr>
          <a:xfrm rot="10800000">
            <a:off x="6727700" y="5958888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6" name="Arrow: Down 1045">
            <a:extLst>
              <a:ext uri="{FF2B5EF4-FFF2-40B4-BE49-F238E27FC236}">
                <a16:creationId xmlns:a16="http://schemas.microsoft.com/office/drawing/2014/main" id="{7CA5A03E-E32A-D79D-0DD5-3F88B6B12393}"/>
              </a:ext>
            </a:extLst>
          </p:cNvPr>
          <p:cNvSpPr/>
          <p:nvPr/>
        </p:nvSpPr>
        <p:spPr>
          <a:xfrm rot="10800000">
            <a:off x="9420665" y="5949587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8" name="Arrow: Down 1047">
            <a:extLst>
              <a:ext uri="{FF2B5EF4-FFF2-40B4-BE49-F238E27FC236}">
                <a16:creationId xmlns:a16="http://schemas.microsoft.com/office/drawing/2014/main" id="{454AD7A6-E45E-D10A-B1E0-352780A5A20F}"/>
              </a:ext>
            </a:extLst>
          </p:cNvPr>
          <p:cNvSpPr/>
          <p:nvPr/>
        </p:nvSpPr>
        <p:spPr>
          <a:xfrm rot="10800000">
            <a:off x="14743325" y="5953253"/>
            <a:ext cx="368712" cy="4435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4" name="TextBox 20">
            <a:extLst>
              <a:ext uri="{FF2B5EF4-FFF2-40B4-BE49-F238E27FC236}">
                <a16:creationId xmlns:a16="http://schemas.microsoft.com/office/drawing/2014/main" id="{AFFBC3B5-233B-26A4-AB84-E7DB78C068E5}"/>
              </a:ext>
            </a:extLst>
          </p:cNvPr>
          <p:cNvSpPr txBox="1"/>
          <p:nvPr/>
        </p:nvSpPr>
        <p:spPr>
          <a:xfrm>
            <a:off x="5868193" y="1005617"/>
            <a:ext cx="3259266" cy="813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三年前    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3" grpId="0"/>
      <p:bldP spid="34" grpId="0"/>
      <p:bldP spid="35" grpId="0"/>
      <p:bldP spid="36" grpId="0"/>
      <p:bldP spid="55" grpId="0"/>
      <p:bldP spid="60" grpId="0"/>
      <p:bldP spid="62" grpId="0"/>
      <p:bldP spid="1025" grpId="0"/>
      <p:bldP spid="1026" grpId="0"/>
      <p:bldP spid="1027" grpId="0"/>
      <p:bldP spid="1028" grpId="0" animBg="1"/>
      <p:bldP spid="1032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40" grpId="0" animBg="1"/>
      <p:bldP spid="1042" grpId="0" animBg="1"/>
      <p:bldP spid="1044" grpId="0" animBg="1"/>
      <p:bldP spid="1046" grpId="0" animBg="1"/>
      <p:bldP spid="10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3387473" y="2684294"/>
            <a:ext cx="11083437" cy="4136261"/>
            <a:chOff x="-13586" y="0"/>
            <a:chExt cx="4430732" cy="551501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4417146" cy="3246602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567468" y="1206728"/>
              <a:ext cx="3282210" cy="97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6"/>
                </a:lnSpc>
              </a:pPr>
              <a:r>
                <a:rPr lang="zh-CN" altLang="en-US" sz="8800" spc="-422">
                  <a:solidFill>
                    <a:srgbClr val="FBF8F1"/>
                  </a:solidFill>
                  <a:ea typeface="字由点字夏乐体"/>
                </a:rPr>
                <a:t>物品价格变动</a:t>
              </a:r>
              <a:endParaRPr lang="en-US" sz="8800" spc="-422">
                <a:solidFill>
                  <a:srgbClr val="FBF8F1"/>
                </a:solidFill>
                <a:ea typeface="字由点字夏乐体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13586" y="4283908"/>
              <a:ext cx="4417146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indent="0">
                <a:buNone/>
              </a:pPr>
              <a:r>
                <a:rPr lang="zh-CN" altLang="en-US" sz="6000" spc="-422">
                  <a:solidFill>
                    <a:srgbClr val="C00000"/>
                  </a:solidFill>
                  <a:ea typeface="字由点字夏乐体"/>
                </a:rPr>
                <a:t>商品原来的价格和现在价格的对比。</a:t>
              </a:r>
              <a:endParaRPr lang="en-US" sz="6000" spc="-422">
                <a:solidFill>
                  <a:srgbClr val="C00000"/>
                </a:solidFill>
                <a:ea typeface="字由点字夏乐体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567675" y="2540439"/>
            <a:ext cx="14472987" cy="4587345"/>
            <a:chOff x="-9540340" y="-35800"/>
            <a:chExt cx="19297315" cy="6116459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8122868" y="-35800"/>
              <a:ext cx="13961542" cy="2712782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-6619639" y="1325923"/>
              <a:ext cx="10955085" cy="976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800" spc="-422">
                  <a:solidFill>
                    <a:srgbClr val="FBF8F1"/>
                  </a:solidFill>
                  <a:ea typeface="字由点字夏乐体"/>
                </a:rPr>
                <a:t>投资与消费</a:t>
              </a:r>
              <a:endParaRPr lang="en-US" sz="8800" spc="-422">
                <a:solidFill>
                  <a:srgbClr val="FBF8F1"/>
                </a:solidFill>
                <a:ea typeface="字由点字夏乐体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-9540340" y="3618446"/>
              <a:ext cx="19297315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6000" spc="-422">
                  <a:solidFill>
                    <a:schemeClr val="accent4">
                      <a:lumMod val="75000"/>
                    </a:schemeClr>
                  </a:solidFill>
                  <a:ea typeface="字由点字夏乐体"/>
                </a:rPr>
                <a:t>投资：用金币购买了可以升值的物品</a:t>
              </a:r>
              <a:endParaRPr lang="en-US" altLang="zh-CN" sz="6000" spc="-422">
                <a:solidFill>
                  <a:schemeClr val="accent4">
                    <a:lumMod val="75000"/>
                  </a:schemeClr>
                </a:solidFill>
                <a:ea typeface="字由点字夏乐体"/>
              </a:endParaRPr>
            </a:p>
            <a:p>
              <a:r>
                <a:rPr lang="zh-CN" altLang="en-US" sz="6000" spc="-422">
                  <a:solidFill>
                    <a:schemeClr val="accent4">
                      <a:lumMod val="75000"/>
                    </a:schemeClr>
                  </a:solidFill>
                  <a:ea typeface="字由点字夏乐体"/>
                </a:rPr>
                <a:t>消费：用金币购买了一些无法升值的消耗品</a:t>
              </a:r>
              <a:endParaRPr lang="en-US" sz="6000" spc="-422">
                <a:solidFill>
                  <a:schemeClr val="accent4">
                    <a:lumMod val="75000"/>
                  </a:schemeClr>
                </a:solidFill>
                <a:ea typeface="字由点字夏乐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793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338628" y="6243109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522778" y="1254235"/>
            <a:ext cx="15490676" cy="2681075"/>
            <a:chOff x="-756384" y="1557411"/>
            <a:chExt cx="6384586" cy="3574766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21139882">
              <a:off x="-756384" y="1557411"/>
              <a:ext cx="6384586" cy="3574766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-494504" y="3570059"/>
              <a:ext cx="5251661" cy="976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-422" normalizeH="0" baseline="0" noProof="0">
                  <a:ln>
                    <a:noFill/>
                  </a:ln>
                  <a:solidFill>
                    <a:srgbClr val="FBF8F1"/>
                  </a:solidFill>
                  <a:effectLst/>
                  <a:uLnTx/>
                  <a:uFillTx/>
                  <a:latin typeface="字由点字夏乐体"/>
                  <a:ea typeface="+mn-ea"/>
                  <a:cs typeface="+mn-cs"/>
                </a:rPr>
                <a:t> </a:t>
              </a:r>
              <a:r>
                <a:rPr kumimoji="0" lang="zh-CN" altLang="en-US" sz="8800" b="0" i="0" u="none" strike="noStrike" kern="1200" cap="none" spc="-422" normalizeH="0" baseline="0" noProof="0">
                  <a:ln>
                    <a:noFill/>
                  </a:ln>
                  <a:solidFill>
                    <a:srgbClr val="FBF8F1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成本，利润，投资回报</a:t>
              </a:r>
              <a:endParaRPr kumimoji="0" lang="en-US" sz="8800" b="0" i="0" u="none" strike="noStrike" kern="1200" cap="none" spc="-422" normalizeH="0" baseline="0" noProof="0">
                <a:ln>
                  <a:noFill/>
                </a:ln>
                <a:solidFill>
                  <a:srgbClr val="FBF8F1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12A27E-36E7-5E26-9678-629388F05607}"/>
              </a:ext>
            </a:extLst>
          </p:cNvPr>
          <p:cNvSpPr txBox="1"/>
          <p:nvPr/>
        </p:nvSpPr>
        <p:spPr>
          <a:xfrm>
            <a:off x="4859577" y="5886545"/>
            <a:ext cx="3838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一个金币买入商品，获得</a:t>
            </a:r>
            <a:r>
              <a:rPr lang="en-GB" altLang="zh-CN" sz="3200">
                <a:solidFill>
                  <a:srgbClr val="3F6798"/>
                </a:solidFill>
                <a:latin typeface="Calibri"/>
                <a:ea typeface="字由点字夏乐体"/>
              </a:rPr>
              <a:t>1</a:t>
            </a: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个金币收入</a:t>
            </a:r>
            <a:endParaRPr lang="en-GB" sz="3200">
              <a:solidFill>
                <a:srgbClr val="3F6798"/>
              </a:solidFill>
              <a:latin typeface="Calibri"/>
              <a:ea typeface="字由点字夏乐体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9C8269-F70C-7B85-A47D-DC96E09D7777}"/>
              </a:ext>
            </a:extLst>
          </p:cNvPr>
          <p:cNvSpPr txBox="1"/>
          <p:nvPr/>
        </p:nvSpPr>
        <p:spPr>
          <a:xfrm>
            <a:off x="4859577" y="7531390"/>
            <a:ext cx="4118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两个金币买入商品，</a:t>
            </a:r>
            <a:endParaRPr lang="en-GB" altLang="zh-CN" sz="3200">
              <a:solidFill>
                <a:srgbClr val="3F6798"/>
              </a:solidFill>
              <a:latin typeface="Calibri"/>
              <a:ea typeface="字由点字夏乐体"/>
            </a:endParaRPr>
          </a:p>
          <a:p>
            <a:pPr algn="ctr">
              <a:defRPr/>
            </a:pP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获得</a:t>
            </a:r>
            <a:r>
              <a:rPr lang="en-GB" altLang="zh-CN" sz="3200">
                <a:solidFill>
                  <a:srgbClr val="3F6798"/>
                </a:solidFill>
                <a:latin typeface="Calibri"/>
                <a:ea typeface="字由点字夏乐体"/>
              </a:rPr>
              <a:t>1.5</a:t>
            </a: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个金币收入</a:t>
            </a:r>
            <a:endParaRPr lang="en-GB" sz="3200">
              <a:solidFill>
                <a:srgbClr val="3F6798"/>
              </a:solidFill>
              <a:latin typeface="Calibri"/>
              <a:ea typeface="字由点字夏乐体"/>
            </a:endParaRPr>
          </a:p>
        </p:txBody>
      </p:sp>
      <p:pic>
        <p:nvPicPr>
          <p:cNvPr id="22" name="Graphic 21" descr="Hero Male with solid fill">
            <a:extLst>
              <a:ext uri="{FF2B5EF4-FFF2-40B4-BE49-F238E27FC236}">
                <a16:creationId xmlns:a16="http://schemas.microsoft.com/office/drawing/2014/main" id="{8931D57F-2A46-321A-E482-BFE52DD504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67905" y="6008086"/>
            <a:ext cx="914400" cy="914400"/>
          </a:xfrm>
          <a:prstGeom prst="rect">
            <a:avLst/>
          </a:prstGeom>
        </p:spPr>
      </p:pic>
      <p:pic>
        <p:nvPicPr>
          <p:cNvPr id="24" name="Graphic 23" descr="Hero Female outline">
            <a:extLst>
              <a:ext uri="{FF2B5EF4-FFF2-40B4-BE49-F238E27FC236}">
                <a16:creationId xmlns:a16="http://schemas.microsoft.com/office/drawing/2014/main" id="{84C713C9-7BA1-2838-4629-1D6A5751E7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60050" y="761277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7E5D36-BC36-5DEC-ED9B-A99C2DD9D0E1}"/>
              </a:ext>
            </a:extLst>
          </p:cNvPr>
          <p:cNvSpPr txBox="1"/>
          <p:nvPr/>
        </p:nvSpPr>
        <p:spPr>
          <a:xfrm>
            <a:off x="8082319" y="4217674"/>
            <a:ext cx="383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成本</a:t>
            </a:r>
            <a:endParaRPr lang="en-GB" sz="3200">
              <a:solidFill>
                <a:srgbClr val="3F6798"/>
              </a:solidFill>
              <a:latin typeface="Calibri"/>
              <a:ea typeface="字由点字夏乐体"/>
            </a:endParaRPr>
          </a:p>
        </p:txBody>
      </p:sp>
      <p:pic>
        <p:nvPicPr>
          <p:cNvPr id="28" name="Graphic 27" descr="Money outline">
            <a:extLst>
              <a:ext uri="{FF2B5EF4-FFF2-40B4-BE49-F238E27FC236}">
                <a16:creationId xmlns:a16="http://schemas.microsoft.com/office/drawing/2014/main" id="{8222E2D7-673B-AC05-03F5-744615C000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223656" y="4686300"/>
            <a:ext cx="914400" cy="914400"/>
          </a:xfrm>
          <a:prstGeom prst="rect">
            <a:avLst/>
          </a:prstGeom>
        </p:spPr>
      </p:pic>
      <p:pic>
        <p:nvPicPr>
          <p:cNvPr id="33" name="Graphic 32" descr="Coins with solid fill">
            <a:extLst>
              <a:ext uri="{FF2B5EF4-FFF2-40B4-BE49-F238E27FC236}">
                <a16:creationId xmlns:a16="http://schemas.microsoft.com/office/drawing/2014/main" id="{2A34DF59-CDAB-5F1E-CB20-D4D72C2801F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45697" y="4735102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09CE31-B950-A07A-8013-73395511CF3B}"/>
              </a:ext>
            </a:extLst>
          </p:cNvPr>
          <p:cNvSpPr txBox="1"/>
          <p:nvPr/>
        </p:nvSpPr>
        <p:spPr>
          <a:xfrm>
            <a:off x="10886521" y="4222125"/>
            <a:ext cx="383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3F6798"/>
                </a:solidFill>
                <a:latin typeface="Calibri"/>
                <a:ea typeface="字由点字夏乐体"/>
              </a:rPr>
              <a:t>利润</a:t>
            </a:r>
            <a:endParaRPr lang="en-GB" sz="3200">
              <a:solidFill>
                <a:srgbClr val="3F6798"/>
              </a:solidFill>
              <a:latin typeface="Calibri"/>
              <a:ea typeface="字由点字夏乐体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CCC8A2-D50C-8101-66BA-2188B4A1E515}"/>
              </a:ext>
            </a:extLst>
          </p:cNvPr>
          <p:cNvSpPr txBox="1"/>
          <p:nvPr/>
        </p:nvSpPr>
        <p:spPr>
          <a:xfrm>
            <a:off x="9568650" y="5824989"/>
            <a:ext cx="150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rPr>
              <a:t>？</a:t>
            </a:r>
            <a:endParaRPr lang="en-GB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字由点字夏乐体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6C68A3-84ED-92F5-5191-0160F2C1EE76}"/>
              </a:ext>
            </a:extLst>
          </p:cNvPr>
          <p:cNvSpPr txBox="1"/>
          <p:nvPr/>
        </p:nvSpPr>
        <p:spPr>
          <a:xfrm>
            <a:off x="9578079" y="7361739"/>
            <a:ext cx="150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rPr>
              <a:t>？</a:t>
            </a:r>
            <a:endParaRPr lang="en-GB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字由点字夏乐体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B954E7-534C-EAC6-03AD-04CAAACB278A}"/>
              </a:ext>
            </a:extLst>
          </p:cNvPr>
          <p:cNvSpPr txBox="1"/>
          <p:nvPr/>
        </p:nvSpPr>
        <p:spPr>
          <a:xfrm>
            <a:off x="12137401" y="5824988"/>
            <a:ext cx="150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rPr>
              <a:t>？</a:t>
            </a:r>
            <a:endParaRPr lang="en-GB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字由点字夏乐体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2BB9C0-C619-6E33-1788-220643F81D52}"/>
              </a:ext>
            </a:extLst>
          </p:cNvPr>
          <p:cNvSpPr txBox="1"/>
          <p:nvPr/>
        </p:nvSpPr>
        <p:spPr>
          <a:xfrm>
            <a:off x="12171769" y="7361738"/>
            <a:ext cx="150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rPr>
              <a:t>？</a:t>
            </a:r>
            <a:endParaRPr lang="en-GB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字由点字夏乐体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DEADA5-E512-3F1D-EB65-39A74BAFA065}"/>
              </a:ext>
            </a:extLst>
          </p:cNvPr>
          <p:cNvGrpSpPr/>
          <p:nvPr/>
        </p:nvGrpSpPr>
        <p:grpSpPr>
          <a:xfrm>
            <a:off x="6352788" y="4203147"/>
            <a:ext cx="4821351" cy="4997456"/>
            <a:chOff x="1389633" y="4824443"/>
            <a:chExt cx="4821351" cy="4997456"/>
          </a:xfrm>
        </p:grpSpPr>
        <p:pic>
          <p:nvPicPr>
            <p:cNvPr id="40" name="Graphic 39" descr="School boy with solid fill">
              <a:extLst>
                <a:ext uri="{FF2B5EF4-FFF2-40B4-BE49-F238E27FC236}">
                  <a16:creationId xmlns:a16="http://schemas.microsoft.com/office/drawing/2014/main" id="{50316AC9-FADD-5B2F-00F9-537757DD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389633" y="5000548"/>
              <a:ext cx="4821351" cy="482135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A085E6-08B5-E276-5FE1-DF306E531573}"/>
                </a:ext>
              </a:extLst>
            </p:cNvPr>
            <p:cNvSpPr txBox="1"/>
            <p:nvPr/>
          </p:nvSpPr>
          <p:spPr>
            <a:xfrm rot="17747239">
              <a:off x="2302904" y="5719517"/>
              <a:ext cx="5435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7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alibri"/>
                  <a:ea typeface="字由点字夏乐体"/>
                </a:rPr>
                <a:t>？</a:t>
              </a:r>
              <a:endParaRPr lang="en-GB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47CDA8-BC8B-3325-64A2-ED9DC2F03B10}"/>
                </a:ext>
              </a:extLst>
            </p:cNvPr>
            <p:cNvSpPr txBox="1"/>
            <p:nvPr/>
          </p:nvSpPr>
          <p:spPr>
            <a:xfrm rot="18234646">
              <a:off x="2611361" y="5103053"/>
              <a:ext cx="6819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7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alibri"/>
                  <a:ea typeface="字由点字夏乐体"/>
                </a:rPr>
                <a:t>？</a:t>
              </a:r>
              <a:endParaRPr lang="en-GB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D4E05F-65B6-96D3-CDE6-1E4BA42D615E}"/>
                </a:ext>
              </a:extLst>
            </p:cNvPr>
            <p:cNvSpPr txBox="1"/>
            <p:nvPr/>
          </p:nvSpPr>
          <p:spPr>
            <a:xfrm rot="20297153">
              <a:off x="3490421" y="4824443"/>
              <a:ext cx="7582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7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alibri"/>
                  <a:ea typeface="字由点字夏乐体"/>
                </a:rPr>
                <a:t>？</a:t>
              </a:r>
              <a:endParaRPr lang="en-GB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913B712-CA2D-2CD9-6955-9DACC0F1FA83}"/>
                </a:ext>
              </a:extLst>
            </p:cNvPr>
            <p:cNvSpPr txBox="1"/>
            <p:nvPr/>
          </p:nvSpPr>
          <p:spPr>
            <a:xfrm rot="1070020">
              <a:off x="4332444" y="5103055"/>
              <a:ext cx="5753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7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alibri"/>
                  <a:ea typeface="字由点字夏乐体"/>
                </a:rPr>
                <a:t>？</a:t>
              </a:r>
              <a:endParaRPr lang="en-GB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9DB816-2C68-A885-7681-B68C8D809442}"/>
                </a:ext>
              </a:extLst>
            </p:cNvPr>
            <p:cNvSpPr txBox="1"/>
            <p:nvPr/>
          </p:nvSpPr>
          <p:spPr>
            <a:xfrm rot="1896122">
              <a:off x="4492792" y="5806140"/>
              <a:ext cx="1063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7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alibri"/>
                  <a:ea typeface="字由点字夏乐体"/>
                </a:rPr>
                <a:t>？</a:t>
              </a:r>
              <a:endParaRPr lang="en-GB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字由点字夏乐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2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3141417" y="1859672"/>
            <a:ext cx="12326425" cy="5089474"/>
            <a:chOff x="30490" y="25707"/>
            <a:chExt cx="5080419" cy="6785964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21139882">
              <a:off x="328011" y="25707"/>
              <a:ext cx="4126713" cy="3574765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379755" y="2265976"/>
              <a:ext cx="3663210" cy="97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-422" normalizeH="0" baseline="0" noProof="0">
                  <a:ln>
                    <a:noFill/>
                  </a:ln>
                  <a:solidFill>
                    <a:srgbClr val="FBF8F1"/>
                  </a:solidFill>
                  <a:effectLst/>
                  <a:uLnTx/>
                  <a:uFillTx/>
                  <a:latin typeface="字由点字夏乐体"/>
                  <a:ea typeface="+mn-ea"/>
                  <a:cs typeface="+mn-cs"/>
                </a:rPr>
                <a:t> </a:t>
              </a:r>
              <a:r>
                <a:rPr lang="zh-CN" altLang="en-US" sz="8800" spc="-422">
                  <a:solidFill>
                    <a:srgbClr val="FBF8F1"/>
                  </a:solidFill>
                  <a:ea typeface="字由点字夏乐体"/>
                </a:rPr>
                <a:t>投资风险意识</a:t>
              </a:r>
              <a:endParaRPr lang="en-US" sz="8800" spc="-422">
                <a:solidFill>
                  <a:srgbClr val="FBF8F1"/>
                </a:solidFill>
                <a:ea typeface="字由点字夏乐体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0490" y="4348689"/>
              <a:ext cx="5080419" cy="24629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accent3">
                      <a:lumMod val="75000"/>
                    </a:schemeClr>
                  </a:solidFill>
                  <a:ea typeface="字由点字夏乐体"/>
                </a:rPr>
                <a:t>其实现实生活中我们面临的风险会有很多种</a:t>
              </a:r>
            </a:p>
            <a:p>
              <a:pPr marL="0" marR="0" lvl="0" indent="0" algn="just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accent3">
                      <a:lumMod val="75000"/>
                    </a:schemeClr>
                  </a:solidFill>
                  <a:ea typeface="字由点字夏乐体"/>
                </a:rPr>
                <a:t>投资风险就是对未来投资收益的不确定性</a:t>
              </a:r>
            </a:p>
            <a:p>
              <a:pPr marL="0" marR="0" lvl="0" indent="0" algn="just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accent3">
                      <a:lumMod val="75000"/>
                    </a:schemeClr>
                  </a:solidFill>
                  <a:ea typeface="字由点字夏乐体"/>
                </a:rPr>
                <a:t>所以小朋友们在投资的时候也要考虑风险呦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814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3582684" y="5641632"/>
            <a:ext cx="3713695" cy="4226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67313" y="8174567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24498">
            <a:off x="-1003547" y="-1452780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649" y="8741280"/>
            <a:ext cx="1373835" cy="145391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4928548" y="4289584"/>
            <a:ext cx="9473318" cy="813043"/>
            <a:chOff x="0" y="-85725"/>
            <a:chExt cx="10227845" cy="97340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125172"/>
              <a:ext cx="2237666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990179" y="125172"/>
              <a:ext cx="2237666" cy="717396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1118833" y="-85725"/>
              <a:ext cx="7990179" cy="973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字由点字夏乐体"/>
                  <a:ea typeface="+mn-ea"/>
                  <a:cs typeface="+mn-cs"/>
                </a:rPr>
                <a:t> </a:t>
              </a:r>
              <a:r>
                <a: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再来一起做游戏吧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24204" y="2409544"/>
            <a:ext cx="841120" cy="836914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 flipH="1">
            <a:off x="501840" y="4361533"/>
            <a:ext cx="4426708" cy="5347236"/>
            <a:chOff x="0" y="0"/>
            <a:chExt cx="6732350" cy="8295401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4679557" cy="4357838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1457213"/>
              <a:ext cx="6573208" cy="6838188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1458846">
              <a:off x="4971811" y="593001"/>
              <a:ext cx="1685642" cy="726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519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50324" y="578023"/>
            <a:ext cx="17187352" cy="9130955"/>
            <a:chOff x="0" y="0"/>
            <a:chExt cx="4526710" cy="2404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93374" y="1200949"/>
            <a:ext cx="14581574" cy="813043"/>
            <a:chOff x="-4212541" y="1186936"/>
            <a:chExt cx="19442100" cy="108405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4212541" y="1393665"/>
              <a:ext cx="2237665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991894" y="1370265"/>
              <a:ext cx="2237665" cy="717396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-2769780" y="1186936"/>
              <a:ext cx="16979697" cy="1084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假如有</a:t>
              </a:r>
              <a:r>
                <a:rPr kumimoji="0" lang="en-US" altLang="zh-CN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20</a:t>
              </a:r>
              <a:r>
                <a: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个金币，你会选择买什么东西？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1921E1B-868C-9641-D341-DBC5DB1DD50F}"/>
              </a:ext>
            </a:extLst>
          </p:cNvPr>
          <p:cNvSpPr/>
          <p:nvPr/>
        </p:nvSpPr>
        <p:spPr>
          <a:xfrm>
            <a:off x="1159711" y="268041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5CB8D3-9395-AE66-837D-554D7DE39D21}"/>
              </a:ext>
            </a:extLst>
          </p:cNvPr>
          <p:cNvSpPr/>
          <p:nvPr/>
        </p:nvSpPr>
        <p:spPr>
          <a:xfrm>
            <a:off x="3801070" y="269236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586856-C5C3-E8C9-1C08-F42132A1CBCA}"/>
              </a:ext>
            </a:extLst>
          </p:cNvPr>
          <p:cNvSpPr/>
          <p:nvPr/>
        </p:nvSpPr>
        <p:spPr>
          <a:xfrm>
            <a:off x="1159711" y="6074055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39D056-93DD-FACE-E292-B22819123F26}"/>
              </a:ext>
            </a:extLst>
          </p:cNvPr>
          <p:cNvSpPr/>
          <p:nvPr/>
        </p:nvSpPr>
        <p:spPr>
          <a:xfrm>
            <a:off x="6498686" y="268041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680AEF-729D-1DD2-F8BD-5287578E9B5D}"/>
              </a:ext>
            </a:extLst>
          </p:cNvPr>
          <p:cNvSpPr/>
          <p:nvPr/>
        </p:nvSpPr>
        <p:spPr>
          <a:xfrm>
            <a:off x="3828397" y="6076430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21D16F-71CF-103D-F2CE-71627B1CBD45}"/>
              </a:ext>
            </a:extLst>
          </p:cNvPr>
          <p:cNvSpPr/>
          <p:nvPr/>
        </p:nvSpPr>
        <p:spPr>
          <a:xfrm>
            <a:off x="6469756" y="6088380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329DF8-B476-79F4-4865-2F7FA0A4A496}"/>
              </a:ext>
            </a:extLst>
          </p:cNvPr>
          <p:cNvSpPr/>
          <p:nvPr/>
        </p:nvSpPr>
        <p:spPr>
          <a:xfrm>
            <a:off x="9167372" y="6076430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8F3B4F-6A58-7D61-E77F-7E73C1F37FFC}"/>
              </a:ext>
            </a:extLst>
          </p:cNvPr>
          <p:cNvSpPr/>
          <p:nvPr/>
        </p:nvSpPr>
        <p:spPr>
          <a:xfrm>
            <a:off x="9169505" y="2705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0564D7-7AC8-B9D0-8E28-CC0E72017DCF}"/>
              </a:ext>
            </a:extLst>
          </p:cNvPr>
          <p:cNvSpPr/>
          <p:nvPr/>
        </p:nvSpPr>
        <p:spPr>
          <a:xfrm>
            <a:off x="11810864" y="271777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339F35-12E4-367E-7DCD-D859DF12A8CC}"/>
              </a:ext>
            </a:extLst>
          </p:cNvPr>
          <p:cNvSpPr/>
          <p:nvPr/>
        </p:nvSpPr>
        <p:spPr>
          <a:xfrm>
            <a:off x="14508480" y="2705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AE58E5-F870-C42B-CCA3-C4243B2716BF}"/>
              </a:ext>
            </a:extLst>
          </p:cNvPr>
          <p:cNvSpPr/>
          <p:nvPr/>
        </p:nvSpPr>
        <p:spPr>
          <a:xfrm>
            <a:off x="11827504" y="6062105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E2CCBF-453B-7585-4A81-267463D14DF4}"/>
              </a:ext>
            </a:extLst>
          </p:cNvPr>
          <p:cNvSpPr/>
          <p:nvPr/>
        </p:nvSpPr>
        <p:spPr>
          <a:xfrm>
            <a:off x="14468863" y="6074055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Energy, solar, sun icon - Download on Iconfinder">
            <a:extLst>
              <a:ext uri="{FF2B5EF4-FFF2-40B4-BE49-F238E27FC236}">
                <a16:creationId xmlns:a16="http://schemas.microsoft.com/office/drawing/2014/main" id="{240C3E93-3728-6413-703A-76F25E4D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10" y="2815809"/>
            <a:ext cx="2322998" cy="23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Zany Hoodie | Club Penguin Wiki | FANDOM powered by Wikia">
            <a:extLst>
              <a:ext uri="{FF2B5EF4-FFF2-40B4-BE49-F238E27FC236}">
                <a16:creationId xmlns:a16="http://schemas.microsoft.com/office/drawing/2014/main" id="{0CED6EA8-F27E-8E8F-5AB0-341C6604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50" y="2815809"/>
            <a:ext cx="2346641" cy="2185800"/>
          </a:xfrm>
          <a:prstGeom prst="rect">
            <a:avLst/>
          </a:prstGeom>
          <a:noFill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C826D13-BE0D-F8E3-9CF5-80D859D9A2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3342" y="6074054"/>
            <a:ext cx="2623450" cy="25483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0F4AC1D-CBFD-42F7-B015-9FB1A41941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9162" y="6301827"/>
            <a:ext cx="2424635" cy="2283724"/>
          </a:xfrm>
          <a:prstGeom prst="rect">
            <a:avLst/>
          </a:prstGeom>
        </p:spPr>
      </p:pic>
      <p:pic>
        <p:nvPicPr>
          <p:cNvPr id="59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71C8C58C-503B-691B-5A32-4BC46945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144079" y="6062105"/>
            <a:ext cx="2584505" cy="25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ortrait of Cute Little Sheep Stock Vector - Illustration of design ...">
            <a:extLst>
              <a:ext uri="{FF2B5EF4-FFF2-40B4-BE49-F238E27FC236}">
                <a16:creationId xmlns:a16="http://schemas.microsoft.com/office/drawing/2014/main" id="{B20A9614-4265-67EB-8F47-356BCFF38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1203679" y="2755221"/>
            <a:ext cx="2432745" cy="23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ir Stock Photos, Pictures &amp; Royalty-Free Images - iStock">
            <a:extLst>
              <a:ext uri="{FF2B5EF4-FFF2-40B4-BE49-F238E27FC236}">
                <a16:creationId xmlns:a16="http://schemas.microsoft.com/office/drawing/2014/main" id="{9159788B-E12C-6384-38FB-A0E286149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4789"/>
          <a:stretch/>
        </p:blipFill>
        <p:spPr bwMode="auto">
          <a:xfrm>
            <a:off x="9300757" y="2994073"/>
            <a:ext cx="2407350" cy="19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ssenger, tourist, bus, travel, vehicle, transport icon">
            <a:extLst>
              <a:ext uri="{FF2B5EF4-FFF2-40B4-BE49-F238E27FC236}">
                <a16:creationId xmlns:a16="http://schemas.microsoft.com/office/drawing/2014/main" id="{55ACFC0C-EB87-6FB9-D78F-97E15335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14" y="5981882"/>
            <a:ext cx="2883649" cy="28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CF9DD73-2FBF-A075-60C0-8932D7777401}"/>
              </a:ext>
            </a:extLst>
          </p:cNvPr>
          <p:cNvSpPr txBox="1"/>
          <p:nvPr/>
        </p:nvSpPr>
        <p:spPr>
          <a:xfrm>
            <a:off x="12636466" y="7917563"/>
            <a:ext cx="87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新能源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60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6EAC51E0-BAEE-17E8-700E-6F2EBF07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9285436" y="6185014"/>
            <a:ext cx="2361033" cy="229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E1D65590-66B3-B478-20CC-90279EC4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833" y="2955838"/>
            <a:ext cx="2212697" cy="22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AAE113D1-7B6F-1CA8-BA13-4D9FC78F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169" y="3016936"/>
            <a:ext cx="2150130" cy="21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iddle - Box Critters Wiki">
            <a:extLst>
              <a:ext uri="{FF2B5EF4-FFF2-40B4-BE49-F238E27FC236}">
                <a16:creationId xmlns:a16="http://schemas.microsoft.com/office/drawing/2014/main" id="{B82E44D4-ED28-5E38-42D9-9858DDEA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798" y="6055627"/>
            <a:ext cx="2338027" cy="23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5C9867-C0FD-FA0E-7E2F-1ED532AE16B7}"/>
              </a:ext>
            </a:extLst>
          </p:cNvPr>
          <p:cNvSpPr txBox="1"/>
          <p:nvPr/>
        </p:nvSpPr>
        <p:spPr>
          <a:xfrm>
            <a:off x="1355157" y="52386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5862690-9F06-9605-DCDE-A1B51EF8B1F7}"/>
              </a:ext>
            </a:extLst>
          </p:cNvPr>
          <p:cNvSpPr txBox="1"/>
          <p:nvPr/>
        </p:nvSpPr>
        <p:spPr>
          <a:xfrm>
            <a:off x="4374429" y="524646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15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E42170F-3354-ADCF-F939-EB5F71DEB72F}"/>
              </a:ext>
            </a:extLst>
          </p:cNvPr>
          <p:cNvSpPr txBox="1"/>
          <p:nvPr/>
        </p:nvSpPr>
        <p:spPr>
          <a:xfrm>
            <a:off x="6943557" y="5241031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件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BEADD149-CDFF-DCCE-5141-07BD4CE3762C}"/>
              </a:ext>
            </a:extLst>
          </p:cNvPr>
          <p:cNvSpPr txBox="1"/>
          <p:nvPr/>
        </p:nvSpPr>
        <p:spPr>
          <a:xfrm>
            <a:off x="9422894" y="525675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双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E3CE2E4-C977-81BE-B609-CC30993CB181}"/>
              </a:ext>
            </a:extLst>
          </p:cNvPr>
          <p:cNvSpPr txBox="1"/>
          <p:nvPr/>
        </p:nvSpPr>
        <p:spPr>
          <a:xfrm>
            <a:off x="12073134" y="52386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EBDDE0FF-5C83-B6B8-8A81-D8C783CE6177}"/>
              </a:ext>
            </a:extLst>
          </p:cNvPr>
          <p:cNvSpPr txBox="1"/>
          <p:nvPr/>
        </p:nvSpPr>
        <p:spPr>
          <a:xfrm>
            <a:off x="14761926" y="523980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4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8400D2-0098-E4AF-AF9E-213ACB44F04E}"/>
              </a:ext>
            </a:extLst>
          </p:cNvPr>
          <p:cNvSpPr txBox="1"/>
          <p:nvPr/>
        </p:nvSpPr>
        <p:spPr>
          <a:xfrm>
            <a:off x="1473207" y="87084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份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2BD97F6-446C-873F-B160-218A10AF0F62}"/>
              </a:ext>
            </a:extLst>
          </p:cNvPr>
          <p:cNvSpPr txBox="1"/>
          <p:nvPr/>
        </p:nvSpPr>
        <p:spPr>
          <a:xfrm>
            <a:off x="4191000" y="871632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B31DF73-EA17-E767-EF09-E1CD19F3D9A5}"/>
              </a:ext>
            </a:extLst>
          </p:cNvPr>
          <p:cNvSpPr txBox="1"/>
          <p:nvPr/>
        </p:nvSpPr>
        <p:spPr>
          <a:xfrm>
            <a:off x="6781800" y="8710887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2B3666BE-2915-3631-CD90-C1218DB61DD1}"/>
              </a:ext>
            </a:extLst>
          </p:cNvPr>
          <p:cNvSpPr txBox="1"/>
          <p:nvPr/>
        </p:nvSpPr>
        <p:spPr>
          <a:xfrm>
            <a:off x="9540944" y="872661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4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本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C3EA3B-1BD2-C9FC-3C52-0F8D03AB37B5}"/>
              </a:ext>
            </a:extLst>
          </p:cNvPr>
          <p:cNvSpPr txBox="1"/>
          <p:nvPr/>
        </p:nvSpPr>
        <p:spPr>
          <a:xfrm>
            <a:off x="12191184" y="87084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54EDCD2A-41A4-8A86-1E09-C660B9003A50}"/>
              </a:ext>
            </a:extLst>
          </p:cNvPr>
          <p:cNvSpPr txBox="1"/>
          <p:nvPr/>
        </p:nvSpPr>
        <p:spPr>
          <a:xfrm>
            <a:off x="14879976" y="870965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8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3693" y="2683493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34668" y="5646441"/>
            <a:ext cx="1373835" cy="145391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88656" y="578022"/>
            <a:ext cx="17187352" cy="9130955"/>
            <a:chOff x="0" y="0"/>
            <a:chExt cx="4526710" cy="2404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B680AEF-729D-1DD2-F8BD-5287578E9B5D}"/>
              </a:ext>
            </a:extLst>
          </p:cNvPr>
          <p:cNvSpPr/>
          <p:nvPr/>
        </p:nvSpPr>
        <p:spPr>
          <a:xfrm>
            <a:off x="7761256" y="3465027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AE58E5-F870-C42B-CCA3-C4243B2716BF}"/>
              </a:ext>
            </a:extLst>
          </p:cNvPr>
          <p:cNvSpPr/>
          <p:nvPr/>
        </p:nvSpPr>
        <p:spPr>
          <a:xfrm>
            <a:off x="13484976" y="34650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40FD4D-2179-CB91-EDD1-B94CFF88A199}"/>
              </a:ext>
            </a:extLst>
          </p:cNvPr>
          <p:cNvGrpSpPr/>
          <p:nvPr/>
        </p:nvGrpSpPr>
        <p:grpSpPr>
          <a:xfrm>
            <a:off x="4915387" y="3456677"/>
            <a:ext cx="2560320" cy="2560320"/>
            <a:chOff x="5075898" y="3443272"/>
            <a:chExt cx="2560320" cy="256032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B5CB8D3-9395-AE66-837D-554D7DE39D21}"/>
                </a:ext>
              </a:extLst>
            </p:cNvPr>
            <p:cNvSpPr/>
            <p:nvPr/>
          </p:nvSpPr>
          <p:spPr>
            <a:xfrm>
              <a:off x="5075898" y="3443272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30" name="Picture 6" descr="Energy, solar, sun icon - Download on Iconfinder">
              <a:extLst>
                <a:ext uri="{FF2B5EF4-FFF2-40B4-BE49-F238E27FC236}">
                  <a16:creationId xmlns:a16="http://schemas.microsoft.com/office/drawing/2014/main" id="{240C3E93-3728-6413-703A-76F25E4DE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138" y="3566713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C826D13-BE0D-F8E3-9CF5-80D859D9A2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6201" y="3462651"/>
            <a:ext cx="2623450" cy="254837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441250D-AB26-A0E7-380F-FCDE6A0427FC}"/>
              </a:ext>
            </a:extLst>
          </p:cNvPr>
          <p:cNvGrpSpPr/>
          <p:nvPr/>
        </p:nvGrpSpPr>
        <p:grpSpPr>
          <a:xfrm>
            <a:off x="10676557" y="3505647"/>
            <a:ext cx="2560320" cy="2560320"/>
            <a:chOff x="10402615" y="3476977"/>
            <a:chExt cx="2560320" cy="256032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21D16F-71CF-103D-F2CE-71627B1CBD45}"/>
                </a:ext>
              </a:extLst>
            </p:cNvPr>
            <p:cNvSpPr/>
            <p:nvPr/>
          </p:nvSpPr>
          <p:spPr>
            <a:xfrm>
              <a:off x="10402615" y="3476977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0F4AC1D-CBFD-42F7-B015-9FB1A419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32740" y="3694188"/>
              <a:ext cx="2424635" cy="228372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8DAE78-D12C-F6DC-31B6-F3CD85A57820}"/>
              </a:ext>
            </a:extLst>
          </p:cNvPr>
          <p:cNvGrpSpPr/>
          <p:nvPr/>
        </p:nvGrpSpPr>
        <p:grpSpPr>
          <a:xfrm>
            <a:off x="2025511" y="3430844"/>
            <a:ext cx="2560320" cy="2560320"/>
            <a:chOff x="2434539" y="3431322"/>
            <a:chExt cx="2560320" cy="25603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1921E1B-868C-9641-D341-DBC5DB1DD50F}"/>
                </a:ext>
              </a:extLst>
            </p:cNvPr>
            <p:cNvSpPr/>
            <p:nvPr/>
          </p:nvSpPr>
          <p:spPr>
            <a:xfrm>
              <a:off x="2434539" y="3431322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50" name="Picture 26" descr="Portrait of Cute Little Sheep Stock Vector - Illustration of design ...">
              <a:extLst>
                <a:ext uri="{FF2B5EF4-FFF2-40B4-BE49-F238E27FC236}">
                  <a16:creationId xmlns:a16="http://schemas.microsoft.com/office/drawing/2014/main" id="{B20A9614-4265-67EB-8F47-356BCFF38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8" t="16057" r="12328" b="17022"/>
            <a:stretch/>
          </p:blipFill>
          <p:spPr bwMode="auto">
            <a:xfrm>
              <a:off x="2478507" y="3506125"/>
              <a:ext cx="2432745" cy="236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8" name="Picture 34" descr="Passenger, tourist, bus, travel, vehicle, transport icon">
            <a:extLst>
              <a:ext uri="{FF2B5EF4-FFF2-40B4-BE49-F238E27FC236}">
                <a16:creationId xmlns:a16="http://schemas.microsoft.com/office/drawing/2014/main" id="{55ACFC0C-EB87-6FB9-D78F-97E15335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76" y="3441290"/>
            <a:ext cx="2644375" cy="26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CF9DD73-2FBF-A075-60C0-8932D7777401}"/>
              </a:ext>
            </a:extLst>
          </p:cNvPr>
          <p:cNvSpPr txBox="1"/>
          <p:nvPr/>
        </p:nvSpPr>
        <p:spPr>
          <a:xfrm>
            <a:off x="13993262" y="5527928"/>
            <a:ext cx="155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新能源公交车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5C9867-C0FD-FA0E-7E2F-1ED532AE16B7}"/>
              </a:ext>
            </a:extLst>
          </p:cNvPr>
          <p:cNvSpPr txBox="1"/>
          <p:nvPr/>
        </p:nvSpPr>
        <p:spPr>
          <a:xfrm>
            <a:off x="2629985" y="598953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5862690-9F06-9605-DCDE-A1B51EF8B1F7}"/>
              </a:ext>
            </a:extLst>
          </p:cNvPr>
          <p:cNvSpPr txBox="1"/>
          <p:nvPr/>
        </p:nvSpPr>
        <p:spPr>
          <a:xfrm>
            <a:off x="5388171" y="601418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15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A436E52D-224D-9CA3-4C08-9D084B372B2F}"/>
              </a:ext>
            </a:extLst>
          </p:cNvPr>
          <p:cNvSpPr txBox="1"/>
          <p:nvPr/>
        </p:nvSpPr>
        <p:spPr>
          <a:xfrm>
            <a:off x="1791932" y="6370119"/>
            <a:ext cx="3117819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饲养费</a:t>
            </a:r>
            <a:r>
              <a:rPr lang="en-US" altLang="zh-CN" sz="2000">
                <a:solidFill>
                  <a:srgbClr val="C00000"/>
                </a:solidFill>
                <a:latin typeface="Calibri"/>
                <a:ea typeface="字由点字夏乐体"/>
              </a:rPr>
              <a:t>4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卖羊毛收入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2BD97F6-446C-873F-B160-218A10AF0F62}"/>
              </a:ext>
            </a:extLst>
          </p:cNvPr>
          <p:cNvSpPr txBox="1"/>
          <p:nvPr/>
        </p:nvSpPr>
        <p:spPr>
          <a:xfrm>
            <a:off x="8123859" y="610491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B31DF73-EA17-E767-EF09-E1CD19F3D9A5}"/>
              </a:ext>
            </a:extLst>
          </p:cNvPr>
          <p:cNvSpPr txBox="1"/>
          <p:nvPr/>
        </p:nvSpPr>
        <p:spPr>
          <a:xfrm>
            <a:off x="10714659" y="60994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C3EA3B-1BD2-C9FC-3C52-0F8D03AB37B5}"/>
              </a:ext>
            </a:extLst>
          </p:cNvPr>
          <p:cNvSpPr txBox="1"/>
          <p:nvPr/>
        </p:nvSpPr>
        <p:spPr>
          <a:xfrm>
            <a:off x="13550004" y="611439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3F6798"/>
                </a:solidFill>
                <a:latin typeface="Calibri"/>
                <a:ea typeface="字由点字夏乐体"/>
              </a:rPr>
              <a:t>35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98F0C-0C48-8527-C8F2-AC64691D0974}"/>
              </a:ext>
            </a:extLst>
          </p:cNvPr>
          <p:cNvSpPr txBox="1"/>
          <p:nvPr/>
        </p:nvSpPr>
        <p:spPr>
          <a:xfrm>
            <a:off x="7744260" y="6505029"/>
            <a:ext cx="2947917" cy="813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培育费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卖果子收入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6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35A97-2B4E-BF79-AEBC-9A997DE1EA03}"/>
              </a:ext>
            </a:extLst>
          </p:cNvPr>
          <p:cNvSpPr txBox="1"/>
          <p:nvPr/>
        </p:nvSpPr>
        <p:spPr>
          <a:xfrm>
            <a:off x="10518821" y="6340834"/>
            <a:ext cx="3064930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饲养费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卖鸡蛋收入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6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5A434-23CC-376A-3A3F-BC2FBE1E3D86}"/>
              </a:ext>
            </a:extLst>
          </p:cNvPr>
          <p:cNvSpPr txBox="1"/>
          <p:nvPr/>
        </p:nvSpPr>
        <p:spPr>
          <a:xfrm>
            <a:off x="13356624" y="6327394"/>
            <a:ext cx="2947917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运营费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卖票收入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E88D42-E0BC-FD80-0823-4E3BBF711B3E}"/>
              </a:ext>
            </a:extLst>
          </p:cNvPr>
          <p:cNvSpPr txBox="1"/>
          <p:nvPr/>
        </p:nvSpPr>
        <p:spPr>
          <a:xfrm>
            <a:off x="5048406" y="6357676"/>
            <a:ext cx="2749625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运营费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卖电收入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AC772767-4318-B23B-BA39-76A359E4B8E3}"/>
              </a:ext>
            </a:extLst>
          </p:cNvPr>
          <p:cNvGrpSpPr/>
          <p:nvPr/>
        </p:nvGrpSpPr>
        <p:grpSpPr>
          <a:xfrm>
            <a:off x="1927431" y="1250480"/>
            <a:ext cx="14581574" cy="813043"/>
            <a:chOff x="-4212541" y="1186936"/>
            <a:chExt cx="19442100" cy="1084056"/>
          </a:xfrm>
        </p:grpSpPr>
        <p:pic>
          <p:nvPicPr>
            <p:cNvPr id="30" name="Picture 18">
              <a:extLst>
                <a:ext uri="{FF2B5EF4-FFF2-40B4-BE49-F238E27FC236}">
                  <a16:creationId xmlns:a16="http://schemas.microsoft.com/office/drawing/2014/main" id="{724F50F9-64FC-3DE4-4154-3EF2B244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-4212541" y="1393665"/>
              <a:ext cx="2237665" cy="717396"/>
            </a:xfrm>
            <a:prstGeom prst="rect">
              <a:avLst/>
            </a:prstGeom>
          </p:spPr>
        </p:pic>
        <p:pic>
          <p:nvPicPr>
            <p:cNvPr id="31" name="Picture 19">
              <a:extLst>
                <a:ext uri="{FF2B5EF4-FFF2-40B4-BE49-F238E27FC236}">
                  <a16:creationId xmlns:a16="http://schemas.microsoft.com/office/drawing/2014/main" id="{C5E8B8F8-5544-52DA-26C5-F2C6CFA6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12991894" y="1370265"/>
              <a:ext cx="2237665" cy="717396"/>
            </a:xfrm>
            <a:prstGeom prst="rect">
              <a:avLst/>
            </a:prstGeom>
          </p:spPr>
        </p:pic>
        <p:sp>
          <p:nvSpPr>
            <p:cNvPr id="32" name="TextBox 20">
              <a:extLst>
                <a:ext uri="{FF2B5EF4-FFF2-40B4-BE49-F238E27FC236}">
                  <a16:creationId xmlns:a16="http://schemas.microsoft.com/office/drawing/2014/main" id="{79070A1E-FEF1-127C-52DD-0ECB8AB54D1A}"/>
                </a:ext>
              </a:extLst>
            </p:cNvPr>
            <p:cNvSpPr txBox="1"/>
            <p:nvPr/>
          </p:nvSpPr>
          <p:spPr>
            <a:xfrm>
              <a:off x="-2769780" y="1186936"/>
              <a:ext cx="16979697" cy="1084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一年当中会发生什么呢？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74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185378" y="4033563"/>
            <a:ext cx="11917244" cy="253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853" b="0" i="0" u="none" strike="noStrike" kern="1200" cap="none" spc="-1043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书写童真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853" b="0" i="0" u="none" strike="noStrike" kern="1200" cap="none" spc="-1043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书写童真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计算一下你手里还剩多少金币？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B45293-8F6D-BCA5-6D33-DEDE5C4208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8206" y="3117269"/>
            <a:ext cx="946790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2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3693" y="2683493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34668" y="5646441"/>
            <a:ext cx="1373835" cy="145391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43693" y="578022"/>
            <a:ext cx="17187352" cy="9130955"/>
            <a:chOff x="0" y="0"/>
            <a:chExt cx="4526710" cy="2404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587171" y="809539"/>
            <a:ext cx="12734772" cy="876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意想不到的事情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50F3B33-46A8-F9CB-19BD-9ED4209C4EF2}"/>
              </a:ext>
            </a:extLst>
          </p:cNvPr>
          <p:cNvSpPr/>
          <p:nvPr/>
        </p:nvSpPr>
        <p:spPr>
          <a:xfrm>
            <a:off x="2143593" y="2994073"/>
            <a:ext cx="3014530" cy="151697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E8D64E0C-0506-A996-8F61-AF838C6660FE}"/>
              </a:ext>
            </a:extLst>
          </p:cNvPr>
          <p:cNvSpPr/>
          <p:nvPr/>
        </p:nvSpPr>
        <p:spPr>
          <a:xfrm>
            <a:off x="4096988" y="2880151"/>
            <a:ext cx="3014530" cy="1516972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52D862A-3021-466B-9D12-9B98487BF41A}"/>
              </a:ext>
            </a:extLst>
          </p:cNvPr>
          <p:cNvSpPr/>
          <p:nvPr/>
        </p:nvSpPr>
        <p:spPr>
          <a:xfrm>
            <a:off x="3228152" y="3555743"/>
            <a:ext cx="3014530" cy="151697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9B96D3DA-73D2-2D43-74EE-DE2B37F4A4B9}"/>
              </a:ext>
            </a:extLst>
          </p:cNvPr>
          <p:cNvSpPr/>
          <p:nvPr/>
        </p:nvSpPr>
        <p:spPr>
          <a:xfrm>
            <a:off x="1430643" y="2655029"/>
            <a:ext cx="3727480" cy="151697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61A5B16-118D-77A1-8955-64CB179C7FE0}"/>
              </a:ext>
            </a:extLst>
          </p:cNvPr>
          <p:cNvSpPr/>
          <p:nvPr/>
        </p:nvSpPr>
        <p:spPr>
          <a:xfrm>
            <a:off x="2878111" y="504189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B3DADC-C33A-65DE-507D-93A8E79E00C1}"/>
              </a:ext>
            </a:extLst>
          </p:cNvPr>
          <p:cNvSpPr/>
          <p:nvPr/>
        </p:nvSpPr>
        <p:spPr>
          <a:xfrm>
            <a:off x="3570155" y="519429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DE24FE-F446-0D85-3F10-23D56F54195D}"/>
              </a:ext>
            </a:extLst>
          </p:cNvPr>
          <p:cNvSpPr/>
          <p:nvPr/>
        </p:nvSpPr>
        <p:spPr>
          <a:xfrm>
            <a:off x="3030511" y="547910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5C65EB7-2396-695A-953B-9179F203A8AF}"/>
              </a:ext>
            </a:extLst>
          </p:cNvPr>
          <p:cNvSpPr/>
          <p:nvPr/>
        </p:nvSpPr>
        <p:spPr>
          <a:xfrm>
            <a:off x="4094811" y="519429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DFDEF8-644F-5F8E-ED8C-4296FA18EF2C}"/>
              </a:ext>
            </a:extLst>
          </p:cNvPr>
          <p:cNvSpPr/>
          <p:nvPr/>
        </p:nvSpPr>
        <p:spPr>
          <a:xfrm>
            <a:off x="3467835" y="5930913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E02C54B-7EF5-E42A-4C22-58590F0E6256}"/>
              </a:ext>
            </a:extLst>
          </p:cNvPr>
          <p:cNvSpPr/>
          <p:nvPr/>
        </p:nvSpPr>
        <p:spPr>
          <a:xfrm>
            <a:off x="4142280" y="5841367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24FF524-3F29-4E56-72A9-0ED3BC17DB90}"/>
              </a:ext>
            </a:extLst>
          </p:cNvPr>
          <p:cNvSpPr/>
          <p:nvPr/>
        </p:nvSpPr>
        <p:spPr>
          <a:xfrm>
            <a:off x="3825624" y="542356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970C8B-1F27-6C3B-AB62-8E622BC60199}"/>
              </a:ext>
            </a:extLst>
          </p:cNvPr>
          <p:cNvSpPr/>
          <p:nvPr/>
        </p:nvSpPr>
        <p:spPr>
          <a:xfrm>
            <a:off x="3182911" y="563150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1D67E2-6A21-7CFF-9EF0-5F66367953C0}"/>
              </a:ext>
            </a:extLst>
          </p:cNvPr>
          <p:cNvSpPr/>
          <p:nvPr/>
        </p:nvSpPr>
        <p:spPr>
          <a:xfrm>
            <a:off x="3620235" y="6083313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48AC614-8C66-DDD1-3CD5-786AC53DCD3A}"/>
              </a:ext>
            </a:extLst>
          </p:cNvPr>
          <p:cNvSpPr/>
          <p:nvPr/>
        </p:nvSpPr>
        <p:spPr>
          <a:xfrm>
            <a:off x="4294680" y="5993767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1A596FA-5F22-A266-FE7E-42C7B88D0106}"/>
              </a:ext>
            </a:extLst>
          </p:cNvPr>
          <p:cNvSpPr/>
          <p:nvPr/>
        </p:nvSpPr>
        <p:spPr>
          <a:xfrm>
            <a:off x="3978024" y="557596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789694-2131-42BF-BD6B-13AD2C7A217A}"/>
              </a:ext>
            </a:extLst>
          </p:cNvPr>
          <p:cNvSpPr/>
          <p:nvPr/>
        </p:nvSpPr>
        <p:spPr>
          <a:xfrm rot="5688186">
            <a:off x="3094035" y="4990306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61F65BD-E52D-D8F4-D514-5D5328C8A24C}"/>
              </a:ext>
            </a:extLst>
          </p:cNvPr>
          <p:cNvSpPr/>
          <p:nvPr/>
        </p:nvSpPr>
        <p:spPr>
          <a:xfrm rot="5688186">
            <a:off x="3531359" y="5442119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67F9F04-AF43-3B31-2C6A-26A3E0981763}"/>
              </a:ext>
            </a:extLst>
          </p:cNvPr>
          <p:cNvSpPr/>
          <p:nvPr/>
        </p:nvSpPr>
        <p:spPr>
          <a:xfrm rot="5688186">
            <a:off x="4205804" y="5352573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3B3C882-65E0-EEF6-29D2-B4A772404ACA}"/>
              </a:ext>
            </a:extLst>
          </p:cNvPr>
          <p:cNvSpPr/>
          <p:nvPr/>
        </p:nvSpPr>
        <p:spPr>
          <a:xfrm rot="5688186">
            <a:off x="3889148" y="4934766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99AD634-96B3-18DB-9833-BFBB909CCBD7}"/>
              </a:ext>
            </a:extLst>
          </p:cNvPr>
          <p:cNvSpPr/>
          <p:nvPr/>
        </p:nvSpPr>
        <p:spPr>
          <a:xfrm rot="2420957">
            <a:off x="3856904" y="5858696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05BB8CB-8BE1-8AB8-F8DA-1D2B88BCC3B0}"/>
              </a:ext>
            </a:extLst>
          </p:cNvPr>
          <p:cNvSpPr/>
          <p:nvPr/>
        </p:nvSpPr>
        <p:spPr>
          <a:xfrm rot="2420957">
            <a:off x="4294228" y="6310509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CEA97E-67D1-447D-D2E9-470118F13E4B}"/>
              </a:ext>
            </a:extLst>
          </p:cNvPr>
          <p:cNvSpPr/>
          <p:nvPr/>
        </p:nvSpPr>
        <p:spPr>
          <a:xfrm rot="2420957">
            <a:off x="4968673" y="6220963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7301CC8-7470-A322-8953-4EDAE262E10F}"/>
              </a:ext>
            </a:extLst>
          </p:cNvPr>
          <p:cNvSpPr/>
          <p:nvPr/>
        </p:nvSpPr>
        <p:spPr>
          <a:xfrm rot="2420957">
            <a:off x="4652017" y="5803156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5925360-6224-5D1E-9CFD-01B240E847A1}"/>
              </a:ext>
            </a:extLst>
          </p:cNvPr>
          <p:cNvSpPr/>
          <p:nvPr/>
        </p:nvSpPr>
        <p:spPr>
          <a:xfrm rot="2420957">
            <a:off x="4579241" y="5195521"/>
            <a:ext cx="288000" cy="28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36FFE4B-0C91-42A5-E7DB-EBB3DEBF6ECD}"/>
              </a:ext>
            </a:extLst>
          </p:cNvPr>
          <p:cNvSpPr/>
          <p:nvPr/>
        </p:nvSpPr>
        <p:spPr>
          <a:xfrm rot="2420957">
            <a:off x="3592518" y="5662536"/>
            <a:ext cx="288000" cy="28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508EFB7-912A-2C85-B852-9D20318C5B17}"/>
              </a:ext>
            </a:extLst>
          </p:cNvPr>
          <p:cNvSpPr/>
          <p:nvPr/>
        </p:nvSpPr>
        <p:spPr>
          <a:xfrm rot="2420957">
            <a:off x="4598017" y="6232288"/>
            <a:ext cx="288000" cy="28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8C01819-E0F5-C7CF-7F18-D08480673E35}"/>
              </a:ext>
            </a:extLst>
          </p:cNvPr>
          <p:cNvSpPr/>
          <p:nvPr/>
        </p:nvSpPr>
        <p:spPr>
          <a:xfrm rot="2420957">
            <a:off x="3729392" y="6491010"/>
            <a:ext cx="288000" cy="28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976F8A3-D0B3-BA1B-FF02-03C7285A8395}"/>
              </a:ext>
            </a:extLst>
          </p:cNvPr>
          <p:cNvSpPr/>
          <p:nvPr/>
        </p:nvSpPr>
        <p:spPr>
          <a:xfrm rot="2420957">
            <a:off x="4358537" y="6738121"/>
            <a:ext cx="288000" cy="28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C6C349-8263-62F5-20C0-F829E82EAA8B}"/>
              </a:ext>
            </a:extLst>
          </p:cNvPr>
          <p:cNvSpPr txBox="1"/>
          <p:nvPr/>
        </p:nvSpPr>
        <p:spPr>
          <a:xfrm>
            <a:off x="2423793" y="7339499"/>
            <a:ext cx="6046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>
                <a:solidFill>
                  <a:srgbClr val="FF0000"/>
                </a:solidFill>
                <a:latin typeface="Calibri"/>
                <a:ea typeface="字由点字夏乐体"/>
              </a:rPr>
              <a:t>罕见特大冰雹</a:t>
            </a:r>
            <a:endParaRPr lang="en-GB" sz="4800">
              <a:solidFill>
                <a:srgbClr val="FF0000"/>
              </a:solidFill>
              <a:latin typeface="Calibri"/>
              <a:ea typeface="字由点字夏乐体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701FFEB-D24F-7A94-7037-06A0C36B55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64646" y="2689233"/>
            <a:ext cx="2623450" cy="2548372"/>
          </a:xfrm>
          <a:prstGeom prst="rect">
            <a:avLst/>
          </a:prstGeom>
        </p:spPr>
      </p:pic>
      <p:sp>
        <p:nvSpPr>
          <p:cNvPr id="61" name="Arrow: Right 60">
            <a:extLst>
              <a:ext uri="{FF2B5EF4-FFF2-40B4-BE49-F238E27FC236}">
                <a16:creationId xmlns:a16="http://schemas.microsoft.com/office/drawing/2014/main" id="{641EF301-D355-31F3-54DE-C44B11507FEA}"/>
              </a:ext>
            </a:extLst>
          </p:cNvPr>
          <p:cNvSpPr/>
          <p:nvPr/>
        </p:nvSpPr>
        <p:spPr>
          <a:xfrm>
            <a:off x="7492541" y="4172001"/>
            <a:ext cx="1730587" cy="1594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&quot;Not Allowed&quot; Symbol 61">
            <a:extLst>
              <a:ext uri="{FF2B5EF4-FFF2-40B4-BE49-F238E27FC236}">
                <a16:creationId xmlns:a16="http://schemas.microsoft.com/office/drawing/2014/main" id="{946FDF5F-8989-CA45-5E28-DC11A631E2F4}"/>
              </a:ext>
            </a:extLst>
          </p:cNvPr>
          <p:cNvSpPr/>
          <p:nvPr/>
        </p:nvSpPr>
        <p:spPr>
          <a:xfrm>
            <a:off x="9807014" y="2331185"/>
            <a:ext cx="3600000" cy="3600000"/>
          </a:xfrm>
          <a:prstGeom prst="noSmoking">
            <a:avLst>
              <a:gd name="adj" fmla="val 85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A017A8-8E23-24F6-26E7-5B646983E09E}"/>
              </a:ext>
            </a:extLst>
          </p:cNvPr>
          <p:cNvSpPr/>
          <p:nvPr/>
        </p:nvSpPr>
        <p:spPr>
          <a:xfrm>
            <a:off x="10687900" y="3363254"/>
            <a:ext cx="1705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KO</a:t>
            </a:r>
            <a:endParaRPr lang="en-US" sz="72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E5545C-3F35-A570-8D42-5ADCDED6B751}"/>
              </a:ext>
            </a:extLst>
          </p:cNvPr>
          <p:cNvSpPr txBox="1"/>
          <p:nvPr/>
        </p:nvSpPr>
        <p:spPr>
          <a:xfrm>
            <a:off x="13468835" y="3432948"/>
            <a:ext cx="3347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>
                <a:solidFill>
                  <a:srgbClr val="FF0000"/>
                </a:solidFill>
                <a:latin typeface="Calibri"/>
                <a:ea typeface="字由点字夏乐体"/>
              </a:rPr>
              <a:t>果树被冻死</a:t>
            </a:r>
            <a:endParaRPr lang="en-GB" sz="4800">
              <a:solidFill>
                <a:srgbClr val="FF0000"/>
              </a:solidFill>
              <a:latin typeface="Calibri"/>
              <a:ea typeface="字由点字夏乐体"/>
            </a:endParaRPr>
          </a:p>
        </p:txBody>
      </p:sp>
      <p:pic>
        <p:nvPicPr>
          <p:cNvPr id="65" name="Picture 6" descr="Energy, solar, sun icon - Download on Iconfinder">
            <a:extLst>
              <a:ext uri="{FF2B5EF4-FFF2-40B4-BE49-F238E27FC236}">
                <a16:creationId xmlns:a16="http://schemas.microsoft.com/office/drawing/2014/main" id="{B06D5A41-DCE3-080C-557B-003C8C02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683" y="6798061"/>
            <a:ext cx="2322998" cy="23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&quot;Not Allowed&quot; Symbol 65">
            <a:extLst>
              <a:ext uri="{FF2B5EF4-FFF2-40B4-BE49-F238E27FC236}">
                <a16:creationId xmlns:a16="http://schemas.microsoft.com/office/drawing/2014/main" id="{4856D9F3-2B7A-E442-CBE5-EE979E29B0D2}"/>
              </a:ext>
            </a:extLst>
          </p:cNvPr>
          <p:cNvSpPr/>
          <p:nvPr/>
        </p:nvSpPr>
        <p:spPr>
          <a:xfrm>
            <a:off x="10324858" y="6562195"/>
            <a:ext cx="2880000" cy="2880000"/>
          </a:xfrm>
          <a:prstGeom prst="noSmoking">
            <a:avLst>
              <a:gd name="adj" fmla="val 85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E2925E0-3BD6-8124-D157-E90DC99BD0D3}"/>
              </a:ext>
            </a:extLst>
          </p:cNvPr>
          <p:cNvSpPr/>
          <p:nvPr/>
        </p:nvSpPr>
        <p:spPr>
          <a:xfrm>
            <a:off x="10613330" y="7364949"/>
            <a:ext cx="22786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KO</a:t>
            </a:r>
            <a:endParaRPr lang="en-US" sz="72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9B9BA6-5AF4-83FE-DA6D-275B38601018}"/>
              </a:ext>
            </a:extLst>
          </p:cNvPr>
          <p:cNvSpPr txBox="1"/>
          <p:nvPr/>
        </p:nvSpPr>
        <p:spPr>
          <a:xfrm>
            <a:off x="13318756" y="7319859"/>
            <a:ext cx="3904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>
                <a:solidFill>
                  <a:srgbClr val="FF0000"/>
                </a:solidFill>
                <a:latin typeface="Calibri"/>
                <a:ea typeface="字由点字夏乐体"/>
              </a:rPr>
              <a:t>光伏板被破坏</a:t>
            </a:r>
            <a:endParaRPr lang="en-GB" sz="4800">
              <a:solidFill>
                <a:srgbClr val="FF0000"/>
              </a:solidFill>
              <a:latin typeface="Calibri"/>
              <a:ea typeface="字由点字夏乐体"/>
            </a:endParaRPr>
          </a:p>
        </p:txBody>
      </p:sp>
    </p:spTree>
    <p:extLst>
      <p:ext uri="{BB962C8B-B14F-4D97-AF65-F5344CB8AC3E}">
        <p14:creationId xmlns:p14="http://schemas.microsoft.com/office/powerpoint/2010/main" val="21799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2" grpId="0" animBg="1"/>
      <p:bldP spid="63" grpId="0"/>
      <p:bldP spid="64" grpId="0"/>
      <p:bldP spid="66" grpId="0" animBg="1"/>
      <p:bldP spid="67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3582684" y="5641632"/>
            <a:ext cx="3713695" cy="4226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67313" y="8174567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24498">
            <a:off x="-1003547" y="-1452780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649" y="8741280"/>
            <a:ext cx="1373835" cy="145391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4928548" y="4289584"/>
            <a:ext cx="9473318" cy="907469"/>
            <a:chOff x="0" y="-85725"/>
            <a:chExt cx="10227845" cy="108645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125172"/>
              <a:ext cx="2237666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990179" y="125172"/>
              <a:ext cx="2237666" cy="717396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1118833" y="-85725"/>
              <a:ext cx="7990179" cy="1086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3F6798"/>
                  </a:solidFill>
                  <a:latin typeface="字由点字夏乐体"/>
                </a:rPr>
                <a:t> </a:t>
              </a:r>
              <a:r>
                <a:rPr lang="zh-CN" altLang="en-US" sz="4800">
                  <a:solidFill>
                    <a:srgbClr val="3F6798"/>
                  </a:solidFill>
                  <a:ea typeface="字由点字夏乐体"/>
                </a:rPr>
                <a:t>一起来做游戏吧</a:t>
              </a:r>
              <a:endParaRPr lang="en-US" sz="4800">
                <a:solidFill>
                  <a:srgbClr val="3F6798"/>
                </a:solidFill>
                <a:ea typeface="字由点字夏乐体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24204" y="2409544"/>
            <a:ext cx="841120" cy="836914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 flipH="1">
            <a:off x="501840" y="4361533"/>
            <a:ext cx="4426708" cy="5347236"/>
            <a:chOff x="0" y="0"/>
            <a:chExt cx="6732350" cy="8295401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4679557" cy="4357838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1457213"/>
              <a:ext cx="6573208" cy="6838188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1458846">
              <a:off x="4971811" y="593001"/>
              <a:ext cx="1685642" cy="7269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185378" y="4033563"/>
            <a:ext cx="11917244" cy="167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853" b="0" i="0" u="none" strike="noStrike" kern="1200" cap="none" spc="-1043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书写童真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计算一下你手里还剩多少金币？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65A85-7649-E3BA-BDBE-1C80B10C88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9008" y="2086711"/>
            <a:ext cx="9467909" cy="31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CA50AC-047A-8326-A373-994768F3C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1818" y="2275986"/>
            <a:ext cx="13972809" cy="63034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2513814" y="2034900"/>
            <a:ext cx="13127712" cy="6407552"/>
            <a:chOff x="-228181" y="259344"/>
            <a:chExt cx="5410675" cy="8543402"/>
          </a:xfrm>
        </p:grpSpPr>
        <p:sp>
          <p:nvSpPr>
            <p:cNvPr id="31" name="TextBox 31"/>
            <p:cNvSpPr txBox="1"/>
            <p:nvPr/>
          </p:nvSpPr>
          <p:spPr>
            <a:xfrm>
              <a:off x="500726" y="259344"/>
              <a:ext cx="3663210" cy="97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-422" normalizeH="0" baseline="0" noProof="0">
                  <a:ln>
                    <a:noFill/>
                  </a:ln>
                  <a:solidFill>
                    <a:srgbClr val="FBF8F1"/>
                  </a:solidFill>
                  <a:effectLst/>
                  <a:uLnTx/>
                  <a:uFillTx/>
                  <a:latin typeface="字由点字夏乐体"/>
                  <a:ea typeface="+mn-ea"/>
                  <a:cs typeface="+mn-cs"/>
                </a:rPr>
                <a:t> </a:t>
              </a:r>
              <a:r>
                <a:rPr lang="zh-CN" altLang="en-US" sz="8800" spc="-422">
                  <a:solidFill>
                    <a:srgbClr val="FBF8F1"/>
                  </a:solidFill>
                  <a:ea typeface="字由点字夏乐体"/>
                </a:rPr>
                <a:t>不一样的收获</a:t>
              </a:r>
              <a:endParaRPr lang="en-US" sz="8800" spc="-422">
                <a:solidFill>
                  <a:srgbClr val="FBF8F1"/>
                </a:solidFill>
                <a:ea typeface="字由点字夏乐体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-228181" y="2330804"/>
              <a:ext cx="5410675" cy="6471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每天穿着美美的裙子很开心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新的上衣很保暖，再也不怕冬天了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水果非常美味补充维生素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小猫咪的陪伴让你不再孤单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新裤子很结实，穿很多年都不坏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新鞋子很舒服，走很远的路也不累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5400" spc="-422">
                  <a:solidFill>
                    <a:schemeClr val="tx2"/>
                  </a:solidFill>
                  <a:ea typeface="字由点字夏乐体"/>
                </a:rPr>
                <a:t>和小伙伴分享零食，一起分享属于你们的快乐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 sz="5400" spc="-422">
                <a:solidFill>
                  <a:schemeClr val="tx2"/>
                </a:solidFill>
                <a:ea typeface="字由点字夏乐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478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0033470" y="4380309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32052" flipH="1">
            <a:off x="3916029" y="3742659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87553" y="7690968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5119735" y="7800771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4700047" y="2751079"/>
            <a:ext cx="8887905" cy="73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-422" normalizeH="0" baseline="0" noProof="0">
                <a:ln>
                  <a:noFill/>
                </a:ln>
                <a:solidFill>
                  <a:srgbClr val="FBF8F1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分享你今天的收获</a:t>
            </a:r>
            <a:endParaRPr kumimoji="0" lang="en-US" sz="8800" b="0" i="0" u="none" strike="noStrike" kern="1200" cap="none" spc="-422" normalizeH="0" baseline="0" noProof="0">
              <a:ln>
                <a:noFill/>
              </a:ln>
              <a:solidFill>
                <a:srgbClr val="FBF8F1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1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50324" y="578023"/>
            <a:ext cx="17187352" cy="9130955"/>
            <a:chOff x="0" y="0"/>
            <a:chExt cx="4526710" cy="2404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93374" y="1338447"/>
            <a:ext cx="14581574" cy="555598"/>
            <a:chOff x="-4212541" y="1370265"/>
            <a:chExt cx="19442100" cy="74079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4212541" y="1393665"/>
              <a:ext cx="2237665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991894" y="1370265"/>
              <a:ext cx="2237665" cy="71739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1921E1B-868C-9641-D341-DBC5DB1DD50F}"/>
              </a:ext>
            </a:extLst>
          </p:cNvPr>
          <p:cNvSpPr/>
          <p:nvPr/>
        </p:nvSpPr>
        <p:spPr>
          <a:xfrm>
            <a:off x="1159711" y="268041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5CB8D3-9395-AE66-837D-554D7DE39D21}"/>
              </a:ext>
            </a:extLst>
          </p:cNvPr>
          <p:cNvSpPr/>
          <p:nvPr/>
        </p:nvSpPr>
        <p:spPr>
          <a:xfrm>
            <a:off x="3801070" y="269236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586856-C5C3-E8C9-1C08-F42132A1CBCA}"/>
              </a:ext>
            </a:extLst>
          </p:cNvPr>
          <p:cNvSpPr/>
          <p:nvPr/>
        </p:nvSpPr>
        <p:spPr>
          <a:xfrm>
            <a:off x="1159711" y="6074055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39D056-93DD-FACE-E292-B22819123F26}"/>
              </a:ext>
            </a:extLst>
          </p:cNvPr>
          <p:cNvSpPr/>
          <p:nvPr/>
        </p:nvSpPr>
        <p:spPr>
          <a:xfrm>
            <a:off x="6498686" y="2680418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680AEF-729D-1DD2-F8BD-5287578E9B5D}"/>
              </a:ext>
            </a:extLst>
          </p:cNvPr>
          <p:cNvSpPr/>
          <p:nvPr/>
        </p:nvSpPr>
        <p:spPr>
          <a:xfrm>
            <a:off x="3828397" y="6076430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21D16F-71CF-103D-F2CE-71627B1CBD45}"/>
              </a:ext>
            </a:extLst>
          </p:cNvPr>
          <p:cNvSpPr/>
          <p:nvPr/>
        </p:nvSpPr>
        <p:spPr>
          <a:xfrm>
            <a:off x="6469756" y="6088380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329DF8-B476-79F4-4865-2F7FA0A4A496}"/>
              </a:ext>
            </a:extLst>
          </p:cNvPr>
          <p:cNvSpPr/>
          <p:nvPr/>
        </p:nvSpPr>
        <p:spPr>
          <a:xfrm>
            <a:off x="9167372" y="6076430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8F3B4F-6A58-7D61-E77F-7E73C1F37FFC}"/>
              </a:ext>
            </a:extLst>
          </p:cNvPr>
          <p:cNvSpPr/>
          <p:nvPr/>
        </p:nvSpPr>
        <p:spPr>
          <a:xfrm>
            <a:off x="9169505" y="2705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0564D7-7AC8-B9D0-8E28-CC0E72017DCF}"/>
              </a:ext>
            </a:extLst>
          </p:cNvPr>
          <p:cNvSpPr/>
          <p:nvPr/>
        </p:nvSpPr>
        <p:spPr>
          <a:xfrm>
            <a:off x="11810864" y="271777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339F35-12E4-367E-7DCD-D859DF12A8CC}"/>
              </a:ext>
            </a:extLst>
          </p:cNvPr>
          <p:cNvSpPr/>
          <p:nvPr/>
        </p:nvSpPr>
        <p:spPr>
          <a:xfrm>
            <a:off x="14508480" y="27058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AE58E5-F870-C42B-CCA3-C4243B2716BF}"/>
              </a:ext>
            </a:extLst>
          </p:cNvPr>
          <p:cNvSpPr/>
          <p:nvPr/>
        </p:nvSpPr>
        <p:spPr>
          <a:xfrm>
            <a:off x="11827504" y="6062105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E2CCBF-453B-7585-4A81-267463D14DF4}"/>
              </a:ext>
            </a:extLst>
          </p:cNvPr>
          <p:cNvSpPr/>
          <p:nvPr/>
        </p:nvSpPr>
        <p:spPr>
          <a:xfrm>
            <a:off x="14468863" y="6074055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Energy, solar, sun icon - Download on Iconfinder">
            <a:extLst>
              <a:ext uri="{FF2B5EF4-FFF2-40B4-BE49-F238E27FC236}">
                <a16:creationId xmlns:a16="http://schemas.microsoft.com/office/drawing/2014/main" id="{240C3E93-3728-6413-703A-76F25E4D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10" y="2815809"/>
            <a:ext cx="2322998" cy="23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Zany Hoodie | Club Penguin Wiki | FANDOM powered by Wikia">
            <a:extLst>
              <a:ext uri="{FF2B5EF4-FFF2-40B4-BE49-F238E27FC236}">
                <a16:creationId xmlns:a16="http://schemas.microsoft.com/office/drawing/2014/main" id="{0CED6EA8-F27E-8E8F-5AB0-341C6604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50" y="2815809"/>
            <a:ext cx="2346641" cy="2185800"/>
          </a:xfrm>
          <a:prstGeom prst="rect">
            <a:avLst/>
          </a:prstGeom>
          <a:noFill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C826D13-BE0D-F8E3-9CF5-80D859D9A2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3342" y="6074054"/>
            <a:ext cx="2623450" cy="25483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0F4AC1D-CBFD-42F7-B015-9FB1A41941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9162" y="6301827"/>
            <a:ext cx="2424635" cy="2283724"/>
          </a:xfrm>
          <a:prstGeom prst="rect">
            <a:avLst/>
          </a:prstGeom>
        </p:spPr>
      </p:pic>
      <p:pic>
        <p:nvPicPr>
          <p:cNvPr id="59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71C8C58C-503B-691B-5A32-4BC46945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144079" y="6062105"/>
            <a:ext cx="2584505" cy="25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ortrait of Cute Little Sheep Stock Vector - Illustration of design ...">
            <a:extLst>
              <a:ext uri="{FF2B5EF4-FFF2-40B4-BE49-F238E27FC236}">
                <a16:creationId xmlns:a16="http://schemas.microsoft.com/office/drawing/2014/main" id="{B20A9614-4265-67EB-8F47-356BCFF38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1203679" y="2755221"/>
            <a:ext cx="2432745" cy="23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ir Stock Photos, Pictures &amp; Royalty-Free Images - iStock">
            <a:extLst>
              <a:ext uri="{FF2B5EF4-FFF2-40B4-BE49-F238E27FC236}">
                <a16:creationId xmlns:a16="http://schemas.microsoft.com/office/drawing/2014/main" id="{9159788B-E12C-6384-38FB-A0E286149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4789"/>
          <a:stretch/>
        </p:blipFill>
        <p:spPr bwMode="auto">
          <a:xfrm>
            <a:off x="9300757" y="2994073"/>
            <a:ext cx="2407350" cy="19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ssenger, tourist, bus, travel, vehicle, transport icon">
            <a:extLst>
              <a:ext uri="{FF2B5EF4-FFF2-40B4-BE49-F238E27FC236}">
                <a16:creationId xmlns:a16="http://schemas.microsoft.com/office/drawing/2014/main" id="{55ACFC0C-EB87-6FB9-D78F-97E15335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14" y="5981882"/>
            <a:ext cx="2883649" cy="28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CF9DD73-2FBF-A075-60C0-8932D7777401}"/>
              </a:ext>
            </a:extLst>
          </p:cNvPr>
          <p:cNvSpPr txBox="1"/>
          <p:nvPr/>
        </p:nvSpPr>
        <p:spPr>
          <a:xfrm>
            <a:off x="12636466" y="7917563"/>
            <a:ext cx="87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新能源</a:t>
            </a:r>
            <a:endParaRPr lang="en-US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60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6EAC51E0-BAEE-17E8-700E-6F2EBF07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9285436" y="6185014"/>
            <a:ext cx="2361033" cy="229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E1D65590-66B3-B478-20CC-90279EC4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833" y="2955838"/>
            <a:ext cx="2212697" cy="22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AAE113D1-7B6F-1CA8-BA13-4D9FC78F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169" y="3016936"/>
            <a:ext cx="2150130" cy="21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iddle - Box Critters Wiki">
            <a:extLst>
              <a:ext uri="{FF2B5EF4-FFF2-40B4-BE49-F238E27FC236}">
                <a16:creationId xmlns:a16="http://schemas.microsoft.com/office/drawing/2014/main" id="{B82E44D4-ED28-5E38-42D9-9858DDEA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798" y="6055627"/>
            <a:ext cx="2338027" cy="23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5C9867-C0FD-FA0E-7E2F-1ED532AE16B7}"/>
              </a:ext>
            </a:extLst>
          </p:cNvPr>
          <p:cNvSpPr txBox="1"/>
          <p:nvPr/>
        </p:nvSpPr>
        <p:spPr>
          <a:xfrm>
            <a:off x="1355157" y="52386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10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5862690-9F06-9605-DCDE-A1B51EF8B1F7}"/>
              </a:ext>
            </a:extLst>
          </p:cNvPr>
          <p:cNvSpPr txBox="1"/>
          <p:nvPr/>
        </p:nvSpPr>
        <p:spPr>
          <a:xfrm>
            <a:off x="4374429" y="5246466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20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E42170F-3354-ADCF-F939-EB5F71DEB72F}"/>
              </a:ext>
            </a:extLst>
          </p:cNvPr>
          <p:cNvSpPr txBox="1"/>
          <p:nvPr/>
        </p:nvSpPr>
        <p:spPr>
          <a:xfrm>
            <a:off x="6943557" y="5241031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件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BEADD149-CDFF-DCCE-5141-07BD4CE3762C}"/>
              </a:ext>
            </a:extLst>
          </p:cNvPr>
          <p:cNvSpPr txBox="1"/>
          <p:nvPr/>
        </p:nvSpPr>
        <p:spPr>
          <a:xfrm>
            <a:off x="9422894" y="525675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双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E3CE2E4-C977-81BE-B609-CC30993CB181}"/>
              </a:ext>
            </a:extLst>
          </p:cNvPr>
          <p:cNvSpPr txBox="1"/>
          <p:nvPr/>
        </p:nvSpPr>
        <p:spPr>
          <a:xfrm>
            <a:off x="12073134" y="52386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EBDDE0FF-5C83-B6B8-8A81-D8C783CE6177}"/>
              </a:ext>
            </a:extLst>
          </p:cNvPr>
          <p:cNvSpPr txBox="1"/>
          <p:nvPr/>
        </p:nvSpPr>
        <p:spPr>
          <a:xfrm>
            <a:off x="14761926" y="523980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3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8400D2-0098-E4AF-AF9E-213ACB44F04E}"/>
              </a:ext>
            </a:extLst>
          </p:cNvPr>
          <p:cNvSpPr txBox="1"/>
          <p:nvPr/>
        </p:nvSpPr>
        <p:spPr>
          <a:xfrm>
            <a:off x="1473207" y="87084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份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2BD97F6-446C-873F-B160-218A10AF0F62}"/>
              </a:ext>
            </a:extLst>
          </p:cNvPr>
          <p:cNvSpPr txBox="1"/>
          <p:nvPr/>
        </p:nvSpPr>
        <p:spPr>
          <a:xfrm>
            <a:off x="4191000" y="871632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棵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B31DF73-EA17-E767-EF09-E1CD19F3D9A5}"/>
              </a:ext>
            </a:extLst>
          </p:cNvPr>
          <p:cNvSpPr txBox="1"/>
          <p:nvPr/>
        </p:nvSpPr>
        <p:spPr>
          <a:xfrm>
            <a:off x="6781800" y="8710887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2B3666BE-2915-3631-CD90-C1218DB61DD1}"/>
              </a:ext>
            </a:extLst>
          </p:cNvPr>
          <p:cNvSpPr txBox="1"/>
          <p:nvPr/>
        </p:nvSpPr>
        <p:spPr>
          <a:xfrm>
            <a:off x="9540944" y="872661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3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本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C3EA3B-1BD2-C9FC-3C52-0F8D03AB37B5}"/>
              </a:ext>
            </a:extLst>
          </p:cNvPr>
          <p:cNvSpPr txBox="1"/>
          <p:nvPr/>
        </p:nvSpPr>
        <p:spPr>
          <a:xfrm>
            <a:off x="12191184" y="87084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40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辆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54EDCD2A-41A4-8A86-1E09-C660B9003A50}"/>
              </a:ext>
            </a:extLst>
          </p:cNvPr>
          <p:cNvSpPr txBox="1"/>
          <p:nvPr/>
        </p:nvSpPr>
        <p:spPr>
          <a:xfrm>
            <a:off x="14879976" y="870965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9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27006-A0EC-A5A1-9128-D314512F068E}"/>
              </a:ext>
            </a:extLst>
          </p:cNvPr>
          <p:cNvSpPr txBox="1"/>
          <p:nvPr/>
        </p:nvSpPr>
        <p:spPr>
          <a:xfrm>
            <a:off x="3175445" y="1200949"/>
            <a:ext cx="12734772" cy="813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zh-CN" altLang="en-US" sz="4800">
                <a:solidFill>
                  <a:srgbClr val="3F6798"/>
                </a:solidFill>
                <a:ea typeface="字由点字夏乐体"/>
              </a:rPr>
              <a:t>你会选择买什么东西？</a:t>
            </a:r>
            <a:endParaRPr lang="en-US" sz="4800">
              <a:solidFill>
                <a:srgbClr val="3F6798"/>
              </a:solidFill>
              <a:ea typeface="字由点字夏乐体"/>
            </a:endParaRPr>
          </a:p>
        </p:txBody>
      </p:sp>
    </p:spTree>
    <p:extLst>
      <p:ext uri="{BB962C8B-B14F-4D97-AF65-F5344CB8AC3E}">
        <p14:creationId xmlns:p14="http://schemas.microsoft.com/office/powerpoint/2010/main" val="3624101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93982">
            <a:off x="17014476" y="4611807"/>
            <a:ext cx="1557273" cy="2634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22078" y="464749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30078" y="867743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7126237" y="711450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352679">
            <a:off x="16375368" y="876811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6962" y="5519128"/>
            <a:ext cx="1373835" cy="145391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058806" y="766523"/>
            <a:ext cx="14581574" cy="813043"/>
            <a:chOff x="-4212541" y="1186936"/>
            <a:chExt cx="19442100" cy="108405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4212541" y="1393665"/>
              <a:ext cx="2237665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991894" y="1370265"/>
              <a:ext cx="2237665" cy="717396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-2769780" y="1186936"/>
              <a:ext cx="16979697" cy="1084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zh-CN" altLang="en-US" sz="4800">
                  <a:solidFill>
                    <a:srgbClr val="3F6798"/>
                  </a:solidFill>
                  <a:ea typeface="字由点字夏乐体"/>
                </a:rPr>
                <a:t>我们的货架</a:t>
              </a:r>
              <a:endParaRPr lang="en-US" sz="4800">
                <a:solidFill>
                  <a:srgbClr val="3F6798"/>
                </a:solidFill>
                <a:ea typeface="字由点字夏乐体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8DB395-7B50-FC11-BA6C-F738D58CA0D3}"/>
              </a:ext>
            </a:extLst>
          </p:cNvPr>
          <p:cNvGrpSpPr/>
          <p:nvPr/>
        </p:nvGrpSpPr>
        <p:grpSpPr>
          <a:xfrm>
            <a:off x="576389" y="4730891"/>
            <a:ext cx="1896664" cy="1826404"/>
            <a:chOff x="3801070" y="2692368"/>
            <a:chExt cx="2560320" cy="256032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B5CB8D3-9395-AE66-837D-554D7DE39D21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Energy, solar, sun icon - Download on Iconfinder">
              <a:extLst>
                <a:ext uri="{FF2B5EF4-FFF2-40B4-BE49-F238E27FC236}">
                  <a16:creationId xmlns:a16="http://schemas.microsoft.com/office/drawing/2014/main" id="{240C3E93-3728-6413-703A-76F25E4DE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B1A307-0C31-A700-8335-2A75BCD6F6F9}"/>
              </a:ext>
            </a:extLst>
          </p:cNvPr>
          <p:cNvGrpSpPr/>
          <p:nvPr/>
        </p:nvGrpSpPr>
        <p:grpSpPr>
          <a:xfrm>
            <a:off x="577378" y="7036323"/>
            <a:ext cx="1893700" cy="1840890"/>
            <a:chOff x="6498686" y="2678308"/>
            <a:chExt cx="2560320" cy="256032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E39D056-93DD-FACE-E292-B22819123F26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0CED6EA8-F27E-8E8F-5AB0-341C66040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C826D13-BE0D-F8E3-9CF5-80D859D9A2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3416" y="4662546"/>
            <a:ext cx="2000847" cy="19435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0F4AC1D-CBFD-42F7-B015-9FB1A41941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3416" y="7036178"/>
            <a:ext cx="2030771" cy="1912750"/>
          </a:xfrm>
          <a:prstGeom prst="rect">
            <a:avLst/>
          </a:prstGeom>
        </p:spPr>
      </p:pic>
      <p:pic>
        <p:nvPicPr>
          <p:cNvPr id="59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71C8C58C-503B-691B-5A32-4BC46945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9229425" y="2402402"/>
            <a:ext cx="2024838" cy="16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ortrait of Cute Little Sheep Stock Vector - Illustration of design ...">
            <a:extLst>
              <a:ext uri="{FF2B5EF4-FFF2-40B4-BE49-F238E27FC236}">
                <a16:creationId xmlns:a16="http://schemas.microsoft.com/office/drawing/2014/main" id="{B20A9614-4265-67EB-8F47-356BCFF38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577378" y="2407317"/>
            <a:ext cx="1895675" cy="176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21C2DA49-25D3-9388-3A4D-04F599E5F0D8}"/>
              </a:ext>
            </a:extLst>
          </p:cNvPr>
          <p:cNvGrpSpPr/>
          <p:nvPr/>
        </p:nvGrpSpPr>
        <p:grpSpPr>
          <a:xfrm>
            <a:off x="4835225" y="2407208"/>
            <a:ext cx="1903485" cy="1797871"/>
            <a:chOff x="5449821" y="1807608"/>
            <a:chExt cx="1903485" cy="179787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68F3B4F-6A58-7D61-E77F-7E73C1F37FFC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9159788B-E12C-6384-38FB-A0E2861497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0C6CE30F-6511-5239-8F46-C756EFCBB7D0}"/>
              </a:ext>
            </a:extLst>
          </p:cNvPr>
          <p:cNvGrpSpPr/>
          <p:nvPr/>
        </p:nvGrpSpPr>
        <p:grpSpPr>
          <a:xfrm>
            <a:off x="13526784" y="4664321"/>
            <a:ext cx="1705309" cy="1889414"/>
            <a:chOff x="11827504" y="6062105"/>
            <a:chExt cx="2560320" cy="25603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AAE58E5-F870-C42B-CCA3-C4243B2716BF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8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55ACFC0C-EB87-6FB9-D78F-97E153353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CF9DD73-2FBF-A075-60C0-8932D7777401}"/>
              </a:ext>
            </a:extLst>
          </p:cNvPr>
          <p:cNvSpPr txBox="1"/>
          <p:nvPr/>
        </p:nvSpPr>
        <p:spPr>
          <a:xfrm>
            <a:off x="13895984" y="5972523"/>
            <a:ext cx="87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新能源</a:t>
            </a:r>
            <a:endParaRPr lang="en-US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60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6EAC51E0-BAEE-17E8-700E-6F2EBF07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3526784" y="2406792"/>
            <a:ext cx="1705309" cy="16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E1D65590-66B3-B478-20CC-90279EC4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02" y="4735248"/>
            <a:ext cx="1921716" cy="18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AAE113D1-7B6F-1CA8-BA13-4D9FC78F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29" y="7036178"/>
            <a:ext cx="1957076" cy="19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iddle - Box Critters Wiki">
            <a:extLst>
              <a:ext uri="{FF2B5EF4-FFF2-40B4-BE49-F238E27FC236}">
                <a16:creationId xmlns:a16="http://schemas.microsoft.com/office/drawing/2014/main" id="{B82E44D4-ED28-5E38-42D9-9858DDEA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644" y="6993658"/>
            <a:ext cx="1647731" cy="164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5C9867-C0FD-FA0E-7E2F-1ED532AE16B7}"/>
              </a:ext>
            </a:extLst>
          </p:cNvPr>
          <p:cNvSpPr txBox="1"/>
          <p:nvPr/>
        </p:nvSpPr>
        <p:spPr>
          <a:xfrm>
            <a:off x="419679" y="418474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10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5862690-9F06-9605-DCDE-A1B51EF8B1F7}"/>
              </a:ext>
            </a:extLst>
          </p:cNvPr>
          <p:cNvSpPr txBox="1"/>
          <p:nvPr/>
        </p:nvSpPr>
        <p:spPr>
          <a:xfrm>
            <a:off x="535064" y="650548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20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E42170F-3354-ADCF-F939-EB5F71DEB72F}"/>
              </a:ext>
            </a:extLst>
          </p:cNvPr>
          <p:cNvSpPr txBox="1"/>
          <p:nvPr/>
        </p:nvSpPr>
        <p:spPr>
          <a:xfrm>
            <a:off x="588704" y="894892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件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BEADD149-CDFF-DCCE-5141-07BD4CE3762C}"/>
              </a:ext>
            </a:extLst>
          </p:cNvPr>
          <p:cNvSpPr txBox="1"/>
          <p:nvPr/>
        </p:nvSpPr>
        <p:spPr>
          <a:xfrm>
            <a:off x="4790720" y="415476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双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E3CE2E4-C977-81BE-B609-CC30993CB181}"/>
              </a:ext>
            </a:extLst>
          </p:cNvPr>
          <p:cNvSpPr txBox="1"/>
          <p:nvPr/>
        </p:nvSpPr>
        <p:spPr>
          <a:xfrm>
            <a:off x="4772186" y="6495521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EBDDE0FF-5C83-B6B8-8A81-D8C783CE6177}"/>
              </a:ext>
            </a:extLst>
          </p:cNvPr>
          <p:cNvSpPr txBox="1"/>
          <p:nvPr/>
        </p:nvSpPr>
        <p:spPr>
          <a:xfrm>
            <a:off x="4838696" y="9049690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3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8400D2-0098-E4AF-AF9E-213ACB44F04E}"/>
              </a:ext>
            </a:extLst>
          </p:cNvPr>
          <p:cNvSpPr txBox="1"/>
          <p:nvPr/>
        </p:nvSpPr>
        <p:spPr>
          <a:xfrm>
            <a:off x="9174671" y="412478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份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2BD97F6-446C-873F-B160-218A10AF0F62}"/>
              </a:ext>
            </a:extLst>
          </p:cNvPr>
          <p:cNvSpPr txBox="1"/>
          <p:nvPr/>
        </p:nvSpPr>
        <p:spPr>
          <a:xfrm>
            <a:off x="9239063" y="6553735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棵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B31DF73-EA17-E767-EF09-E1CD19F3D9A5}"/>
              </a:ext>
            </a:extLst>
          </p:cNvPr>
          <p:cNvSpPr txBox="1"/>
          <p:nvPr/>
        </p:nvSpPr>
        <p:spPr>
          <a:xfrm>
            <a:off x="9293461" y="899325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2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2B3666BE-2915-3631-CD90-C1218DB61DD1}"/>
              </a:ext>
            </a:extLst>
          </p:cNvPr>
          <p:cNvSpPr txBox="1"/>
          <p:nvPr/>
        </p:nvSpPr>
        <p:spPr>
          <a:xfrm>
            <a:off x="13379487" y="4109798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3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本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C3EA3B-1BD2-C9FC-3C52-0F8D03AB37B5}"/>
              </a:ext>
            </a:extLst>
          </p:cNvPr>
          <p:cNvSpPr txBox="1"/>
          <p:nvPr/>
        </p:nvSpPr>
        <p:spPr>
          <a:xfrm>
            <a:off x="13353631" y="65046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40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辆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54EDCD2A-41A4-8A86-1E09-C660B9003A50}"/>
              </a:ext>
            </a:extLst>
          </p:cNvPr>
          <p:cNvSpPr txBox="1"/>
          <p:nvPr/>
        </p:nvSpPr>
        <p:spPr>
          <a:xfrm>
            <a:off x="13328789" y="8842981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9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金币</a:t>
            </a:r>
            <a:r>
              <a:rPr lang="en-US" altLang="zh-CN" sz="2000">
                <a:solidFill>
                  <a:srgbClr val="3F6798"/>
                </a:solidFill>
                <a:ea typeface="字由点字夏乐体"/>
              </a:rPr>
              <a:t>/</a:t>
            </a:r>
            <a:r>
              <a:rPr lang="zh-CN" altLang="en-US" sz="2000">
                <a:solidFill>
                  <a:srgbClr val="3F6798"/>
                </a:solidFill>
                <a:ea typeface="字由点字夏乐体"/>
              </a:rPr>
              <a:t>个</a:t>
            </a:r>
            <a:endParaRPr lang="en-US" altLang="zh-CN" sz="2000">
              <a:solidFill>
                <a:srgbClr val="3F6798"/>
              </a:solidFill>
              <a:ea typeface="字由点字夏乐体"/>
            </a:endParaRPr>
          </a:p>
        </p:txBody>
      </p:sp>
      <p:pic>
        <p:nvPicPr>
          <p:cNvPr id="27" name="Picture 26" descr="Portrait of Cute Little Sheep Stock Vector - Illustration of design ...">
            <a:extLst>
              <a:ext uri="{FF2B5EF4-FFF2-40B4-BE49-F238E27FC236}">
                <a16:creationId xmlns:a16="http://schemas.microsoft.com/office/drawing/2014/main" id="{761950D3-E346-15D3-6807-7F9D4CECD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2543561" y="2403106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Portrait of Cute Little Sheep Stock Vector - Illustration of design ...">
            <a:extLst>
              <a:ext uri="{FF2B5EF4-FFF2-40B4-BE49-F238E27FC236}">
                <a16:creationId xmlns:a16="http://schemas.microsoft.com/office/drawing/2014/main" id="{6877757D-376D-A512-DBA3-9B459373E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3325511" y="2378256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Portrait of Cute Little Sheep Stock Vector - Illustration of design ...">
            <a:extLst>
              <a:ext uri="{FF2B5EF4-FFF2-40B4-BE49-F238E27FC236}">
                <a16:creationId xmlns:a16="http://schemas.microsoft.com/office/drawing/2014/main" id="{C6EAA116-6F5F-190C-9A00-FFBFD0F42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4062491" y="2406737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Portrait of Cute Little Sheep Stock Vector - Illustration of design ...">
            <a:extLst>
              <a:ext uri="{FF2B5EF4-FFF2-40B4-BE49-F238E27FC236}">
                <a16:creationId xmlns:a16="http://schemas.microsoft.com/office/drawing/2014/main" id="{D3B2E43B-686C-B911-5E6D-017D9AE5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2546247" y="3124603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ortrait of Cute Little Sheep Stock Vector - Illustration of design ...">
            <a:extLst>
              <a:ext uri="{FF2B5EF4-FFF2-40B4-BE49-F238E27FC236}">
                <a16:creationId xmlns:a16="http://schemas.microsoft.com/office/drawing/2014/main" id="{D897D1C2-CC84-4245-9C39-1106FF32F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3328197" y="3099753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Portrait of Cute Little Sheep Stock Vector - Illustration of design ...">
            <a:extLst>
              <a:ext uri="{FF2B5EF4-FFF2-40B4-BE49-F238E27FC236}">
                <a16:creationId xmlns:a16="http://schemas.microsoft.com/office/drawing/2014/main" id="{79BBE18F-FDD6-23AA-D3BE-E439F6FA1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4065177" y="3128234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Portrait of Cute Little Sheep Stock Vector - Illustration of design ...">
            <a:extLst>
              <a:ext uri="{FF2B5EF4-FFF2-40B4-BE49-F238E27FC236}">
                <a16:creationId xmlns:a16="http://schemas.microsoft.com/office/drawing/2014/main" id="{925B95BA-45CB-738A-AC3C-0BD67DA30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2543561" y="3846100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Portrait of Cute Little Sheep Stock Vector - Illustration of design ...">
            <a:extLst>
              <a:ext uri="{FF2B5EF4-FFF2-40B4-BE49-F238E27FC236}">
                <a16:creationId xmlns:a16="http://schemas.microsoft.com/office/drawing/2014/main" id="{4BAA437B-78D6-4ED6-93DB-B40F9AB2D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3325511" y="3821250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Portrait of Cute Little Sheep Stock Vector - Illustration of design ...">
            <a:extLst>
              <a:ext uri="{FF2B5EF4-FFF2-40B4-BE49-F238E27FC236}">
                <a16:creationId xmlns:a16="http://schemas.microsoft.com/office/drawing/2014/main" id="{8BE98564-F860-6EC5-2C01-BBF9FEA11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6057" r="12328" b="17022"/>
          <a:stretch/>
        </p:blipFill>
        <p:spPr bwMode="auto">
          <a:xfrm>
            <a:off x="4092471" y="3849731"/>
            <a:ext cx="660599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62A4EC-8BA1-670E-F2F9-7CF0D6E08DE9}"/>
              </a:ext>
            </a:extLst>
          </p:cNvPr>
          <p:cNvGrpSpPr/>
          <p:nvPr/>
        </p:nvGrpSpPr>
        <p:grpSpPr>
          <a:xfrm>
            <a:off x="2559209" y="4727401"/>
            <a:ext cx="666131" cy="615600"/>
            <a:chOff x="3801070" y="2692368"/>
            <a:chExt cx="2560320" cy="256032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9566CA7-E320-5ABA-5F28-A09F17D8B5BB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6" descr="Energy, solar, sun icon - Download on Iconfinder">
              <a:extLst>
                <a:ext uri="{FF2B5EF4-FFF2-40B4-BE49-F238E27FC236}">
                  <a16:creationId xmlns:a16="http://schemas.microsoft.com/office/drawing/2014/main" id="{50824E5E-835F-F125-BA14-38647479B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51F18B-C8ED-15EC-C8D4-1621857D17ED}"/>
              </a:ext>
            </a:extLst>
          </p:cNvPr>
          <p:cNvGrpSpPr/>
          <p:nvPr/>
        </p:nvGrpSpPr>
        <p:grpSpPr>
          <a:xfrm>
            <a:off x="3326911" y="4731196"/>
            <a:ext cx="666131" cy="615600"/>
            <a:chOff x="3801070" y="2692368"/>
            <a:chExt cx="2560320" cy="256032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81F602D-980B-8A53-D23A-5307B91022FD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6" descr="Energy, solar, sun icon - Download on Iconfinder">
              <a:extLst>
                <a:ext uri="{FF2B5EF4-FFF2-40B4-BE49-F238E27FC236}">
                  <a16:creationId xmlns:a16="http://schemas.microsoft.com/office/drawing/2014/main" id="{21151A4A-8DD4-FCA7-6843-9BD91FA5B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31A9476-EAB5-F1A0-7A0C-E5B79A7B655A}"/>
              </a:ext>
            </a:extLst>
          </p:cNvPr>
          <p:cNvGrpSpPr/>
          <p:nvPr/>
        </p:nvGrpSpPr>
        <p:grpSpPr>
          <a:xfrm>
            <a:off x="4060295" y="4729403"/>
            <a:ext cx="666131" cy="615600"/>
            <a:chOff x="3801070" y="2692368"/>
            <a:chExt cx="2560320" cy="256032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550F75A-3243-5D87-9892-AB94A4973C32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" descr="Energy, solar, sun icon - Download on Iconfinder">
              <a:extLst>
                <a:ext uri="{FF2B5EF4-FFF2-40B4-BE49-F238E27FC236}">
                  <a16:creationId xmlns:a16="http://schemas.microsoft.com/office/drawing/2014/main" id="{F97EE2C8-5DFC-7D41-CBC9-409DD0665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0F07A61-8432-ADF8-1263-84573BF5B0DE}"/>
              </a:ext>
            </a:extLst>
          </p:cNvPr>
          <p:cNvGrpSpPr/>
          <p:nvPr/>
        </p:nvGrpSpPr>
        <p:grpSpPr>
          <a:xfrm>
            <a:off x="2606620" y="5419433"/>
            <a:ext cx="666131" cy="615600"/>
            <a:chOff x="3801070" y="2692368"/>
            <a:chExt cx="2560320" cy="2560320"/>
          </a:xfrm>
        </p:grpSpPr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D8D85827-3DB6-0322-7B9A-F70943EC044A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6" descr="Energy, solar, sun icon - Download on Iconfinder">
              <a:extLst>
                <a:ext uri="{FF2B5EF4-FFF2-40B4-BE49-F238E27FC236}">
                  <a16:creationId xmlns:a16="http://schemas.microsoft.com/office/drawing/2014/main" id="{9959FC8F-78C0-ED11-094D-1969F51D0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E0FB75D4-3BAE-B299-667B-AB2D38B71A4A}"/>
              </a:ext>
            </a:extLst>
          </p:cNvPr>
          <p:cNvGrpSpPr/>
          <p:nvPr/>
        </p:nvGrpSpPr>
        <p:grpSpPr>
          <a:xfrm>
            <a:off x="3314362" y="5423228"/>
            <a:ext cx="666131" cy="615600"/>
            <a:chOff x="3801070" y="2692368"/>
            <a:chExt cx="2560320" cy="256032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F0B5ED85-A714-482A-07FA-D20A5A648BBA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6" descr="Energy, solar, sun icon - Download on Iconfinder">
              <a:extLst>
                <a:ext uri="{FF2B5EF4-FFF2-40B4-BE49-F238E27FC236}">
                  <a16:creationId xmlns:a16="http://schemas.microsoft.com/office/drawing/2014/main" id="{452A9532-BD17-32DB-247B-C04108825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C0E590F-0277-A05A-C99C-417F30E7E270}"/>
              </a:ext>
            </a:extLst>
          </p:cNvPr>
          <p:cNvGrpSpPr/>
          <p:nvPr/>
        </p:nvGrpSpPr>
        <p:grpSpPr>
          <a:xfrm>
            <a:off x="4062736" y="5421435"/>
            <a:ext cx="666131" cy="615600"/>
            <a:chOff x="3801070" y="2692368"/>
            <a:chExt cx="2560320" cy="2560320"/>
          </a:xfrm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5F0C4DB9-EB83-ACD8-BCF1-5E08588BD912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7" name="Picture 6" descr="Energy, solar, sun icon - Download on Iconfinder">
              <a:extLst>
                <a:ext uri="{FF2B5EF4-FFF2-40B4-BE49-F238E27FC236}">
                  <a16:creationId xmlns:a16="http://schemas.microsoft.com/office/drawing/2014/main" id="{2ABFE902-575E-10A3-D7BC-5842E6AD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0D40646-31F7-C19E-EB48-48C4D7C57996}"/>
              </a:ext>
            </a:extLst>
          </p:cNvPr>
          <p:cNvGrpSpPr/>
          <p:nvPr/>
        </p:nvGrpSpPr>
        <p:grpSpPr>
          <a:xfrm>
            <a:off x="2562898" y="6196884"/>
            <a:ext cx="666131" cy="615600"/>
            <a:chOff x="3801070" y="2692368"/>
            <a:chExt cx="2560320" cy="2560320"/>
          </a:xfrm>
        </p:grpSpPr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647B5036-64C9-1B57-97B0-FD38323E2EF8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2" name="Picture 6" descr="Energy, solar, sun icon - Download on Iconfinder">
              <a:extLst>
                <a:ext uri="{FF2B5EF4-FFF2-40B4-BE49-F238E27FC236}">
                  <a16:creationId xmlns:a16="http://schemas.microsoft.com/office/drawing/2014/main" id="{55593F3C-ED74-FF15-FF13-FC154BE71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0BAF96EB-5BD3-BD45-931D-701FC0267732}"/>
              </a:ext>
            </a:extLst>
          </p:cNvPr>
          <p:cNvGrpSpPr/>
          <p:nvPr/>
        </p:nvGrpSpPr>
        <p:grpSpPr>
          <a:xfrm>
            <a:off x="3330600" y="6200679"/>
            <a:ext cx="666131" cy="615600"/>
            <a:chOff x="3801070" y="2692368"/>
            <a:chExt cx="2560320" cy="2560320"/>
          </a:xfrm>
        </p:grpSpPr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F44AB3BB-5873-E59E-E34B-0400169BC32E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8" name="Picture 6" descr="Energy, solar, sun icon - Download on Iconfinder">
              <a:extLst>
                <a:ext uri="{FF2B5EF4-FFF2-40B4-BE49-F238E27FC236}">
                  <a16:creationId xmlns:a16="http://schemas.microsoft.com/office/drawing/2014/main" id="{7A7EFF72-C07D-C7E9-B43E-EB14A0866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3186C4E7-0768-5500-9A95-8E7D3EA758A0}"/>
              </a:ext>
            </a:extLst>
          </p:cNvPr>
          <p:cNvGrpSpPr/>
          <p:nvPr/>
        </p:nvGrpSpPr>
        <p:grpSpPr>
          <a:xfrm>
            <a:off x="4108954" y="6198886"/>
            <a:ext cx="666131" cy="615600"/>
            <a:chOff x="3801070" y="2692368"/>
            <a:chExt cx="2560320" cy="2560320"/>
          </a:xfrm>
        </p:grpSpPr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CA52B73B-7696-BD9D-5944-691399B19B48}"/>
                </a:ext>
              </a:extLst>
            </p:cNvPr>
            <p:cNvSpPr/>
            <p:nvPr/>
          </p:nvSpPr>
          <p:spPr>
            <a:xfrm>
              <a:off x="3801070" y="269236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6" descr="Energy, solar, sun icon - Download on Iconfinder">
              <a:extLst>
                <a:ext uri="{FF2B5EF4-FFF2-40B4-BE49-F238E27FC236}">
                  <a16:creationId xmlns:a16="http://schemas.microsoft.com/office/drawing/2014/main" id="{D98B136B-9340-3CBD-FC03-48A633EBA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10" y="2815809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6035FD14-88A8-D585-6C28-8CF11CB8D4F1}"/>
              </a:ext>
            </a:extLst>
          </p:cNvPr>
          <p:cNvGrpSpPr/>
          <p:nvPr/>
        </p:nvGrpSpPr>
        <p:grpSpPr>
          <a:xfrm>
            <a:off x="2561638" y="7042033"/>
            <a:ext cx="666000" cy="615600"/>
            <a:chOff x="6498686" y="2678308"/>
            <a:chExt cx="2560320" cy="2560320"/>
          </a:xfrm>
        </p:grpSpPr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60583E52-7E62-82A9-22DF-5CC15F824498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9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86B89B39-E069-FFC8-E0A1-C936C4E85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2732D431-CE5E-082A-B4CC-F095577755D8}"/>
              </a:ext>
            </a:extLst>
          </p:cNvPr>
          <p:cNvGrpSpPr/>
          <p:nvPr/>
        </p:nvGrpSpPr>
        <p:grpSpPr>
          <a:xfrm>
            <a:off x="3313325" y="7044474"/>
            <a:ext cx="666000" cy="615600"/>
            <a:chOff x="6498686" y="2678308"/>
            <a:chExt cx="2560320" cy="2560320"/>
          </a:xfrm>
        </p:grpSpPr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AB5CD78D-5513-E016-87C7-3188002407F7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5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8871C4AC-68E7-0BA8-5D08-42549B2C4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0F645D4-DC72-F115-F297-8F64CEDF20F4}"/>
              </a:ext>
            </a:extLst>
          </p:cNvPr>
          <p:cNvGrpSpPr/>
          <p:nvPr/>
        </p:nvGrpSpPr>
        <p:grpSpPr>
          <a:xfrm>
            <a:off x="4062867" y="7044474"/>
            <a:ext cx="666000" cy="615600"/>
            <a:chOff x="6498686" y="2678308"/>
            <a:chExt cx="2560320" cy="2560320"/>
          </a:xfrm>
        </p:grpSpPr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8E441595-EB02-A07F-EC18-081CD4B3A89F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9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4B96F271-22D1-4EE0-A70B-66FC0881E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322AB88C-0E17-4C7F-20FB-E4BB24990556}"/>
              </a:ext>
            </a:extLst>
          </p:cNvPr>
          <p:cNvGrpSpPr/>
          <p:nvPr/>
        </p:nvGrpSpPr>
        <p:grpSpPr>
          <a:xfrm>
            <a:off x="2548748" y="7759831"/>
            <a:ext cx="666000" cy="615600"/>
            <a:chOff x="6498686" y="2678308"/>
            <a:chExt cx="2560320" cy="2560320"/>
          </a:xfrm>
        </p:grpSpPr>
        <p:sp>
          <p:nvSpPr>
            <p:cNvPr id="1071" name="Rectangle 1070">
              <a:extLst>
                <a:ext uri="{FF2B5EF4-FFF2-40B4-BE49-F238E27FC236}">
                  <a16:creationId xmlns:a16="http://schemas.microsoft.com/office/drawing/2014/main" id="{5D407CE9-0CCE-02A9-7B5D-2932DFCAAC5C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2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C216A5E2-E0CF-6CB4-E560-17D1CD2C1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FCE673B7-BC49-56D0-7C37-C5E2CE9C150A}"/>
              </a:ext>
            </a:extLst>
          </p:cNvPr>
          <p:cNvGrpSpPr/>
          <p:nvPr/>
        </p:nvGrpSpPr>
        <p:grpSpPr>
          <a:xfrm>
            <a:off x="3300435" y="7762272"/>
            <a:ext cx="666000" cy="615600"/>
            <a:chOff x="6498686" y="2678308"/>
            <a:chExt cx="2560320" cy="2560320"/>
          </a:xfrm>
        </p:grpSpPr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8E2A47F1-A6EF-E067-39BD-81A563FFCDF5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5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B154B443-F725-A5B8-537D-E8DDDB4B4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96B5ABE5-0029-EBCC-6541-EF2FEE65179A}"/>
              </a:ext>
            </a:extLst>
          </p:cNvPr>
          <p:cNvGrpSpPr/>
          <p:nvPr/>
        </p:nvGrpSpPr>
        <p:grpSpPr>
          <a:xfrm>
            <a:off x="4049977" y="7762272"/>
            <a:ext cx="666000" cy="615600"/>
            <a:chOff x="6498686" y="2678308"/>
            <a:chExt cx="2560320" cy="2560320"/>
          </a:xfrm>
        </p:grpSpPr>
        <p:sp>
          <p:nvSpPr>
            <p:cNvPr id="1077" name="Rectangle 1076">
              <a:extLst>
                <a:ext uri="{FF2B5EF4-FFF2-40B4-BE49-F238E27FC236}">
                  <a16:creationId xmlns:a16="http://schemas.microsoft.com/office/drawing/2014/main" id="{BB3B2A7B-7501-54F9-2EE2-D6795AC0C4BF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8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95E368E3-6B82-0982-874F-78282B2FF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B1A96BAA-301B-BDEF-6974-7181DE4AF0BA}"/>
              </a:ext>
            </a:extLst>
          </p:cNvPr>
          <p:cNvGrpSpPr/>
          <p:nvPr/>
        </p:nvGrpSpPr>
        <p:grpSpPr>
          <a:xfrm>
            <a:off x="2548748" y="8486272"/>
            <a:ext cx="666000" cy="615600"/>
            <a:chOff x="6498686" y="2678308"/>
            <a:chExt cx="2560320" cy="2560320"/>
          </a:xfrm>
        </p:grpSpPr>
        <p:sp>
          <p:nvSpPr>
            <p:cNvPr id="1080" name="Rectangle 1079">
              <a:extLst>
                <a:ext uri="{FF2B5EF4-FFF2-40B4-BE49-F238E27FC236}">
                  <a16:creationId xmlns:a16="http://schemas.microsoft.com/office/drawing/2014/main" id="{9945DF5F-5F14-88FD-08A6-D43116565480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1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90BEB027-1DDC-7A80-0E89-3E31BE8E1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16157793-CD9B-81CF-086A-4ACAB9273F85}"/>
              </a:ext>
            </a:extLst>
          </p:cNvPr>
          <p:cNvGrpSpPr/>
          <p:nvPr/>
        </p:nvGrpSpPr>
        <p:grpSpPr>
          <a:xfrm>
            <a:off x="3300435" y="8488713"/>
            <a:ext cx="666000" cy="615600"/>
            <a:chOff x="6498686" y="2678308"/>
            <a:chExt cx="2560320" cy="2560320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FBF727FA-852F-2000-E7DE-DCC87C27448A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4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544E4695-4CA4-364F-086E-FE4E9231A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0A14E766-36EA-B590-9CB9-82F76BD05E7F}"/>
              </a:ext>
            </a:extLst>
          </p:cNvPr>
          <p:cNvGrpSpPr/>
          <p:nvPr/>
        </p:nvGrpSpPr>
        <p:grpSpPr>
          <a:xfrm>
            <a:off x="4049977" y="8488713"/>
            <a:ext cx="666000" cy="615600"/>
            <a:chOff x="6498686" y="2678308"/>
            <a:chExt cx="2560320" cy="2560320"/>
          </a:xfrm>
        </p:grpSpPr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A287AB59-923F-245B-754D-6895011DE3B7}"/>
                </a:ext>
              </a:extLst>
            </p:cNvPr>
            <p:cNvSpPr/>
            <p:nvPr/>
          </p:nvSpPr>
          <p:spPr>
            <a:xfrm>
              <a:off x="6498686" y="2678308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7" name="Picture 4" descr="Zany Hoodie | Club Penguin Wiki | FANDOM powered by Wikia">
              <a:extLst>
                <a:ext uri="{FF2B5EF4-FFF2-40B4-BE49-F238E27FC236}">
                  <a16:creationId xmlns:a16="http://schemas.microsoft.com/office/drawing/2014/main" id="{AF33B84D-65BC-4299-2118-69E1B6830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60" y="2875723"/>
              <a:ext cx="2346641" cy="2185800"/>
            </a:xfrm>
            <a:prstGeom prst="rect">
              <a:avLst/>
            </a:prstGeom>
            <a:noFill/>
          </p:spPr>
        </p:pic>
      </p:grp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7FEF4826-DB07-5664-1CA2-3FE9AEAB6023}"/>
              </a:ext>
            </a:extLst>
          </p:cNvPr>
          <p:cNvGrpSpPr/>
          <p:nvPr/>
        </p:nvGrpSpPr>
        <p:grpSpPr>
          <a:xfrm>
            <a:off x="6835684" y="2378256"/>
            <a:ext cx="713666" cy="615600"/>
            <a:chOff x="5449821" y="1807608"/>
            <a:chExt cx="1903485" cy="1797871"/>
          </a:xfrm>
        </p:grpSpPr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3900EBE4-F38A-81BD-2A27-FEBB56A3DD60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2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2FD79364-3909-7E1A-F3FE-B88866A78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53BD3038-A734-6081-6E67-94DB55D9ED3C}"/>
              </a:ext>
            </a:extLst>
          </p:cNvPr>
          <p:cNvGrpSpPr/>
          <p:nvPr/>
        </p:nvGrpSpPr>
        <p:grpSpPr>
          <a:xfrm>
            <a:off x="7617634" y="2378256"/>
            <a:ext cx="713666" cy="615600"/>
            <a:chOff x="5449821" y="1807608"/>
            <a:chExt cx="1903485" cy="1797871"/>
          </a:xfrm>
        </p:grpSpPr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FB9D202F-ED44-85A3-1C5B-3412AE85B598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5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920269B3-9422-19FC-ABA1-73B0A3C58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6" name="Group 1095">
            <a:extLst>
              <a:ext uri="{FF2B5EF4-FFF2-40B4-BE49-F238E27FC236}">
                <a16:creationId xmlns:a16="http://schemas.microsoft.com/office/drawing/2014/main" id="{6E43A1F7-B6DA-D96B-565A-40C6B5CB546C}"/>
              </a:ext>
            </a:extLst>
          </p:cNvPr>
          <p:cNvGrpSpPr/>
          <p:nvPr/>
        </p:nvGrpSpPr>
        <p:grpSpPr>
          <a:xfrm>
            <a:off x="8399584" y="2412483"/>
            <a:ext cx="713666" cy="615600"/>
            <a:chOff x="5449821" y="1807608"/>
            <a:chExt cx="1903485" cy="1797871"/>
          </a:xfrm>
        </p:grpSpPr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8EC0F71B-EAA1-40EE-9F6B-F4E1C34BE951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8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2392910F-D302-DD91-B202-83D287103E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6E8B09C8-6DC3-6E4F-464E-64DE27391445}"/>
              </a:ext>
            </a:extLst>
          </p:cNvPr>
          <p:cNvGrpSpPr/>
          <p:nvPr/>
        </p:nvGrpSpPr>
        <p:grpSpPr>
          <a:xfrm>
            <a:off x="6835684" y="3081868"/>
            <a:ext cx="713666" cy="615600"/>
            <a:chOff x="5449821" y="1807608"/>
            <a:chExt cx="1903485" cy="1797871"/>
          </a:xfrm>
        </p:grpSpPr>
        <p:sp>
          <p:nvSpPr>
            <p:cNvPr id="1100" name="Rectangle 1099">
              <a:extLst>
                <a:ext uri="{FF2B5EF4-FFF2-40B4-BE49-F238E27FC236}">
                  <a16:creationId xmlns:a16="http://schemas.microsoft.com/office/drawing/2014/main" id="{45B0A351-AB60-B546-F976-C06C7D731063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1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4B7C68C1-0653-BC75-26B3-FF26CFEDF6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9EDD00FB-9AED-4757-2495-26DD7A838288}"/>
              </a:ext>
            </a:extLst>
          </p:cNvPr>
          <p:cNvGrpSpPr/>
          <p:nvPr/>
        </p:nvGrpSpPr>
        <p:grpSpPr>
          <a:xfrm>
            <a:off x="7617634" y="3081868"/>
            <a:ext cx="713666" cy="615600"/>
            <a:chOff x="5449821" y="1807608"/>
            <a:chExt cx="1903485" cy="1797871"/>
          </a:xfrm>
        </p:grpSpPr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0B2834B5-DA29-145B-DD37-07F6C6D99B92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4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03535030-3D55-392F-BD82-7AA1285AB9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CDF806CF-8BA4-50B7-EC27-ABD7CB0B0D26}"/>
              </a:ext>
            </a:extLst>
          </p:cNvPr>
          <p:cNvGrpSpPr/>
          <p:nvPr/>
        </p:nvGrpSpPr>
        <p:grpSpPr>
          <a:xfrm>
            <a:off x="8399584" y="3116095"/>
            <a:ext cx="713666" cy="615600"/>
            <a:chOff x="5449821" y="1807608"/>
            <a:chExt cx="1903485" cy="1797871"/>
          </a:xfrm>
        </p:grpSpPr>
        <p:sp>
          <p:nvSpPr>
            <p:cNvPr id="1106" name="Rectangle 1105">
              <a:extLst>
                <a:ext uri="{FF2B5EF4-FFF2-40B4-BE49-F238E27FC236}">
                  <a16:creationId xmlns:a16="http://schemas.microsoft.com/office/drawing/2014/main" id="{C3F330DE-BBD9-965C-A239-3875183CD7F5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7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02E9F37A-8682-5E9B-3AF7-39DDF4718E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DACC4F55-A7C6-D368-972D-FC9FBEA3F06B}"/>
              </a:ext>
            </a:extLst>
          </p:cNvPr>
          <p:cNvGrpSpPr/>
          <p:nvPr/>
        </p:nvGrpSpPr>
        <p:grpSpPr>
          <a:xfrm>
            <a:off x="6835684" y="3806052"/>
            <a:ext cx="713666" cy="615600"/>
            <a:chOff x="5449821" y="1807608"/>
            <a:chExt cx="1903485" cy="1797871"/>
          </a:xfrm>
        </p:grpSpPr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B2B2B152-270C-A9A9-0582-5D34236ECFEE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0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78C2D00A-F7B4-56A0-E582-DE588B6C37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1" name="Group 1110">
            <a:extLst>
              <a:ext uri="{FF2B5EF4-FFF2-40B4-BE49-F238E27FC236}">
                <a16:creationId xmlns:a16="http://schemas.microsoft.com/office/drawing/2014/main" id="{0104D034-4990-3ED6-2F0E-63E4797C362D}"/>
              </a:ext>
            </a:extLst>
          </p:cNvPr>
          <p:cNvGrpSpPr/>
          <p:nvPr/>
        </p:nvGrpSpPr>
        <p:grpSpPr>
          <a:xfrm>
            <a:off x="7617634" y="3806052"/>
            <a:ext cx="713666" cy="615600"/>
            <a:chOff x="5449821" y="1807608"/>
            <a:chExt cx="1903485" cy="1797871"/>
          </a:xfrm>
        </p:grpSpPr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4F9B4913-9F67-5C91-7950-443C81086873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3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CE82D262-8136-1BE7-F39F-A42AE4CB13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BFA87516-99DC-05AE-A620-ED6136785A0F}"/>
              </a:ext>
            </a:extLst>
          </p:cNvPr>
          <p:cNvGrpSpPr/>
          <p:nvPr/>
        </p:nvGrpSpPr>
        <p:grpSpPr>
          <a:xfrm>
            <a:off x="8399584" y="3840279"/>
            <a:ext cx="713666" cy="615600"/>
            <a:chOff x="5449821" y="1807608"/>
            <a:chExt cx="1903485" cy="1797871"/>
          </a:xfrm>
        </p:grpSpPr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164D3F38-9251-2322-6D3A-2ED74F29FDF6}"/>
                </a:ext>
              </a:extLst>
            </p:cNvPr>
            <p:cNvSpPr/>
            <p:nvPr/>
          </p:nvSpPr>
          <p:spPr>
            <a:xfrm>
              <a:off x="5449821" y="1807608"/>
              <a:ext cx="1903485" cy="1797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6" name="Picture 32" descr="Pair Stock Photos, Pictures &amp; Royalty-Free Images - iStock">
              <a:extLst>
                <a:ext uri="{FF2B5EF4-FFF2-40B4-BE49-F238E27FC236}">
                  <a16:creationId xmlns:a16="http://schemas.microsoft.com/office/drawing/2014/main" id="{D536F041-0A9F-5DD0-4A8B-47EC7E8B8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" r="4789"/>
            <a:stretch/>
          </p:blipFill>
          <p:spPr bwMode="auto">
            <a:xfrm>
              <a:off x="5563547" y="1981064"/>
              <a:ext cx="1789759" cy="13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7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25C84287-11CB-88F0-B74C-59354FADA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1370438" y="2378256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3E383BB6-BDB2-BB38-3372-A9F246CBD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2080601" y="2378256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5C5E68B2-A376-1D2B-8702-55B320B06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2790764" y="2378829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BA2BC1A2-2EC4-A091-FF79-D6816E688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1371412" y="3087741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60CCB47A-0FBC-FF5F-057F-C80A64663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2081575" y="3087741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E4A61CF5-21BA-7D31-4DEC-0B5773C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2791738" y="3088314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E6CF5D7F-CB67-C3FB-6AE0-AF644AB33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1370438" y="3731122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8E18A463-6022-0730-D982-FACB3938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2080601" y="3731122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2" descr="水彩水果|插画|商业插画|猫耳插画 - 原创作品 - 站酷 (ZCOOL)">
            <a:extLst>
              <a:ext uri="{FF2B5EF4-FFF2-40B4-BE49-F238E27FC236}">
                <a16:creationId xmlns:a16="http://schemas.microsoft.com/office/drawing/2014/main" id="{4CE0EBD5-82DD-4194-FE34-6ED8A5E45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789"/>
          <a:stretch/>
        </p:blipFill>
        <p:spPr bwMode="auto">
          <a:xfrm>
            <a:off x="12790764" y="3731695"/>
            <a:ext cx="643858" cy="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632B450A-28F9-22FC-621A-A83880B5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453" y="4723315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E34B02DA-AB00-4C22-B53E-817D731E6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18" y="4755288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07495820-B8BB-AA49-3639-7159B07A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00" y="4724592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21700340-F2A9-1890-5AD8-3412DBB8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94" y="5504815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F82D61C7-891F-FD32-CDC6-71490291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59" y="5536788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9DFC86B3-C427-FE66-0F9F-BE280B32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41" y="5506092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4252BF0D-CC31-3D94-55A3-80C63838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77" y="6178224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4980A14E-3FBF-B024-B991-FC2BA76C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42" y="6210197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38" descr="Pin by Peking Lin on 구여운그림 | Cute cartoon drawings, Cute drawings, Cat art">
            <a:extLst>
              <a:ext uri="{FF2B5EF4-FFF2-40B4-BE49-F238E27FC236}">
                <a16:creationId xmlns:a16="http://schemas.microsoft.com/office/drawing/2014/main" id="{3680D864-5C99-42E3-FDB6-D9EF6139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4" y="6179501"/>
            <a:ext cx="649274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63527F41-8A6A-AA89-0CE4-333757A64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5313791" y="2440942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3ACD206D-F28C-F0D0-BDDA-B2B04EBA1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6017934" y="2440942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7039D82F-CE58-E940-9701-D6BD8D3FB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6722077" y="2441421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9AAB4628-742A-87B7-F450-29905E571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5334169" y="3119568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3E6E0131-232D-9D28-2183-33DD9087E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6038312" y="3119568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B564737E-E222-BFCC-2FBB-F03F3F0E4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6742455" y="3120047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A847DF00-AD3A-8B18-237C-DA6CE02CB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5313791" y="3808780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EC4ECC8E-E200-4CB8-EF12-677AD9C2A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6017934" y="3808780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36" descr="Stack Of Books Clipart Png - Transparent Background Books Png is ...">
            <a:extLst>
              <a:ext uri="{FF2B5EF4-FFF2-40B4-BE49-F238E27FC236}">
                <a16:creationId xmlns:a16="http://schemas.microsoft.com/office/drawing/2014/main" id="{F4756896-3F9D-DE8B-C55E-F12FDF9EC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"/>
          <a:stretch/>
        </p:blipFill>
        <p:spPr bwMode="auto">
          <a:xfrm>
            <a:off x="16722077" y="3809259"/>
            <a:ext cx="632431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F50C96C6-D66F-DD20-1106-4F404CEE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69" y="7039564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7216473B-F42E-1E7E-D0F8-FA8CAB2F6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71" y="7039664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7C675F97-237D-8F51-C016-53C3A480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38" y="7044474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B1241751-FDF9-ED41-F7B8-90478F72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58" y="7744946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674ABDAD-0CBB-FF56-7F26-7D956F2E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60" y="7745046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B4127EDC-23E5-A107-E2F0-33E0533A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27" y="7749856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5A750B43-1A5B-AA18-8C03-86CAFD57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58" y="8445418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0049E8A8-9253-2106-7795-E7A48754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60" y="8445518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40" descr="Soccer Medallion | Soccer ball, Magnetic white board, Soccer">
            <a:extLst>
              <a:ext uri="{FF2B5EF4-FFF2-40B4-BE49-F238E27FC236}">
                <a16:creationId xmlns:a16="http://schemas.microsoft.com/office/drawing/2014/main" id="{A003973F-C29C-512D-0742-763D97B7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27" y="8450328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55" name="Straight Connector 1154">
            <a:extLst>
              <a:ext uri="{FF2B5EF4-FFF2-40B4-BE49-F238E27FC236}">
                <a16:creationId xmlns:a16="http://schemas.microsoft.com/office/drawing/2014/main" id="{B9B1184C-1B8F-4733-8EB4-A4B3B655B044}"/>
              </a:ext>
            </a:extLst>
          </p:cNvPr>
          <p:cNvCxnSpPr/>
          <p:nvPr/>
        </p:nvCxnSpPr>
        <p:spPr>
          <a:xfrm flipV="1">
            <a:off x="405519" y="4545740"/>
            <a:ext cx="17377397" cy="5410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Connector 1155">
            <a:extLst>
              <a:ext uri="{FF2B5EF4-FFF2-40B4-BE49-F238E27FC236}">
                <a16:creationId xmlns:a16="http://schemas.microsoft.com/office/drawing/2014/main" id="{C479B2EE-C054-95AF-CF27-BAD78C6EBB1B}"/>
              </a:ext>
            </a:extLst>
          </p:cNvPr>
          <p:cNvCxnSpPr/>
          <p:nvPr/>
        </p:nvCxnSpPr>
        <p:spPr>
          <a:xfrm flipV="1">
            <a:off x="411864" y="6901059"/>
            <a:ext cx="17377397" cy="5410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Connector 1156">
            <a:extLst>
              <a:ext uri="{FF2B5EF4-FFF2-40B4-BE49-F238E27FC236}">
                <a16:creationId xmlns:a16="http://schemas.microsoft.com/office/drawing/2014/main" id="{8391A35E-89EC-D5E6-EBAA-C9509CAA861D}"/>
              </a:ext>
            </a:extLst>
          </p:cNvPr>
          <p:cNvCxnSpPr/>
          <p:nvPr/>
        </p:nvCxnSpPr>
        <p:spPr>
          <a:xfrm flipV="1">
            <a:off x="424551" y="9389124"/>
            <a:ext cx="17377397" cy="5410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8" name="Picture 1157">
            <a:extLst>
              <a:ext uri="{FF2B5EF4-FFF2-40B4-BE49-F238E27FC236}">
                <a16:creationId xmlns:a16="http://schemas.microsoft.com/office/drawing/2014/main" id="{E8BD8B1E-452A-C2AF-ACF6-075F73308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80560" y="4655321"/>
            <a:ext cx="633736" cy="615600"/>
          </a:xfrm>
          <a:prstGeom prst="rect">
            <a:avLst/>
          </a:prstGeom>
        </p:spPr>
      </p:pic>
      <p:pic>
        <p:nvPicPr>
          <p:cNvPr id="1160" name="Picture 1159">
            <a:extLst>
              <a:ext uri="{FF2B5EF4-FFF2-40B4-BE49-F238E27FC236}">
                <a16:creationId xmlns:a16="http://schemas.microsoft.com/office/drawing/2014/main" id="{72BC1CE1-4075-870E-6D4E-85BBA8228E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80062" y="4656393"/>
            <a:ext cx="633736" cy="615600"/>
          </a:xfrm>
          <a:prstGeom prst="rect">
            <a:avLst/>
          </a:prstGeom>
        </p:spPr>
      </p:pic>
      <p:pic>
        <p:nvPicPr>
          <p:cNvPr id="1161" name="Picture 1160">
            <a:extLst>
              <a:ext uri="{FF2B5EF4-FFF2-40B4-BE49-F238E27FC236}">
                <a16:creationId xmlns:a16="http://schemas.microsoft.com/office/drawing/2014/main" id="{9E703538-53DE-EAC6-5F7B-6AFE18D6BF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91738" y="4659860"/>
            <a:ext cx="633736" cy="615600"/>
          </a:xfrm>
          <a:prstGeom prst="rect">
            <a:avLst/>
          </a:prstGeom>
        </p:spPr>
      </p:pic>
      <p:pic>
        <p:nvPicPr>
          <p:cNvPr id="1162" name="Picture 1161">
            <a:extLst>
              <a:ext uri="{FF2B5EF4-FFF2-40B4-BE49-F238E27FC236}">
                <a16:creationId xmlns:a16="http://schemas.microsoft.com/office/drawing/2014/main" id="{D0490AFC-2A38-56A1-5F3F-CA3C039DD8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71484" y="5362241"/>
            <a:ext cx="633736" cy="615600"/>
          </a:xfrm>
          <a:prstGeom prst="rect">
            <a:avLst/>
          </a:prstGeom>
        </p:spPr>
      </p:pic>
      <p:pic>
        <p:nvPicPr>
          <p:cNvPr id="1163" name="Picture 1162">
            <a:extLst>
              <a:ext uri="{FF2B5EF4-FFF2-40B4-BE49-F238E27FC236}">
                <a16:creationId xmlns:a16="http://schemas.microsoft.com/office/drawing/2014/main" id="{B4AB5ADD-C371-015F-A783-917123EA6D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70986" y="5363313"/>
            <a:ext cx="633736" cy="615600"/>
          </a:xfrm>
          <a:prstGeom prst="rect">
            <a:avLst/>
          </a:prstGeom>
        </p:spPr>
      </p:pic>
      <p:pic>
        <p:nvPicPr>
          <p:cNvPr id="1164" name="Picture 1163">
            <a:extLst>
              <a:ext uri="{FF2B5EF4-FFF2-40B4-BE49-F238E27FC236}">
                <a16:creationId xmlns:a16="http://schemas.microsoft.com/office/drawing/2014/main" id="{CC4CFFEB-ACE4-DE3F-EF24-968A5878B7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2662" y="5366780"/>
            <a:ext cx="633736" cy="615600"/>
          </a:xfrm>
          <a:prstGeom prst="rect">
            <a:avLst/>
          </a:prstGeom>
        </p:spPr>
      </p:pic>
      <p:pic>
        <p:nvPicPr>
          <p:cNvPr id="1165" name="Picture 1164">
            <a:extLst>
              <a:ext uri="{FF2B5EF4-FFF2-40B4-BE49-F238E27FC236}">
                <a16:creationId xmlns:a16="http://schemas.microsoft.com/office/drawing/2014/main" id="{BAD63C05-C33C-FAAC-7D55-2FDC73E894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80560" y="6065095"/>
            <a:ext cx="633736" cy="615600"/>
          </a:xfrm>
          <a:prstGeom prst="rect">
            <a:avLst/>
          </a:prstGeom>
        </p:spPr>
      </p:pic>
      <p:pic>
        <p:nvPicPr>
          <p:cNvPr id="1166" name="Picture 1165">
            <a:extLst>
              <a:ext uri="{FF2B5EF4-FFF2-40B4-BE49-F238E27FC236}">
                <a16:creationId xmlns:a16="http://schemas.microsoft.com/office/drawing/2014/main" id="{1F17C308-1EBA-D43E-CEBF-D6575B4D6D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80062" y="6066167"/>
            <a:ext cx="633736" cy="615600"/>
          </a:xfrm>
          <a:prstGeom prst="rect">
            <a:avLst/>
          </a:prstGeom>
        </p:spPr>
      </p:pic>
      <p:pic>
        <p:nvPicPr>
          <p:cNvPr id="1167" name="Picture 1166">
            <a:extLst>
              <a:ext uri="{FF2B5EF4-FFF2-40B4-BE49-F238E27FC236}">
                <a16:creationId xmlns:a16="http://schemas.microsoft.com/office/drawing/2014/main" id="{6D50F2D5-F5D1-9116-BB89-EB65F9783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91738" y="6069634"/>
            <a:ext cx="633736" cy="615600"/>
          </a:xfrm>
          <a:prstGeom prst="rect">
            <a:avLst/>
          </a:prstGeom>
        </p:spPr>
      </p:pic>
      <p:pic>
        <p:nvPicPr>
          <p:cNvPr id="1168" name="Picture 1167">
            <a:extLst>
              <a:ext uri="{FF2B5EF4-FFF2-40B4-BE49-F238E27FC236}">
                <a16:creationId xmlns:a16="http://schemas.microsoft.com/office/drawing/2014/main" id="{374CF4A3-70F3-815D-6FB8-19CE6FA9B0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40657" y="6995672"/>
            <a:ext cx="653584" cy="615600"/>
          </a:xfrm>
          <a:prstGeom prst="rect">
            <a:avLst/>
          </a:prstGeom>
        </p:spPr>
      </p:pic>
      <p:pic>
        <p:nvPicPr>
          <p:cNvPr id="1169" name="Picture 1168">
            <a:extLst>
              <a:ext uri="{FF2B5EF4-FFF2-40B4-BE49-F238E27FC236}">
                <a16:creationId xmlns:a16="http://schemas.microsoft.com/office/drawing/2014/main" id="{8251B8C5-CA72-4964-51BC-35CE2D9348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55558" y="6999450"/>
            <a:ext cx="653584" cy="615600"/>
          </a:xfrm>
          <a:prstGeom prst="rect">
            <a:avLst/>
          </a:prstGeom>
        </p:spPr>
      </p:pic>
      <p:pic>
        <p:nvPicPr>
          <p:cNvPr id="1170" name="Picture 1169">
            <a:extLst>
              <a:ext uri="{FF2B5EF4-FFF2-40B4-BE49-F238E27FC236}">
                <a16:creationId xmlns:a16="http://schemas.microsoft.com/office/drawing/2014/main" id="{230CDE20-4824-6B7A-E530-7ED9EC44B7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66328" y="6967985"/>
            <a:ext cx="653584" cy="615600"/>
          </a:xfrm>
          <a:prstGeom prst="rect">
            <a:avLst/>
          </a:prstGeom>
        </p:spPr>
      </p:pic>
      <p:pic>
        <p:nvPicPr>
          <p:cNvPr id="1171" name="Picture 1170">
            <a:extLst>
              <a:ext uri="{FF2B5EF4-FFF2-40B4-BE49-F238E27FC236}">
                <a16:creationId xmlns:a16="http://schemas.microsoft.com/office/drawing/2014/main" id="{FE1B45ED-FDAD-AD71-94BC-1B310C8AF4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56517" y="7733228"/>
            <a:ext cx="653584" cy="615600"/>
          </a:xfrm>
          <a:prstGeom prst="rect">
            <a:avLst/>
          </a:prstGeom>
        </p:spPr>
      </p:pic>
      <p:pic>
        <p:nvPicPr>
          <p:cNvPr id="1172" name="Picture 1171">
            <a:extLst>
              <a:ext uri="{FF2B5EF4-FFF2-40B4-BE49-F238E27FC236}">
                <a16:creationId xmlns:a16="http://schemas.microsoft.com/office/drawing/2014/main" id="{9D0F3D01-747A-673F-1381-8F27465504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71418" y="7737006"/>
            <a:ext cx="653584" cy="615600"/>
          </a:xfrm>
          <a:prstGeom prst="rect">
            <a:avLst/>
          </a:prstGeom>
        </p:spPr>
      </p:pic>
      <p:pic>
        <p:nvPicPr>
          <p:cNvPr id="1173" name="Picture 1172">
            <a:extLst>
              <a:ext uri="{FF2B5EF4-FFF2-40B4-BE49-F238E27FC236}">
                <a16:creationId xmlns:a16="http://schemas.microsoft.com/office/drawing/2014/main" id="{D6FAB872-893B-B339-7CBD-4C5DB09E6C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82188" y="7705541"/>
            <a:ext cx="653584" cy="615600"/>
          </a:xfrm>
          <a:prstGeom prst="rect">
            <a:avLst/>
          </a:prstGeom>
        </p:spPr>
      </p:pic>
      <p:pic>
        <p:nvPicPr>
          <p:cNvPr id="1174" name="Picture 1173">
            <a:extLst>
              <a:ext uri="{FF2B5EF4-FFF2-40B4-BE49-F238E27FC236}">
                <a16:creationId xmlns:a16="http://schemas.microsoft.com/office/drawing/2014/main" id="{42023035-F7D8-6C21-6D11-E2930E551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72745" y="8483304"/>
            <a:ext cx="653584" cy="615600"/>
          </a:xfrm>
          <a:prstGeom prst="rect">
            <a:avLst/>
          </a:prstGeom>
        </p:spPr>
      </p:pic>
      <p:pic>
        <p:nvPicPr>
          <p:cNvPr id="1175" name="Picture 1174">
            <a:extLst>
              <a:ext uri="{FF2B5EF4-FFF2-40B4-BE49-F238E27FC236}">
                <a16:creationId xmlns:a16="http://schemas.microsoft.com/office/drawing/2014/main" id="{3751EA5C-E89A-D4E9-BC54-BE2654FB2B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87646" y="8487082"/>
            <a:ext cx="653584" cy="615600"/>
          </a:xfrm>
          <a:prstGeom prst="rect">
            <a:avLst/>
          </a:prstGeom>
        </p:spPr>
      </p:pic>
      <p:pic>
        <p:nvPicPr>
          <p:cNvPr id="1176" name="Picture 1175">
            <a:extLst>
              <a:ext uri="{FF2B5EF4-FFF2-40B4-BE49-F238E27FC236}">
                <a16:creationId xmlns:a16="http://schemas.microsoft.com/office/drawing/2014/main" id="{8A381A51-F448-0F1C-02F4-B89906CEFB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98416" y="8455617"/>
            <a:ext cx="653584" cy="615600"/>
          </a:xfrm>
          <a:prstGeom prst="rect">
            <a:avLst/>
          </a:prstGeom>
        </p:spPr>
      </p:pic>
      <p:grpSp>
        <p:nvGrpSpPr>
          <p:cNvPr id="1177" name="Group 1176">
            <a:extLst>
              <a:ext uri="{FF2B5EF4-FFF2-40B4-BE49-F238E27FC236}">
                <a16:creationId xmlns:a16="http://schemas.microsoft.com/office/drawing/2014/main" id="{F02DF8EE-9B04-6116-B97F-B1ABE76A063F}"/>
              </a:ext>
            </a:extLst>
          </p:cNvPr>
          <p:cNvGrpSpPr/>
          <p:nvPr/>
        </p:nvGrpSpPr>
        <p:grpSpPr>
          <a:xfrm>
            <a:off x="15328600" y="4683363"/>
            <a:ext cx="648000" cy="615600"/>
            <a:chOff x="11827504" y="6062105"/>
            <a:chExt cx="2560320" cy="2560320"/>
          </a:xfrm>
        </p:grpSpPr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585D51C2-C5A8-BBAE-C2E0-4214640D6F1B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9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1F6FC86D-13BE-A8C0-25F8-AB8E80EF8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0" name="Group 1179">
            <a:extLst>
              <a:ext uri="{FF2B5EF4-FFF2-40B4-BE49-F238E27FC236}">
                <a16:creationId xmlns:a16="http://schemas.microsoft.com/office/drawing/2014/main" id="{F76C1245-82A7-165A-57EA-3AFAD535AEC1}"/>
              </a:ext>
            </a:extLst>
          </p:cNvPr>
          <p:cNvGrpSpPr/>
          <p:nvPr/>
        </p:nvGrpSpPr>
        <p:grpSpPr>
          <a:xfrm>
            <a:off x="16035903" y="4688205"/>
            <a:ext cx="648000" cy="615600"/>
            <a:chOff x="11827504" y="6062105"/>
            <a:chExt cx="2560320" cy="2560320"/>
          </a:xfrm>
        </p:grpSpPr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F6B9DF91-3A9A-9864-39FF-1509A266A008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2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4D9673AE-3094-0DCA-8D00-9A91F63C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3" name="Group 1182">
            <a:extLst>
              <a:ext uri="{FF2B5EF4-FFF2-40B4-BE49-F238E27FC236}">
                <a16:creationId xmlns:a16="http://schemas.microsoft.com/office/drawing/2014/main" id="{52CA247B-9FFA-2B69-070C-4054A4F3603D}"/>
              </a:ext>
            </a:extLst>
          </p:cNvPr>
          <p:cNvGrpSpPr/>
          <p:nvPr/>
        </p:nvGrpSpPr>
        <p:grpSpPr>
          <a:xfrm>
            <a:off x="16725162" y="4655974"/>
            <a:ext cx="648000" cy="615600"/>
            <a:chOff x="11827504" y="6062105"/>
            <a:chExt cx="2560320" cy="2560320"/>
          </a:xfrm>
        </p:grpSpPr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0C125A88-2AD1-380D-F21F-38F092F0AC2D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5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7BBB8251-2F37-ABB6-E4F4-0EE0CA1C3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9" name="Group 1188">
            <a:extLst>
              <a:ext uri="{FF2B5EF4-FFF2-40B4-BE49-F238E27FC236}">
                <a16:creationId xmlns:a16="http://schemas.microsoft.com/office/drawing/2014/main" id="{9904FAE4-125D-1A89-8F82-DDF1562936D5}"/>
              </a:ext>
            </a:extLst>
          </p:cNvPr>
          <p:cNvGrpSpPr/>
          <p:nvPr/>
        </p:nvGrpSpPr>
        <p:grpSpPr>
          <a:xfrm>
            <a:off x="15329195" y="5345148"/>
            <a:ext cx="648000" cy="615600"/>
            <a:chOff x="11827504" y="6062105"/>
            <a:chExt cx="2560320" cy="2560320"/>
          </a:xfrm>
        </p:grpSpPr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185CB182-D4E6-2434-8B5F-3B95C499341F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1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A94B5B71-2CB7-E694-9ADB-86A7A4EDA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2" name="Group 1191">
            <a:extLst>
              <a:ext uri="{FF2B5EF4-FFF2-40B4-BE49-F238E27FC236}">
                <a16:creationId xmlns:a16="http://schemas.microsoft.com/office/drawing/2014/main" id="{904607DD-A19B-DDCF-2491-708A23D75883}"/>
              </a:ext>
            </a:extLst>
          </p:cNvPr>
          <p:cNvGrpSpPr/>
          <p:nvPr/>
        </p:nvGrpSpPr>
        <p:grpSpPr>
          <a:xfrm>
            <a:off x="16036498" y="5349990"/>
            <a:ext cx="648000" cy="615600"/>
            <a:chOff x="11827504" y="6062105"/>
            <a:chExt cx="2560320" cy="2560320"/>
          </a:xfrm>
        </p:grpSpPr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6A991BFB-C657-8B14-7215-BFC1E4A9068C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4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9B46E54A-3430-50BA-02BA-5323E7135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5" name="Group 1194">
            <a:extLst>
              <a:ext uri="{FF2B5EF4-FFF2-40B4-BE49-F238E27FC236}">
                <a16:creationId xmlns:a16="http://schemas.microsoft.com/office/drawing/2014/main" id="{90A1E505-E620-5686-DFF0-04B4ACF6FC02}"/>
              </a:ext>
            </a:extLst>
          </p:cNvPr>
          <p:cNvGrpSpPr/>
          <p:nvPr/>
        </p:nvGrpSpPr>
        <p:grpSpPr>
          <a:xfrm>
            <a:off x="16725757" y="5317759"/>
            <a:ext cx="648000" cy="615600"/>
            <a:chOff x="11827504" y="6062105"/>
            <a:chExt cx="2560320" cy="2560320"/>
          </a:xfrm>
        </p:grpSpPr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DB9B852A-B153-E25E-A8D4-84120C602A7F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7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53994CEA-D7A4-57E9-1671-00AEED2FD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8" name="Group 1197">
            <a:extLst>
              <a:ext uri="{FF2B5EF4-FFF2-40B4-BE49-F238E27FC236}">
                <a16:creationId xmlns:a16="http://schemas.microsoft.com/office/drawing/2014/main" id="{1EF0206B-A90F-2A11-01D2-429A947BF929}"/>
              </a:ext>
            </a:extLst>
          </p:cNvPr>
          <p:cNvGrpSpPr/>
          <p:nvPr/>
        </p:nvGrpSpPr>
        <p:grpSpPr>
          <a:xfrm>
            <a:off x="15332625" y="6094585"/>
            <a:ext cx="648000" cy="615600"/>
            <a:chOff x="11827504" y="6062105"/>
            <a:chExt cx="2560320" cy="2560320"/>
          </a:xfrm>
        </p:grpSpPr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60E6199D-E1BC-950A-2C2F-00D85796AB80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0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ECBEED53-1BFF-45A3-5049-9943053B1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1" name="Group 1200">
            <a:extLst>
              <a:ext uri="{FF2B5EF4-FFF2-40B4-BE49-F238E27FC236}">
                <a16:creationId xmlns:a16="http://schemas.microsoft.com/office/drawing/2014/main" id="{A4CA7577-ACA7-FE4D-6FB0-6D3A4D748718}"/>
              </a:ext>
            </a:extLst>
          </p:cNvPr>
          <p:cNvGrpSpPr/>
          <p:nvPr/>
        </p:nvGrpSpPr>
        <p:grpSpPr>
          <a:xfrm>
            <a:off x="16039928" y="6099427"/>
            <a:ext cx="648000" cy="615600"/>
            <a:chOff x="11827504" y="6062105"/>
            <a:chExt cx="2560320" cy="2560320"/>
          </a:xfrm>
        </p:grpSpPr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2A82385-AC9E-3DD3-83BB-DA2DDA2B79B1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3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E0E0013A-11B1-FBFB-CE9B-68260CD6D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4" name="Group 1203">
            <a:extLst>
              <a:ext uri="{FF2B5EF4-FFF2-40B4-BE49-F238E27FC236}">
                <a16:creationId xmlns:a16="http://schemas.microsoft.com/office/drawing/2014/main" id="{CA97A026-C7A8-333C-01BE-1E99D95296D8}"/>
              </a:ext>
            </a:extLst>
          </p:cNvPr>
          <p:cNvGrpSpPr/>
          <p:nvPr/>
        </p:nvGrpSpPr>
        <p:grpSpPr>
          <a:xfrm>
            <a:off x="16729187" y="6067196"/>
            <a:ext cx="648000" cy="615600"/>
            <a:chOff x="11827504" y="6062105"/>
            <a:chExt cx="2560320" cy="2560320"/>
          </a:xfrm>
        </p:grpSpPr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E384591A-5351-EBC8-438F-B51C14338AAB}"/>
                </a:ext>
              </a:extLst>
            </p:cNvPr>
            <p:cNvSpPr/>
            <p:nvPr/>
          </p:nvSpPr>
          <p:spPr>
            <a:xfrm>
              <a:off x="11827504" y="6062105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6" name="Picture 34" descr="Passenger, tourist, bus, travel, vehicle, transport icon">
              <a:extLst>
                <a:ext uri="{FF2B5EF4-FFF2-40B4-BE49-F238E27FC236}">
                  <a16:creationId xmlns:a16="http://schemas.microsoft.com/office/drawing/2014/main" id="{406A9153-98C9-FB6D-C738-86D32B226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7428" y="6082245"/>
              <a:ext cx="2431329" cy="243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07" name="Picture 42" descr="Fiddle - Box Critters Wiki">
            <a:extLst>
              <a:ext uri="{FF2B5EF4-FFF2-40B4-BE49-F238E27FC236}">
                <a16:creationId xmlns:a16="http://schemas.microsoft.com/office/drawing/2014/main" id="{601048A1-9689-C029-808C-B4F8D3A1F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438" y="6981919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" name="Picture 42" descr="Fiddle - Box Critters Wiki">
            <a:extLst>
              <a:ext uri="{FF2B5EF4-FFF2-40B4-BE49-F238E27FC236}">
                <a16:creationId xmlns:a16="http://schemas.microsoft.com/office/drawing/2014/main" id="{64673AB0-C6DD-98A2-A608-DB35EC1B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213" y="6982433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9" name="Picture 42" descr="Fiddle - Box Critters Wiki">
            <a:extLst>
              <a:ext uri="{FF2B5EF4-FFF2-40B4-BE49-F238E27FC236}">
                <a16:creationId xmlns:a16="http://schemas.microsoft.com/office/drawing/2014/main" id="{C5327507-8AF3-3852-70B6-674A88B9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115" y="6982433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0" name="Picture 42" descr="Fiddle - Box Critters Wiki">
            <a:extLst>
              <a:ext uri="{FF2B5EF4-FFF2-40B4-BE49-F238E27FC236}">
                <a16:creationId xmlns:a16="http://schemas.microsoft.com/office/drawing/2014/main" id="{4B26BA94-AF23-49F6-2B0C-4AE98054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054" y="7732714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1" name="Picture 42" descr="Fiddle - Box Critters Wiki">
            <a:extLst>
              <a:ext uri="{FF2B5EF4-FFF2-40B4-BE49-F238E27FC236}">
                <a16:creationId xmlns:a16="http://schemas.microsoft.com/office/drawing/2014/main" id="{346DEAA2-EB94-A088-45BD-E4211045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829" y="7733228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2" name="Picture 42" descr="Fiddle - Box Critters Wiki">
            <a:extLst>
              <a:ext uri="{FF2B5EF4-FFF2-40B4-BE49-F238E27FC236}">
                <a16:creationId xmlns:a16="http://schemas.microsoft.com/office/drawing/2014/main" id="{6543EFCF-CD0B-7584-611F-153B01F3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731" y="7733228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" name="Picture 42" descr="Fiddle - Box Critters Wiki">
            <a:extLst>
              <a:ext uri="{FF2B5EF4-FFF2-40B4-BE49-F238E27FC236}">
                <a16:creationId xmlns:a16="http://schemas.microsoft.com/office/drawing/2014/main" id="{418FD4A6-102E-BCAA-7E39-B5B0CF45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982" y="8482790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4" name="Picture 42" descr="Fiddle - Box Critters Wiki">
            <a:extLst>
              <a:ext uri="{FF2B5EF4-FFF2-40B4-BE49-F238E27FC236}">
                <a16:creationId xmlns:a16="http://schemas.microsoft.com/office/drawing/2014/main" id="{E69F09E4-FF5C-D89F-A9DE-DC2B799F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757" y="8483304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5" name="Picture 42" descr="Fiddle - Box Critters Wiki">
            <a:extLst>
              <a:ext uri="{FF2B5EF4-FFF2-40B4-BE49-F238E27FC236}">
                <a16:creationId xmlns:a16="http://schemas.microsoft.com/office/drawing/2014/main" id="{EB326FA6-7A9B-181B-0356-7B464FD7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659" y="8483304"/>
            <a:ext cx="615600" cy="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3881749-87F0-F78D-88C6-7584A0B81270}"/>
              </a:ext>
            </a:extLst>
          </p:cNvPr>
          <p:cNvSpPr/>
          <p:nvPr/>
        </p:nvSpPr>
        <p:spPr>
          <a:xfrm>
            <a:off x="4141018" y="9456682"/>
            <a:ext cx="1302852" cy="53359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646C9ED-EFCA-59F8-CA7A-C6B2ED06F74C}"/>
              </a:ext>
            </a:extLst>
          </p:cNvPr>
          <p:cNvSpPr/>
          <p:nvPr/>
        </p:nvSpPr>
        <p:spPr>
          <a:xfrm>
            <a:off x="12862104" y="9456682"/>
            <a:ext cx="1302852" cy="53359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E3A9C6-14A6-7FDA-C1C1-F6E48A7429D6}"/>
              </a:ext>
            </a:extLst>
          </p:cNvPr>
          <p:cNvCxnSpPr/>
          <p:nvPr/>
        </p:nvCxnSpPr>
        <p:spPr>
          <a:xfrm>
            <a:off x="4801309" y="8886929"/>
            <a:ext cx="0" cy="463428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EEC986-812B-E70B-9161-784E62C51928}"/>
              </a:ext>
            </a:extLst>
          </p:cNvPr>
          <p:cNvCxnSpPr/>
          <p:nvPr/>
        </p:nvCxnSpPr>
        <p:spPr>
          <a:xfrm>
            <a:off x="13523526" y="8896004"/>
            <a:ext cx="0" cy="463428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2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8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3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5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2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9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2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5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8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1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6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9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0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3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8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1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4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9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2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5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0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3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6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1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1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9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1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0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1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2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3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4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1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3693" y="2683493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34668" y="5646441"/>
            <a:ext cx="1373835" cy="145391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88656" y="578022"/>
            <a:ext cx="17187352" cy="9130955"/>
            <a:chOff x="0" y="0"/>
            <a:chExt cx="4526710" cy="2404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93374" y="1200949"/>
            <a:ext cx="14581574" cy="813043"/>
            <a:chOff x="-4212541" y="1186936"/>
            <a:chExt cx="19442100" cy="108405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4212541" y="1393665"/>
              <a:ext cx="2237665" cy="7173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991894" y="1370265"/>
              <a:ext cx="2237665" cy="717396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-2769780" y="1186936"/>
              <a:ext cx="16979697" cy="1084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F6798"/>
                  </a:solidFill>
                  <a:effectLst/>
                  <a:uLnTx/>
                  <a:uFillTx/>
                  <a:latin typeface="Calibri"/>
                  <a:ea typeface="字由点字夏乐体"/>
                  <a:cs typeface="+mn-cs"/>
                </a:rPr>
                <a:t>一年当中会发生什么呢？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B680AEF-729D-1DD2-F8BD-5287578E9B5D}"/>
              </a:ext>
            </a:extLst>
          </p:cNvPr>
          <p:cNvSpPr/>
          <p:nvPr/>
        </p:nvSpPr>
        <p:spPr>
          <a:xfrm>
            <a:off x="7761256" y="3465027"/>
            <a:ext cx="2560320" cy="256032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AE58E5-F870-C42B-CCA3-C4243B2716BF}"/>
              </a:ext>
            </a:extLst>
          </p:cNvPr>
          <p:cNvSpPr/>
          <p:nvPr/>
        </p:nvSpPr>
        <p:spPr>
          <a:xfrm>
            <a:off x="13484976" y="3465027"/>
            <a:ext cx="2560320" cy="256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40FD4D-2179-CB91-EDD1-B94CFF88A199}"/>
              </a:ext>
            </a:extLst>
          </p:cNvPr>
          <p:cNvGrpSpPr/>
          <p:nvPr/>
        </p:nvGrpSpPr>
        <p:grpSpPr>
          <a:xfrm>
            <a:off x="4915387" y="3456677"/>
            <a:ext cx="2560320" cy="2560320"/>
            <a:chOff x="5075898" y="3443272"/>
            <a:chExt cx="2560320" cy="256032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B5CB8D3-9395-AE66-837D-554D7DE39D21}"/>
                </a:ext>
              </a:extLst>
            </p:cNvPr>
            <p:cNvSpPr/>
            <p:nvPr/>
          </p:nvSpPr>
          <p:spPr>
            <a:xfrm>
              <a:off x="5075898" y="3443272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30" name="Picture 6" descr="Energy, solar, sun icon - Download on Iconfinder">
              <a:extLst>
                <a:ext uri="{FF2B5EF4-FFF2-40B4-BE49-F238E27FC236}">
                  <a16:creationId xmlns:a16="http://schemas.microsoft.com/office/drawing/2014/main" id="{240C3E93-3728-6413-703A-76F25E4DE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138" y="3566713"/>
              <a:ext cx="2322998" cy="232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C826D13-BE0D-F8E3-9CF5-80D859D9A2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6201" y="3462651"/>
            <a:ext cx="2623450" cy="254837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441250D-AB26-A0E7-380F-FCDE6A0427FC}"/>
              </a:ext>
            </a:extLst>
          </p:cNvPr>
          <p:cNvGrpSpPr/>
          <p:nvPr/>
        </p:nvGrpSpPr>
        <p:grpSpPr>
          <a:xfrm>
            <a:off x="10676557" y="3505647"/>
            <a:ext cx="2560320" cy="2560320"/>
            <a:chOff x="10402615" y="3476977"/>
            <a:chExt cx="2560320" cy="256032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21D16F-71CF-103D-F2CE-71627B1CBD45}"/>
                </a:ext>
              </a:extLst>
            </p:cNvPr>
            <p:cNvSpPr/>
            <p:nvPr/>
          </p:nvSpPr>
          <p:spPr>
            <a:xfrm>
              <a:off x="10402615" y="3476977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0F4AC1D-CBFD-42F7-B015-9FB1A419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432740" y="3694188"/>
              <a:ext cx="2424635" cy="228372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8DAE78-D12C-F6DC-31B6-F3CD85A57820}"/>
              </a:ext>
            </a:extLst>
          </p:cNvPr>
          <p:cNvGrpSpPr/>
          <p:nvPr/>
        </p:nvGrpSpPr>
        <p:grpSpPr>
          <a:xfrm>
            <a:off x="2025511" y="3430844"/>
            <a:ext cx="2560320" cy="2560320"/>
            <a:chOff x="2434539" y="3431322"/>
            <a:chExt cx="2560320" cy="25603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1921E1B-868C-9641-D341-DBC5DB1DD50F}"/>
                </a:ext>
              </a:extLst>
            </p:cNvPr>
            <p:cNvSpPr/>
            <p:nvPr/>
          </p:nvSpPr>
          <p:spPr>
            <a:xfrm>
              <a:off x="2434539" y="3431322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50" name="Picture 26" descr="Portrait of Cute Little Sheep Stock Vector - Illustration of design ...">
              <a:extLst>
                <a:ext uri="{FF2B5EF4-FFF2-40B4-BE49-F238E27FC236}">
                  <a16:creationId xmlns:a16="http://schemas.microsoft.com/office/drawing/2014/main" id="{B20A9614-4265-67EB-8F47-356BCFF38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8" t="16057" r="12328" b="17022"/>
            <a:stretch/>
          </p:blipFill>
          <p:spPr bwMode="auto">
            <a:xfrm>
              <a:off x="2478507" y="3506125"/>
              <a:ext cx="2432745" cy="236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8" name="Picture 34" descr="Passenger, tourist, bus, travel, vehicle, transport icon">
            <a:extLst>
              <a:ext uri="{FF2B5EF4-FFF2-40B4-BE49-F238E27FC236}">
                <a16:creationId xmlns:a16="http://schemas.microsoft.com/office/drawing/2014/main" id="{55ACFC0C-EB87-6FB9-D78F-97E15335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76" y="3441290"/>
            <a:ext cx="2644375" cy="26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CF9DD73-2FBF-A075-60C0-8932D7777401}"/>
              </a:ext>
            </a:extLst>
          </p:cNvPr>
          <p:cNvSpPr txBox="1"/>
          <p:nvPr/>
        </p:nvSpPr>
        <p:spPr>
          <a:xfrm>
            <a:off x="13993262" y="5527928"/>
            <a:ext cx="155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新能源公交车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5C9867-C0FD-FA0E-7E2F-1ED532AE16B7}"/>
              </a:ext>
            </a:extLst>
          </p:cNvPr>
          <p:cNvSpPr txBox="1"/>
          <p:nvPr/>
        </p:nvSpPr>
        <p:spPr>
          <a:xfrm>
            <a:off x="2629985" y="5989532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5862690-9F06-9605-DCDE-A1B51EF8B1F7}"/>
              </a:ext>
            </a:extLst>
          </p:cNvPr>
          <p:cNvSpPr txBox="1"/>
          <p:nvPr/>
        </p:nvSpPr>
        <p:spPr>
          <a:xfrm>
            <a:off x="5388171" y="601418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A436E52D-224D-9CA3-4C08-9D084B372B2F}"/>
              </a:ext>
            </a:extLst>
          </p:cNvPr>
          <p:cNvSpPr txBox="1"/>
          <p:nvPr/>
        </p:nvSpPr>
        <p:spPr>
          <a:xfrm>
            <a:off x="1791932" y="6370119"/>
            <a:ext cx="3117819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饲养费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卖羊毛收入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2BD97F6-446C-873F-B160-218A10AF0F62}"/>
              </a:ext>
            </a:extLst>
          </p:cNvPr>
          <p:cNvSpPr txBox="1"/>
          <p:nvPr/>
        </p:nvSpPr>
        <p:spPr>
          <a:xfrm>
            <a:off x="8123859" y="610491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B31DF73-EA17-E767-EF09-E1CD19F3D9A5}"/>
              </a:ext>
            </a:extLst>
          </p:cNvPr>
          <p:cNvSpPr txBox="1"/>
          <p:nvPr/>
        </p:nvSpPr>
        <p:spPr>
          <a:xfrm>
            <a:off x="10714659" y="6099484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C3EA3B-1BD2-C9FC-3C52-0F8D03AB37B5}"/>
              </a:ext>
            </a:extLst>
          </p:cNvPr>
          <p:cNvSpPr txBox="1"/>
          <p:nvPr/>
        </p:nvSpPr>
        <p:spPr>
          <a:xfrm>
            <a:off x="13550004" y="6114399"/>
            <a:ext cx="20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40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98F0C-0C48-8527-C8F2-AC64691D0974}"/>
              </a:ext>
            </a:extLst>
          </p:cNvPr>
          <p:cNvSpPr txBox="1"/>
          <p:nvPr/>
        </p:nvSpPr>
        <p:spPr>
          <a:xfrm>
            <a:off x="7744260" y="6505029"/>
            <a:ext cx="2947917" cy="813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培育费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卖果子收入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棵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35A97-2B4E-BF79-AEBC-9A997DE1EA03}"/>
              </a:ext>
            </a:extLst>
          </p:cNvPr>
          <p:cNvSpPr txBox="1"/>
          <p:nvPr/>
        </p:nvSpPr>
        <p:spPr>
          <a:xfrm>
            <a:off x="10518821" y="6340834"/>
            <a:ext cx="3064930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>
                <a:solidFill>
                  <a:srgbClr val="C00000"/>
                </a:solidFill>
                <a:latin typeface="Calibri"/>
                <a:ea typeface="字由点字夏乐体"/>
              </a:rPr>
              <a:t>饲养费 </a:t>
            </a:r>
            <a:r>
              <a:rPr lang="en-US" sz="2000">
                <a:solidFill>
                  <a:srgbClr val="C00000"/>
                </a:solidFill>
                <a:latin typeface="Calibri"/>
                <a:ea typeface="字由点字夏乐体"/>
              </a:rPr>
              <a:t>1</a:t>
            </a:r>
            <a:r>
              <a:rPr lang="zh-CN" altLang="en-US" sz="2000">
                <a:solidFill>
                  <a:srgbClr val="C00000"/>
                </a:solidFill>
                <a:latin typeface="Calibri"/>
                <a:ea typeface="字由点字夏乐体"/>
              </a:rPr>
              <a:t>金币</a:t>
            </a:r>
            <a:r>
              <a:rPr lang="en-US" altLang="zh-CN" sz="2000">
                <a:solidFill>
                  <a:srgbClr val="C00000"/>
                </a:solidFill>
                <a:latin typeface="Calibri"/>
                <a:ea typeface="字由点字夏乐体"/>
              </a:rPr>
              <a:t>/</a:t>
            </a:r>
            <a:r>
              <a:rPr lang="zh-CN" altLang="en-US" sz="2000">
                <a:solidFill>
                  <a:srgbClr val="C00000"/>
                </a:solidFill>
                <a:latin typeface="Calibri"/>
                <a:ea typeface="字由点字夏乐体"/>
              </a:rPr>
              <a:t>年</a:t>
            </a:r>
            <a:r>
              <a:rPr lang="en-US" altLang="zh-CN" sz="2000">
                <a:solidFill>
                  <a:srgbClr val="C00000"/>
                </a:solidFill>
                <a:latin typeface="Calibri"/>
                <a:ea typeface="字由点字夏乐体"/>
              </a:rPr>
              <a:t>/</a:t>
            </a:r>
            <a:r>
              <a:rPr lang="zh-CN" altLang="en-US" sz="2000">
                <a:solidFill>
                  <a:srgbClr val="C00000"/>
                </a:solidFill>
                <a:latin typeface="Calibri"/>
                <a:ea typeface="字由点字夏乐体"/>
              </a:rPr>
              <a:t>只</a:t>
            </a:r>
            <a:endParaRPr lang="en-US" altLang="zh-CN" sz="2000">
              <a:solidFill>
                <a:srgbClr val="C00000"/>
              </a:solidFill>
              <a:latin typeface="Calibri"/>
              <a:ea typeface="字由点字夏乐体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卖鸡蛋收入 </a:t>
            </a:r>
            <a:r>
              <a:rPr lang="en-US" altLang="zh-CN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5</a:t>
            </a:r>
            <a:r>
              <a:rPr lang="zh-CN" altLang="en-US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金币</a:t>
            </a:r>
            <a:r>
              <a:rPr lang="en-US" altLang="zh-CN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/</a:t>
            </a:r>
            <a:r>
              <a:rPr lang="zh-CN" altLang="en-US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年</a:t>
            </a:r>
            <a:r>
              <a:rPr lang="en-US" altLang="zh-CN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/</a:t>
            </a:r>
            <a:r>
              <a:rPr lang="zh-CN" altLang="en-US" sz="2000">
                <a:solidFill>
                  <a:srgbClr val="9BBB59">
                    <a:lumMod val="50000"/>
                  </a:srgbClr>
                </a:solidFill>
                <a:latin typeface="Calibri"/>
                <a:ea typeface="字由点字夏乐体"/>
              </a:rPr>
              <a:t>只</a:t>
            </a:r>
            <a:endParaRPr lang="en-US" sz="2000">
              <a:solidFill>
                <a:srgbClr val="9BBB59">
                  <a:lumMod val="50000"/>
                </a:srgbClr>
              </a:solidFill>
              <a:latin typeface="Calibri"/>
              <a:ea typeface="字由点字夏乐体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5A434-23CC-376A-3A3F-BC2FBE1E3D86}"/>
              </a:ext>
            </a:extLst>
          </p:cNvPr>
          <p:cNvSpPr txBox="1"/>
          <p:nvPr/>
        </p:nvSpPr>
        <p:spPr>
          <a:xfrm>
            <a:off x="13356624" y="6327394"/>
            <a:ext cx="2947917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运营费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卖票收入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30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辆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E88D42-E0BC-FD80-0823-4E3BBF711B3E}"/>
              </a:ext>
            </a:extLst>
          </p:cNvPr>
          <p:cNvSpPr txBox="1"/>
          <p:nvPr/>
        </p:nvSpPr>
        <p:spPr>
          <a:xfrm>
            <a:off x="5048406" y="6357676"/>
            <a:ext cx="2749625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运营费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卖电收入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金币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个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6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185378" y="4033563"/>
            <a:ext cx="11917244" cy="253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endParaRPr lang="en-US" altLang="zh-CN" sz="11853" spc="-1043">
              <a:solidFill>
                <a:srgbClr val="3F6798"/>
              </a:solidFill>
              <a:ea typeface="字由点字书写童真体"/>
            </a:endParaRPr>
          </a:p>
          <a:p>
            <a:pPr algn="ctr">
              <a:lnSpc>
                <a:spcPts val="6720"/>
              </a:lnSpc>
            </a:pPr>
            <a:endParaRPr lang="en-US" altLang="zh-CN" sz="11853" spc="-1043">
              <a:solidFill>
                <a:srgbClr val="3F6798"/>
              </a:solidFill>
              <a:ea typeface="字由点字书写童真体"/>
            </a:endParaRPr>
          </a:p>
          <a:p>
            <a:pPr algn="ctr">
              <a:lnSpc>
                <a:spcPts val="6720"/>
              </a:lnSpc>
            </a:pPr>
            <a:r>
              <a:rPr lang="zh-CN" altLang="en-US" sz="4800">
                <a:solidFill>
                  <a:srgbClr val="3F6798"/>
                </a:solidFill>
                <a:ea typeface="字由点字夏乐体"/>
              </a:rPr>
              <a:t>计算一下你手里还剩多少金币？</a:t>
            </a:r>
            <a:endParaRPr lang="en-US" sz="4800">
              <a:solidFill>
                <a:srgbClr val="3F6798"/>
              </a:solidFill>
              <a:ea typeface="字由点字夏乐体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B45293-8F6D-BCA5-6D33-DEDE5C4208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8206" y="3117269"/>
            <a:ext cx="9467909" cy="31640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185378" y="4033563"/>
            <a:ext cx="11917244" cy="167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endParaRPr lang="en-US" altLang="zh-CN" sz="11853" spc="-1043">
              <a:solidFill>
                <a:srgbClr val="3F6798"/>
              </a:solidFill>
              <a:ea typeface="字由点字书写童真体"/>
            </a:endParaRPr>
          </a:p>
          <a:p>
            <a:pPr algn="ctr">
              <a:lnSpc>
                <a:spcPts val="6720"/>
              </a:lnSpc>
            </a:pPr>
            <a:r>
              <a:rPr lang="zh-CN" altLang="en-US" sz="4800">
                <a:solidFill>
                  <a:srgbClr val="3F6798"/>
                </a:solidFill>
                <a:ea typeface="字由点字夏乐体"/>
              </a:rPr>
              <a:t>计算一下你手里还剩多少金币？</a:t>
            </a:r>
            <a:endParaRPr lang="en-US" sz="4800">
              <a:solidFill>
                <a:srgbClr val="3F6798"/>
              </a:solidFill>
              <a:ea typeface="字由点字夏乐体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65A85-7649-E3BA-BDBE-1C80B10C88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9008" y="2086711"/>
            <a:ext cx="9467909" cy="31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35363" y="2110618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43693" y="2683493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534668" y="5646441"/>
            <a:ext cx="1373835" cy="145391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88656" y="578022"/>
            <a:ext cx="17187352" cy="9130955"/>
            <a:chOff x="0" y="0"/>
            <a:chExt cx="4526710" cy="2404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6710" cy="2404861"/>
            </a:xfrm>
            <a:custGeom>
              <a:avLst/>
              <a:gdLst/>
              <a:ahLst/>
              <a:cxnLst/>
              <a:rect l="l" t="t" r="r" b="b"/>
              <a:pathLst>
                <a:path w="4526710" h="2404861">
                  <a:moveTo>
                    <a:pt x="22973" y="0"/>
                  </a:moveTo>
                  <a:lnTo>
                    <a:pt x="4503737" y="0"/>
                  </a:lnTo>
                  <a:cubicBezTo>
                    <a:pt x="4516425" y="0"/>
                    <a:pt x="4526710" y="10285"/>
                    <a:pt x="4526710" y="22973"/>
                  </a:cubicBezTo>
                  <a:lnTo>
                    <a:pt x="4526710" y="2381888"/>
                  </a:lnTo>
                  <a:cubicBezTo>
                    <a:pt x="4526710" y="2394575"/>
                    <a:pt x="4516425" y="2404861"/>
                    <a:pt x="4503737" y="2404861"/>
                  </a:cubicBezTo>
                  <a:lnTo>
                    <a:pt x="22973" y="2404861"/>
                  </a:lnTo>
                  <a:cubicBezTo>
                    <a:pt x="10285" y="2404861"/>
                    <a:pt x="0" y="2394575"/>
                    <a:pt x="0" y="2381888"/>
                  </a:cubicBezTo>
                  <a:lnTo>
                    <a:pt x="0" y="22973"/>
                  </a:lnTo>
                  <a:cubicBezTo>
                    <a:pt x="0" y="10285"/>
                    <a:pt x="10285" y="0"/>
                    <a:pt x="22973" y="0"/>
                  </a:cubicBezTo>
                  <a:close/>
                </a:path>
              </a:pathLst>
            </a:custGeom>
            <a:solidFill>
              <a:srgbClr val="FBF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662122" y="1635297"/>
            <a:ext cx="12734772" cy="876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3F6798"/>
                </a:solidFill>
                <a:effectLst/>
                <a:uLnTx/>
                <a:uFillTx/>
                <a:latin typeface="Calibri"/>
                <a:ea typeface="字由点字夏乐体"/>
                <a:cs typeface="+mn-cs"/>
              </a:rPr>
              <a:t>意想不到的事情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3F6798"/>
              </a:solidFill>
              <a:effectLst/>
              <a:uLnTx/>
              <a:uFillTx/>
              <a:latin typeface="Calibri"/>
              <a:ea typeface="字由点字夏乐体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58E89D-1893-B532-5FFA-6ECA0AE6CAD1}"/>
              </a:ext>
            </a:extLst>
          </p:cNvPr>
          <p:cNvGrpSpPr/>
          <p:nvPr/>
        </p:nvGrpSpPr>
        <p:grpSpPr>
          <a:xfrm>
            <a:off x="3877963" y="4064006"/>
            <a:ext cx="2560320" cy="2560320"/>
            <a:chOff x="10402615" y="3476977"/>
            <a:chExt cx="2560320" cy="25603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D43D86-3194-5FB4-ABC7-DAEB6F000862}"/>
                </a:ext>
              </a:extLst>
            </p:cNvPr>
            <p:cNvSpPr/>
            <p:nvPr/>
          </p:nvSpPr>
          <p:spPr>
            <a:xfrm>
              <a:off x="10402615" y="3476977"/>
              <a:ext cx="2560320" cy="2560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087CED5-EA7B-DB8D-FDF3-ECF1308FE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32740" y="3694188"/>
              <a:ext cx="2424635" cy="2283724"/>
            </a:xfrm>
            <a:prstGeom prst="rect">
              <a:avLst/>
            </a:prstGeom>
          </p:spPr>
        </p:pic>
      </p:grpSp>
      <p:sp>
        <p:nvSpPr>
          <p:cNvPr id="31" name="&quot;Not Allowed&quot; Symbol 30">
            <a:extLst>
              <a:ext uri="{FF2B5EF4-FFF2-40B4-BE49-F238E27FC236}">
                <a16:creationId xmlns:a16="http://schemas.microsoft.com/office/drawing/2014/main" id="{17C33F05-E8BE-77D1-3B3C-A01805E71E55}"/>
              </a:ext>
            </a:extLst>
          </p:cNvPr>
          <p:cNvSpPr/>
          <p:nvPr/>
        </p:nvSpPr>
        <p:spPr>
          <a:xfrm>
            <a:off x="3327973" y="3623079"/>
            <a:ext cx="3600000" cy="3600000"/>
          </a:xfrm>
          <a:prstGeom prst="noSmoking">
            <a:avLst>
              <a:gd name="adj" fmla="val 85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C9AE7D-3A75-47F0-8867-C93FED77CC6C}"/>
              </a:ext>
            </a:extLst>
          </p:cNvPr>
          <p:cNvSpPr/>
          <p:nvPr/>
        </p:nvSpPr>
        <p:spPr>
          <a:xfrm>
            <a:off x="4307024" y="2605857"/>
            <a:ext cx="1705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KO</a:t>
            </a:r>
            <a:endParaRPr lang="en-US" sz="72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56F84-20DA-5E91-ED67-9C75E0730B06}"/>
              </a:ext>
            </a:extLst>
          </p:cNvPr>
          <p:cNvSpPr txBox="1"/>
          <p:nvPr/>
        </p:nvSpPr>
        <p:spPr>
          <a:xfrm>
            <a:off x="8250670" y="4192156"/>
            <a:ext cx="6046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>
                <a:solidFill>
                  <a:srgbClr val="FF0000"/>
                </a:solidFill>
                <a:latin typeface="Calibri"/>
                <a:ea typeface="字由点字夏乐体"/>
              </a:rPr>
              <a:t>鸡瘟大面积爆发</a:t>
            </a:r>
            <a:r>
              <a:rPr lang="en-GB" altLang="zh-CN" sz="4800">
                <a:solidFill>
                  <a:srgbClr val="FF0000"/>
                </a:solidFill>
                <a:latin typeface="Calibri"/>
                <a:ea typeface="字由点字夏乐体"/>
              </a:rPr>
              <a:t>, </a:t>
            </a:r>
          </a:p>
          <a:p>
            <a:r>
              <a:rPr lang="zh-CN" altLang="en-US" sz="4800">
                <a:solidFill>
                  <a:srgbClr val="FF0000"/>
                </a:solidFill>
                <a:latin typeface="Calibri"/>
                <a:ea typeface="字由点字夏乐体"/>
              </a:rPr>
              <a:t>所有的鸡都没有幸免</a:t>
            </a:r>
            <a:endParaRPr lang="en-GB" sz="4800">
              <a:solidFill>
                <a:srgbClr val="FF0000"/>
              </a:solidFill>
              <a:latin typeface="Calibri"/>
              <a:ea typeface="字由点字夏乐体"/>
            </a:endParaRPr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3D839AA4-6D3C-9CD0-76F8-65C0DB357C72}"/>
              </a:ext>
            </a:extLst>
          </p:cNvPr>
          <p:cNvSpPr/>
          <p:nvPr/>
        </p:nvSpPr>
        <p:spPr>
          <a:xfrm rot="364298">
            <a:off x="12110798" y="1324716"/>
            <a:ext cx="3674693" cy="15973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8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5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58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30727" y="5427716"/>
            <a:ext cx="1557273" cy="263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0">
            <a:off x="14678515" y="7145244"/>
            <a:ext cx="3713695" cy="4226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20850" flipH="1">
            <a:off x="-1659902" y="7589793"/>
            <a:ext cx="5612253" cy="5884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40393" y="-1259225"/>
            <a:ext cx="4436787" cy="3067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363" y="2076500"/>
            <a:ext cx="3010872" cy="2081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302" flipH="1">
            <a:off x="14891691" y="-1138200"/>
            <a:ext cx="3121424" cy="3732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40129" y="8830583"/>
            <a:ext cx="3338020" cy="1919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6090">
            <a:off x="-1334236" y="-2328532"/>
            <a:ext cx="6687352" cy="6714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6229" y="2076500"/>
            <a:ext cx="1773900" cy="1765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96299" y="1713598"/>
            <a:ext cx="1161763" cy="1156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352679">
            <a:off x="12750809" y="8731335"/>
            <a:ext cx="2074454" cy="1794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2132" y="5039448"/>
            <a:ext cx="1373835" cy="14539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185378" y="4033563"/>
            <a:ext cx="11917244" cy="167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endParaRPr lang="en-US" altLang="zh-CN" sz="11853" spc="-1043">
              <a:solidFill>
                <a:srgbClr val="3F6798"/>
              </a:solidFill>
              <a:ea typeface="字由点字书写童真体"/>
            </a:endParaRPr>
          </a:p>
          <a:p>
            <a:pPr algn="ctr">
              <a:lnSpc>
                <a:spcPts val="6720"/>
              </a:lnSpc>
            </a:pPr>
            <a:r>
              <a:rPr lang="zh-CN" altLang="en-US" sz="4800">
                <a:solidFill>
                  <a:srgbClr val="3F6798"/>
                </a:solidFill>
                <a:ea typeface="字由点字夏乐体"/>
              </a:rPr>
              <a:t>计算一下你手里还剩多少金币？</a:t>
            </a:r>
            <a:endParaRPr lang="en-US" sz="4800">
              <a:solidFill>
                <a:srgbClr val="3F6798"/>
              </a:solidFill>
              <a:ea typeface="字由点字夏乐体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D608AC-2C3C-9E54-AFB8-15C6EFCA8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6566" y="2362855"/>
            <a:ext cx="946790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42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06abc-6ab6-45ee-b77c-b500316b8f2d">
      <Terms xmlns="http://schemas.microsoft.com/office/infopath/2007/PartnerControls"/>
    </lcf76f155ced4ddcb4097134ff3c332f>
    <TaxCatchAll xmlns="17ca7f98-d1a1-43d3-842a-6bc7a5cd44e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3AAC994F2DDC45BC2E52572067EA32" ma:contentTypeVersion="12" ma:contentTypeDescription="Create a new document." ma:contentTypeScope="" ma:versionID="00ba2e0c4aca1ec24bc6928dae0199bb">
  <xsd:schema xmlns:xsd="http://www.w3.org/2001/XMLSchema" xmlns:xs="http://www.w3.org/2001/XMLSchema" xmlns:p="http://schemas.microsoft.com/office/2006/metadata/properties" xmlns:ns2="76606abc-6ab6-45ee-b77c-b500316b8f2d" xmlns:ns3="17ca7f98-d1a1-43d3-842a-6bc7a5cd44e0" targetNamespace="http://schemas.microsoft.com/office/2006/metadata/properties" ma:root="true" ma:fieldsID="d21ba54ea1ebbafe84aabef7d594423d" ns2:_="" ns3:_="">
    <xsd:import namespace="76606abc-6ab6-45ee-b77c-b500316b8f2d"/>
    <xsd:import namespace="17ca7f98-d1a1-43d3-842a-6bc7a5cd44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06abc-6ab6-45ee-b77c-b500316b8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eecca80-7895-4330-b369-228561d92f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a7f98-d1a1-43d3-842a-6bc7a5cd44e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fe6db97-f077-4746-9363-256a9242feac}" ma:internalName="TaxCatchAll" ma:showField="CatchAllData" ma:web="17ca7f98-d1a1-43d3-842a-6bc7a5cd44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548218-4E71-461A-A7DE-BEC9A5CC79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A8425-34F9-49C0-A2A1-9C0CEB92564F}">
  <ds:schemaRefs>
    <ds:schemaRef ds:uri="http://purl.org/dc/terms/"/>
    <ds:schemaRef ds:uri="17ca7f98-d1a1-43d3-842a-6bc7a5cd44e0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76606abc-6ab6-45ee-b77c-b500316b8f2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A656CB1-C27F-4F8C-8D38-F76C00898067}">
  <ds:schemaRefs>
    <ds:schemaRef ds:uri="17ca7f98-d1a1-43d3-842a-6bc7a5cd44e0"/>
    <ds:schemaRef ds:uri="76606abc-6ab6-45ee-b77c-b500316b8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3118</Words>
  <Application>Microsoft Office PowerPoint</Application>
  <PresentationFormat>Custom</PresentationFormat>
  <Paragraphs>302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Microsoft YaHei</vt:lpstr>
      <vt:lpstr>Arial</vt:lpstr>
      <vt:lpstr>字由点字夏乐体</vt:lpstr>
      <vt:lpstr>Calibri</vt:lpstr>
      <vt:lpstr>Bodoni MT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淡黄色蓝色手绘可爱卡通油画幼儿园教学工作汇报活动演示文稿</dc:title>
  <dc:creator>Guan, Rain</dc:creator>
  <cp:lastModifiedBy>Yue, Xiaoran</cp:lastModifiedBy>
  <cp:revision>1</cp:revision>
  <dcterms:created xsi:type="dcterms:W3CDTF">2006-08-16T00:00:00Z</dcterms:created>
  <dcterms:modified xsi:type="dcterms:W3CDTF">2023-06-20T06:58:02Z</dcterms:modified>
  <dc:identifier>DAFh2PxHdXU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0x010100E93AAC994F2DDC45BC2E52572067EA32</vt:lpwstr>
  </property>
  <property fmtid="{D5CDD505-2E9C-101B-9397-08002B2CF9AE}" pid="3" name="MediaServiceImageTags">
    <vt:lpwstr/>
  </property>
</Properties>
</file>