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1" r:id="rId1"/>
    <p:sldMasterId id="2147484686" r:id="rId2"/>
    <p:sldMasterId id="2147484707" r:id="rId3"/>
  </p:sldMasterIdLst>
  <p:notesMasterIdLst>
    <p:notesMasterId r:id="rId19"/>
  </p:notesMasterIdLst>
  <p:handoutMasterIdLst>
    <p:handoutMasterId r:id="rId20"/>
  </p:handoutMasterIdLst>
  <p:sldIdLst>
    <p:sldId id="372" r:id="rId4"/>
    <p:sldId id="395" r:id="rId5"/>
    <p:sldId id="384" r:id="rId6"/>
    <p:sldId id="373" r:id="rId7"/>
    <p:sldId id="374" r:id="rId8"/>
    <p:sldId id="375" r:id="rId9"/>
    <p:sldId id="390" r:id="rId10"/>
    <p:sldId id="391" r:id="rId11"/>
    <p:sldId id="378" r:id="rId12"/>
    <p:sldId id="392" r:id="rId13"/>
    <p:sldId id="380" r:id="rId14"/>
    <p:sldId id="388" r:id="rId15"/>
    <p:sldId id="385" r:id="rId16"/>
    <p:sldId id="386" r:id="rId17"/>
    <p:sldId id="396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333333"/>
    <a:srgbClr val="808080"/>
    <a:srgbClr val="83C1F9"/>
    <a:srgbClr val="A1C9ED"/>
    <a:srgbClr val="5F5F5F"/>
    <a:srgbClr val="B2B2B2"/>
    <a:srgbClr val="47721C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72581" autoAdjust="0"/>
  </p:normalViewPr>
  <p:slideViewPr>
    <p:cSldViewPr>
      <p:cViewPr varScale="1">
        <p:scale>
          <a:sx n="59" d="100"/>
          <a:sy n="59" d="100"/>
        </p:scale>
        <p:origin x="-17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859117E-EC4D-4230-BF48-0727C3C1F0D1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02B1F2-BD06-44F0-82D4-9C5AB08F40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24149581-0C18-4DF6-B7F9-7E1BA07748CE}" type="datetimeFigureOut">
              <a:rPr lang="zh-CN" altLang="en-US"/>
              <a:pPr>
                <a:defRPr/>
              </a:pPr>
              <a:t>2018/6/8</a:t>
            </a:fld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C29118-1D35-41C9-B2C9-25CA6B8222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66258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24B72-94DB-4C13-83CB-C08FF142A7C3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介绍西门子能够为风力发电提供叶片</a:t>
            </a:r>
            <a:r>
              <a:rPr lang="en-US" altLang="zh-CN" smtClean="0"/>
              <a:t>,</a:t>
            </a:r>
            <a:r>
              <a:rPr lang="zh-CN" altLang="en-US" smtClean="0"/>
              <a:t>发电机等产品与解决方案</a:t>
            </a:r>
            <a:r>
              <a:rPr lang="en-US" altLang="zh-CN" smtClean="0"/>
              <a:t>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09E27-A0FE-48FB-9DE8-7A2C029540F1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B75</a:t>
            </a:r>
            <a:r>
              <a:rPr lang="zh-CN" altLang="en-US" smtClean="0"/>
              <a:t>型转子叶片质量轻，仅重</a:t>
            </a:r>
            <a:r>
              <a:rPr lang="en-US" altLang="zh-CN" smtClean="0"/>
              <a:t>25</a:t>
            </a:r>
            <a:r>
              <a:rPr lang="zh-CN" altLang="en-US" smtClean="0"/>
              <a:t>吨，较以往的叶片轻</a:t>
            </a:r>
            <a:r>
              <a:rPr lang="en-US" altLang="zh-CN" smtClean="0"/>
              <a:t>10%~20%</a:t>
            </a:r>
            <a:r>
              <a:rPr lang="zh-CN" altLang="en-US" smtClean="0"/>
              <a:t>，大大减少了海上风电机组的建造成本。</a:t>
            </a:r>
            <a:endParaRPr lang="en-US" altLang="zh-CN" smtClean="0"/>
          </a:p>
          <a:p>
            <a:r>
              <a:rPr lang="zh-CN" altLang="en-US" smtClean="0"/>
              <a:t>如此先进的风电叶片得益于西门子的独家专利“整体叶片”加工技节能环保术，使得产品没有任何焊接缝合点。</a:t>
            </a:r>
            <a:endParaRPr lang="en-US" altLang="zh-CN" smtClean="0"/>
          </a:p>
          <a:p>
            <a:r>
              <a:rPr lang="zh-CN" altLang="en-US" smtClean="0"/>
              <a:t>同时，该叶片也是迄今为止最大的由单一磨具制作出玻璃纤维组件，还有最高产量，最大强度以及最小质量的特点。</a:t>
            </a:r>
            <a:endParaRPr lang="en-US" altLang="zh-CN" smtClean="0"/>
          </a:p>
          <a:p>
            <a:r>
              <a:rPr lang="en-US" altLang="zh-CN" smtClean="0"/>
              <a:t>B75</a:t>
            </a:r>
            <a:r>
              <a:rPr lang="zh-CN" altLang="en-US" smtClean="0"/>
              <a:t>型旋翼叶片，长</a:t>
            </a:r>
            <a:r>
              <a:rPr lang="en-US" altLang="zh-CN" smtClean="0"/>
              <a:t>75</a:t>
            </a:r>
            <a:r>
              <a:rPr lang="zh-CN" altLang="en-US" smtClean="0"/>
              <a:t>米，几乎与空客</a:t>
            </a:r>
            <a:r>
              <a:rPr lang="en-US" altLang="zh-CN" smtClean="0"/>
              <a:t>A380</a:t>
            </a:r>
            <a:r>
              <a:rPr lang="zh-CN" altLang="en-US" smtClean="0"/>
              <a:t>的翼展相当。作为目前世界上最长的风电叶片，它能使整个风车直径扩展到</a:t>
            </a:r>
            <a:r>
              <a:rPr lang="en-US" altLang="zh-CN" smtClean="0"/>
              <a:t>154</a:t>
            </a:r>
            <a:r>
              <a:rPr lang="zh-CN" altLang="en-US" smtClean="0"/>
              <a:t>米，转一圈就能扫过</a:t>
            </a:r>
            <a:r>
              <a:rPr lang="en-US" altLang="zh-CN" smtClean="0"/>
              <a:t>18,600</a:t>
            </a:r>
            <a:r>
              <a:rPr lang="zh-CN" altLang="en-US" smtClean="0"/>
              <a:t>平方米的面积，相当于</a:t>
            </a:r>
            <a:r>
              <a:rPr lang="en-US" altLang="zh-CN" smtClean="0"/>
              <a:t>2.5</a:t>
            </a:r>
            <a:r>
              <a:rPr lang="zh-CN" altLang="en-US" smtClean="0"/>
              <a:t>个标准的足球场。叶片的转速达到</a:t>
            </a:r>
            <a:r>
              <a:rPr lang="en-US" altLang="zh-CN" smtClean="0"/>
              <a:t>80</a:t>
            </a:r>
            <a:r>
              <a:rPr lang="zh-CN" altLang="en-US" smtClean="0"/>
              <a:t>米每秒，约合时速</a:t>
            </a:r>
            <a:r>
              <a:rPr lang="en-US" altLang="zh-CN" smtClean="0"/>
              <a:t>290</a:t>
            </a:r>
            <a:r>
              <a:rPr lang="zh-CN" altLang="en-US" smtClean="0"/>
              <a:t>公里。</a:t>
            </a:r>
          </a:p>
          <a:p>
            <a:endParaRPr lang="zh-CN" altLang="en-US" smtClean="0"/>
          </a:p>
          <a:p>
            <a:endParaRPr lang="en-US"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C2D2A-D335-40FD-8908-815A09AD050B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7168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C2C7BC3-93A5-4F89-BFA6-EF3BC6AE3E7C}" type="datetime1">
              <a:rPr lang="zh-CN" altLang="en-US" smtClean="0"/>
              <a:pPr/>
              <a:t>2018/6/8</a:t>
            </a:fld>
            <a:endParaRPr lang="zh-CN" altLang="en-US" smtClean="0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2C220-8C4C-4E14-8476-4D4E4A16388B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E805C-3E0F-4656-BEEC-E30F2A83579B}" type="slidenum">
              <a:rPr lang="zh-CN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5FB75-9523-4F68-AF5D-6E193715D5C6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</a:rPr>
              <a:t>大家在生活中能够感受到风吗？  </a:t>
            </a:r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让同学们说说生活中感受到风的现象  </a:t>
            </a:r>
            <a:r>
              <a:rPr lang="en-US" altLang="zh-CN" smtClean="0">
                <a:latin typeface="Arial" charset="0"/>
              </a:rPr>
              <a:t>.</a:t>
            </a:r>
            <a:endParaRPr lang="zh-CN" altLang="en-US" smtClean="0">
              <a:latin typeface="Arial" charset="0"/>
            </a:endParaRPr>
          </a:p>
        </p:txBody>
      </p:sp>
      <p:sp>
        <p:nvSpPr>
          <p:cNvPr id="62468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F0BB88-44B5-4CBB-AAE1-636D62E02FDD}" type="datetime1">
              <a:rPr lang="zh-CN" altLang="en-US" smtClean="0"/>
              <a:pPr/>
              <a:t>2018/6/8</a:t>
            </a:fld>
            <a:endParaRPr lang="zh-CN" altLang="en-US" smtClean="0"/>
          </a:p>
        </p:txBody>
      </p:sp>
      <p:sp>
        <p:nvSpPr>
          <p:cNvPr id="62469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97E44-71B0-4AD3-9068-0716F7753EB3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</a:rPr>
              <a:t>观看卡通片</a:t>
            </a:r>
            <a:r>
              <a:rPr lang="en-US" altLang="zh-CN" smtClean="0">
                <a:latin typeface="Arial" charset="0"/>
              </a:rPr>
              <a:t>-------</a:t>
            </a:r>
            <a:r>
              <a:rPr lang="zh-CN" altLang="en-US" smtClean="0">
                <a:latin typeface="Arial" charset="0"/>
              </a:rPr>
              <a:t>风是怎样形成的</a:t>
            </a:r>
            <a:r>
              <a:rPr lang="en-US" altLang="zh-CN" smtClean="0">
                <a:latin typeface="Arial" charset="0"/>
              </a:rPr>
              <a:t>?</a:t>
            </a:r>
          </a:p>
          <a:p>
            <a:r>
              <a:rPr lang="zh-CN" altLang="en-US" smtClean="0">
                <a:latin typeface="Arial" charset="0"/>
              </a:rPr>
              <a:t>风是空气的流动形成的</a:t>
            </a:r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地球上的空气，在太阳光的照射下，有的地方热，有的地方冷</a:t>
            </a:r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热空气比冷空气轻，所以它就往上 浮动，冷空气就会马上过来补充</a:t>
            </a:r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，并且往上跑 ，周围去冷的空气就会往下跑，流过来补充热空气流走后空下来的地方</a:t>
            </a:r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像这样，空气流来流去就形成了风。</a:t>
            </a:r>
            <a:endParaRPr lang="en-US" altLang="zh-CN" smtClean="0">
              <a:latin typeface="Arial" charset="0"/>
            </a:endParaRPr>
          </a:p>
          <a:p>
            <a:endParaRPr lang="en-US" altLang="zh-CN" smtClean="0">
              <a:latin typeface="Arial" charset="0"/>
            </a:endParaRPr>
          </a:p>
        </p:txBody>
      </p:sp>
      <p:sp>
        <p:nvSpPr>
          <p:cNvPr id="63492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10E288-A788-4159-ABB2-25589DB2A424}" type="datetime1">
              <a:rPr lang="zh-CN" altLang="en-US" smtClean="0"/>
              <a:pPr/>
              <a:t>2018/6/8</a:t>
            </a:fld>
            <a:endParaRPr lang="zh-CN" altLang="en-US" smtClean="0"/>
          </a:p>
        </p:txBody>
      </p:sp>
      <p:sp>
        <p:nvSpPr>
          <p:cNvPr id="63493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05D52-4EDD-4EFD-BA79-EFF7887B6F8F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根据现场情况</a:t>
            </a:r>
            <a:r>
              <a:rPr lang="en-US" altLang="zh-CN" smtClean="0"/>
              <a:t>,</a:t>
            </a:r>
            <a:r>
              <a:rPr lang="zh-CN" altLang="en-US" smtClean="0"/>
              <a:t>也可以将由学生制作风车</a:t>
            </a:r>
            <a:r>
              <a:rPr lang="en-US" altLang="zh-CN" smtClean="0"/>
              <a:t>,</a:t>
            </a:r>
            <a:r>
              <a:rPr lang="zh-CN" altLang="en-US" smtClean="0"/>
              <a:t>改为 老师携带制作好的三种</a:t>
            </a:r>
            <a:r>
              <a:rPr lang="en-US" altLang="zh-CN" smtClean="0"/>
              <a:t>(</a:t>
            </a:r>
            <a:r>
              <a:rPr lang="zh-CN" altLang="en-US" smtClean="0"/>
              <a:t>或以上</a:t>
            </a:r>
            <a:r>
              <a:rPr lang="en-US" altLang="zh-CN" smtClean="0"/>
              <a:t>)</a:t>
            </a:r>
            <a:r>
              <a:rPr lang="zh-CN" altLang="en-US" smtClean="0"/>
              <a:t>的不同风车</a:t>
            </a:r>
            <a:r>
              <a:rPr lang="en-US" altLang="zh-CN" smtClean="0"/>
              <a:t>,</a:t>
            </a:r>
            <a:r>
              <a:rPr lang="zh-CN" altLang="en-US" smtClean="0"/>
              <a:t>带领同学们观察风车转动</a:t>
            </a:r>
            <a:r>
              <a:rPr lang="en-US" altLang="zh-CN" smtClean="0"/>
              <a:t>.</a:t>
            </a:r>
            <a:endParaRPr lang="en-US" smtClean="0"/>
          </a:p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72B9C-C272-404E-AADD-0143FA3D24C7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</a:rPr>
              <a:t>通过实验，我们会发现，当风吹动风车的风轮时，风力带动风轮绕轴旋转，把风能转化为了机械能。</a:t>
            </a:r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如果想要增加风车的转速，大家可以尝试增大风扇转速、增加风车的冯仑与风接触的面积、使风车与风的方向垂直、减小风车与轴的摩擦力等方法。</a:t>
            </a:r>
          </a:p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295C8-B443-4D3C-8807-72A4172A3E2D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  <a:hlinkClick r:id="rId3"/>
              </a:rPr>
              <a:t>风能</a:t>
            </a:r>
            <a:r>
              <a:rPr lang="zh-CN" altLang="en-US" smtClean="0">
                <a:latin typeface="Arial" charset="0"/>
              </a:rPr>
              <a:t>，是地球表面大量空气流动所产生的动能。风能都有哪些作用呢？</a:t>
            </a:r>
            <a:endParaRPr lang="en-US" altLang="zh-CN" smtClean="0">
              <a:latin typeface="Arial" charset="0"/>
            </a:endParaRPr>
          </a:p>
          <a:p>
            <a:r>
              <a:rPr lang="zh-CN" altLang="en-US" b="1" smtClean="0">
                <a:latin typeface="宋体" pitchFamily="2" charset="-122"/>
              </a:rPr>
              <a:t>如果没有风，靠风力传播花粉的植物就无法传播、繁殖；污染的大气得不到稀释；帆船将无法在水上航行；</a:t>
            </a:r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风能是一种清洁，安全，可再生的绿色能源</a:t>
            </a:r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我国是世界上最早利用风能的国家之一</a:t>
            </a:r>
          </a:p>
        </p:txBody>
      </p:sp>
      <p:sp>
        <p:nvSpPr>
          <p:cNvPr id="66564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0B03D3-F122-4606-80FD-F62EBD568296}" type="datetime1">
              <a:rPr lang="zh-CN" altLang="en-US" smtClean="0"/>
              <a:pPr/>
              <a:t>2018/6/8</a:t>
            </a:fld>
            <a:endParaRPr lang="zh-CN" altLang="en-US" smtClean="0"/>
          </a:p>
        </p:txBody>
      </p:sp>
      <p:sp>
        <p:nvSpPr>
          <p:cNvPr id="66565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E696BF-483E-462D-9DDF-D1E919B9FC9E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</a:rPr>
              <a:t>风能是一种清洁，安全，可再生的绿色能源</a:t>
            </a:r>
            <a:endParaRPr lang="en-US" altLang="zh-CN" smtClean="0">
              <a:latin typeface="Arial" charset="0"/>
            </a:endParaRPr>
          </a:p>
          <a:p>
            <a:endParaRPr lang="zh-CN" altLang="en-US" smtClean="0">
              <a:latin typeface="Arial" charset="0"/>
            </a:endParaRPr>
          </a:p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7910F-9F15-42BB-8628-0045E3ED9468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r>
              <a:rPr lang="zh-CN" altLang="en-US" smtClean="0">
                <a:latin typeface="Arial" charset="0"/>
              </a:rPr>
              <a:t>通过介绍手摇式充电手电筒和自行车转动发电点亮车灯</a:t>
            </a:r>
            <a:r>
              <a:rPr lang="en-US" altLang="zh-CN" smtClean="0">
                <a:latin typeface="Arial" charset="0"/>
              </a:rPr>
              <a:t>,</a:t>
            </a:r>
            <a:r>
              <a:rPr lang="zh-CN" altLang="en-US" smtClean="0">
                <a:latin typeface="Arial" charset="0"/>
              </a:rPr>
              <a:t>类比介绍风力机如何发电</a:t>
            </a:r>
            <a:r>
              <a:rPr lang="en-US" altLang="zh-CN" smtClean="0">
                <a:latin typeface="Arial" charset="0"/>
              </a:rPr>
              <a:t>,</a:t>
            </a:r>
            <a:r>
              <a:rPr lang="zh-CN" altLang="en-US" smtClean="0">
                <a:latin typeface="Arial" charset="0"/>
              </a:rPr>
              <a:t>将风能转换成电能</a:t>
            </a:r>
            <a:r>
              <a:rPr lang="en-US" altLang="zh-CN" smtClean="0">
                <a:latin typeface="Arial" charset="0"/>
              </a:rPr>
              <a:t>.</a:t>
            </a:r>
          </a:p>
          <a:p>
            <a:endParaRPr lang="en-US" altLang="zh-CN" smtClean="0">
              <a:latin typeface="Arial" charset="0"/>
            </a:endParaRPr>
          </a:p>
          <a:p>
            <a:r>
              <a:rPr lang="zh-CN" altLang="en-US" smtClean="0">
                <a:latin typeface="Arial" charset="0"/>
              </a:rPr>
              <a:t>叶片安装在轮毂上</a:t>
            </a:r>
            <a:r>
              <a:rPr lang="en-US" altLang="zh-CN" smtClean="0">
                <a:latin typeface="Arial" charset="0"/>
              </a:rPr>
              <a:t>,</a:t>
            </a:r>
            <a:r>
              <a:rPr lang="zh-CN" altLang="en-US" smtClean="0">
                <a:latin typeface="Arial" charset="0"/>
              </a:rPr>
              <a:t> 是风力发电机接受风能的部件</a:t>
            </a:r>
            <a:r>
              <a:rPr lang="en-US" altLang="zh-CN" smtClean="0">
                <a:latin typeface="Arial" charset="0"/>
              </a:rPr>
              <a:t>,</a:t>
            </a:r>
            <a:r>
              <a:rPr lang="zh-CN" altLang="en-US" smtClean="0">
                <a:latin typeface="Arial" charset="0"/>
              </a:rPr>
              <a:t> 现在常用的是</a:t>
            </a:r>
            <a:r>
              <a:rPr lang="en-US" altLang="zh-CN" smtClean="0">
                <a:latin typeface="Arial" charset="0"/>
              </a:rPr>
              <a:t>2</a:t>
            </a:r>
            <a:r>
              <a:rPr lang="zh-CN" altLang="en-US" smtClean="0">
                <a:latin typeface="Arial" charset="0"/>
              </a:rPr>
              <a:t>枚或</a:t>
            </a:r>
            <a:r>
              <a:rPr lang="en-US" altLang="zh-CN" smtClean="0">
                <a:latin typeface="Arial" charset="0"/>
              </a:rPr>
              <a:t>3</a:t>
            </a:r>
            <a:r>
              <a:rPr lang="zh-CN" altLang="en-US" smtClean="0">
                <a:latin typeface="Arial" charset="0"/>
              </a:rPr>
              <a:t>枚叶片</a:t>
            </a:r>
            <a:r>
              <a:rPr lang="en-US" altLang="zh-CN" smtClean="0">
                <a:latin typeface="Arial" charset="0"/>
              </a:rPr>
              <a:t>.</a:t>
            </a:r>
          </a:p>
          <a:p>
            <a:r>
              <a:rPr lang="zh-CN" altLang="en-US" smtClean="0">
                <a:latin typeface="Arial" charset="0"/>
              </a:rPr>
              <a:t>风轮上的风速较低</a:t>
            </a:r>
            <a:r>
              <a:rPr lang="en-US" altLang="zh-CN" smtClean="0">
                <a:latin typeface="Arial" charset="0"/>
              </a:rPr>
              <a:t>,</a:t>
            </a:r>
            <a:r>
              <a:rPr lang="zh-CN" altLang="en-US" smtClean="0">
                <a:latin typeface="Arial" charset="0"/>
              </a:rPr>
              <a:t>  而发电机的转速很高</a:t>
            </a:r>
            <a:r>
              <a:rPr lang="en-US" altLang="zh-CN" smtClean="0">
                <a:latin typeface="Arial" charset="0"/>
              </a:rPr>
              <a:t>,</a:t>
            </a:r>
            <a:r>
              <a:rPr lang="zh-CN" altLang="en-US" smtClean="0">
                <a:latin typeface="Arial" charset="0"/>
              </a:rPr>
              <a:t>  通过增速器</a:t>
            </a:r>
            <a:r>
              <a:rPr lang="en-US" altLang="zh-CN" smtClean="0">
                <a:latin typeface="Arial" charset="0"/>
              </a:rPr>
              <a:t>,</a:t>
            </a:r>
            <a:r>
              <a:rPr lang="zh-CN" altLang="en-US" smtClean="0">
                <a:latin typeface="Arial" charset="0"/>
              </a:rPr>
              <a:t>  提高转速</a:t>
            </a:r>
            <a:endParaRPr lang="en-US" altLang="zh-CN" smtClean="0">
              <a:latin typeface="Arial" charset="0"/>
            </a:endParaRPr>
          </a:p>
          <a:p>
            <a:endParaRPr lang="en-US" altLang="zh-CN" smtClean="0">
              <a:latin typeface="Arial" charset="0"/>
            </a:endParaRPr>
          </a:p>
          <a:p>
            <a:endParaRPr lang="en-US" altLang="zh-CN" smtClean="0">
              <a:latin typeface="Arial" charset="0"/>
            </a:endParaRPr>
          </a:p>
          <a:p>
            <a:endParaRPr lang="zh-CN" altLang="en-US" smtClean="0">
              <a:latin typeface="Arial" charset="0"/>
            </a:endParaRPr>
          </a:p>
        </p:txBody>
      </p:sp>
      <p:sp>
        <p:nvSpPr>
          <p:cNvPr id="68612" name="日期占位符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D533FC9-EC6B-4FBA-9D69-6BC160C3703E}" type="datetime1">
              <a:rPr lang="zh-CN" altLang="en-US" smtClean="0"/>
              <a:pPr/>
              <a:t>2018/6/8</a:t>
            </a:fld>
            <a:endParaRPr lang="zh-CN" altLang="en-US" smtClean="0"/>
          </a:p>
        </p:txBody>
      </p:sp>
      <p:sp>
        <p:nvSpPr>
          <p:cNvPr id="68613" name="灯片编号占位符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E8451-61B4-489D-ADD0-2AA98DCE10DC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cid:438374108@22022013-225C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cid:438374108@22022013-225C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cid:438374108@22022013-225C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cid:438374108@22022013-225C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75FDD4-FB44-4C6B-9A10-CD72532B6C9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3C86C0-A731-4E86-9342-169F4B6ED0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2007-5EB2-4F70-8DAB-CEEBC417CA01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4DC9-C9EF-46C9-B81F-7108C6B1B8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27AA-F649-4E3B-812B-DBBB29BA36B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D07B-411D-4CFA-AF34-A11A91435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A203E-DE19-4045-ACBB-7A8A7C518602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69DB-2175-4CE3-A02E-E6B46BD167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53BF480-0564-48D8-B0DA-D6558DBB8C4A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C9EB6F8-810A-498D-82C8-ECFE21B530E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1107B6B-2845-4FE6-9BDA-D6DE300FDED2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88ACBFB1-DD02-4032-9D7B-91E43278897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D430-3AA5-46C6-AD2C-FA66D25BE6D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6D62-E879-4628-9079-14DD8491A5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617AB-7D6F-4104-9AE5-F05D06A947E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A109-81B9-465B-9B3A-4A94B665DE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5B7D-0D14-4B27-BCF0-F6BB986F59F5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C9E8-C572-48C2-9CC8-6ACA1ECDFB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/>
          <p:nvPr userDrawn="1"/>
        </p:nvSpPr>
        <p:spPr>
          <a:xfrm>
            <a:off x="0" y="0"/>
            <a:ext cx="4211638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28626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5A9C28-4ED6-4A63-B576-4120DFD3CC1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CB4690-8AF8-4414-9E0A-4C46C47BD1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1048-8967-4421-8CD1-412BE9A0B2C4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0750-A088-461A-9746-6501FD18CF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D57F47-1119-49B6-B4D9-A2F7113C3F9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8603C0-3CD7-4A45-8843-05A9528D49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A156B0-64CA-4B97-BE6F-1E12518EEB9E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A3DA5E-CB27-4DC5-BD2A-87D88AB22D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C26ABE-8299-40D7-B9BB-8D2BF2829770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96E302-AE79-491E-B25E-F87DB74A40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C42BF9-9865-42C5-A2BC-57A7922BA546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7F20A8-EA97-49EA-935D-3B235ED852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ABCBD-1F3E-4E9C-939E-292663711DB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BED0B4-8348-448F-9D67-445B0393A1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C6A65-C850-42BB-9E64-0870264B5992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BEE99C-3537-414C-9954-C45B469545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AB1386-DA56-41EF-BA4F-3BF9796BC9C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60AFD5-07FD-4F0D-97A4-6D7D033286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046BB9-9AB9-4F3D-B157-E81AB4C4651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86C76A-B4D4-448C-9437-DCAEDEA842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1B2D59-9B37-4F43-BC1A-3FEF2CE3F3EA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0B27A3-9890-40BC-BC7E-5E8F676717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375C-0197-45B4-BCE5-4B0C2F6E3530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D92C-7163-4295-B915-13156E80B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EBF931-C71A-4CBC-BDDD-100B324628B4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339D2F-6522-4E54-83F1-F38585B367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4BC2BE66-3166-4AC0-B394-5A4F9EF389FE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DCA3467C-494E-43CF-93F9-B7EEB5A1525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00EA6A02-02C1-45EC-B869-82D067605DF2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85019C12-3801-42D6-8A56-CB9B8F1350F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B3DDFD-04D5-4028-A40D-4238E060697A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528BE7-C14E-4811-90DD-816B1EFD2A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B86307-86C3-40E4-A435-8994E1B7039C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0719A8-8CDF-4695-B129-1230776CA5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52D546-581B-4C67-B1BC-4779CB663ED4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A114DF-CD5A-4D0C-8F49-5776078DCA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A8AC55-A50E-45A8-827D-0CEB6349510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C1A0D9-CA7C-4A8F-B39A-AB9552607B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B25CB5-6D3A-4FB8-A42E-A19996906074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65F367-9C8E-4ABD-A6FF-B805BEB0A0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827088" y="4564063"/>
            <a:ext cx="7772400" cy="822325"/>
          </a:xfrm>
        </p:spPr>
        <p:txBody>
          <a:bodyPr/>
          <a:lstStyle>
            <a:lvl1pPr>
              <a:defRPr sz="32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2195513" y="5383213"/>
            <a:ext cx="6400800" cy="8175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C8487C-2DFB-444E-8E6B-5590171D6AC2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AF8CBB-ADED-44EA-860F-935996CF82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B912C8-D364-47A5-8EB0-DAB2B5D174C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4861BC-A6B5-4F82-BB83-1E9D794F13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A0FA-0AC2-483E-A0CC-E39785E07440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0FFD-3BA6-4B3C-959A-6CAD7A2948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D6073A-76D8-4921-91BE-61758BF2EEC1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AE76DD-A085-4E3C-A929-86F7605027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75099B1-D5B3-4627-9F65-2C5167C6F4BD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738369-D3DE-4097-9C96-3E55002DBA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560D72-1444-408B-844F-83E561F0520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A2E286-E50A-4920-8CA8-66692250C7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BFE36B-3558-48E6-A987-229FE3EBD057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2AFF06-AB75-4B8F-B4A6-8C08272CD2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63C7D5-5ACD-427E-A59F-CF0C40CFAD3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C2B40D-D007-4A4F-9529-AA3917573F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AA2935-96D2-4044-B1F5-81B2E5C40A9A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48C1AC-E55A-44B8-AFD0-062E8361DC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3CFA9D-AC70-499B-93F0-C93A870766B0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A2B8812-284C-47A7-9F4A-3B5E5D67E0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A3BBAD1-9504-40C8-AE90-9C06BE06B1BA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0FA8429-A3E7-4ACD-B602-D6413CFFDD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E75DC5-A26F-4AC8-AB56-DE335D2321F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D4BBAB-4014-4DA0-8471-5C3DD72D7E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7036-AFD6-42AC-BFEB-27367FDCB688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C09A-AEC2-4AFB-8DF5-80EC341444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D90A4455-0C1D-4773-B19D-0F120F6315EB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6AB2539C-A879-4444-9EDA-3382FA03D7C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oktaviantina\My Documents\My Pictures\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5143500"/>
            <a:ext cx="1784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400_F_23472676_QB9k0TLPq5Z0S2GfQOgwaeEApk7T4M3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7572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500990" cy="722311"/>
          </a:xfrm>
          <a:prstGeom prst="rect">
            <a:avLst/>
          </a:prstGeom>
        </p:spPr>
        <p:txBody>
          <a:bodyPr/>
          <a:lstStyle>
            <a:lvl1pPr algn="l">
              <a:defRPr sz="3200" b="1" i="1">
                <a:solidFill>
                  <a:srgbClr val="038710"/>
                </a:solidFill>
                <a:latin typeface="DejaVu Serif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88" y="1357299"/>
            <a:ext cx="8229600" cy="47149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8710"/>
                </a:solidFill>
              </a:defRPr>
            </a:lvl1pPr>
            <a:lvl2pPr>
              <a:defRPr>
                <a:solidFill>
                  <a:srgbClr val="038710"/>
                </a:solidFill>
              </a:defRPr>
            </a:lvl2pPr>
            <a:lvl3pPr>
              <a:defRPr>
                <a:solidFill>
                  <a:srgbClr val="038710"/>
                </a:solidFill>
              </a:defRPr>
            </a:lvl3pPr>
            <a:lvl4pPr>
              <a:defRPr>
                <a:solidFill>
                  <a:srgbClr val="038710"/>
                </a:solidFill>
              </a:defRPr>
            </a:lvl4pPr>
            <a:lvl5pPr>
              <a:defRPr>
                <a:solidFill>
                  <a:srgbClr val="03871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07125"/>
            <a:ext cx="2133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0B347D88-6B28-447B-A0AA-8A5068AEA65E}" type="datetimeFigureOut">
              <a:rPr lang="id-ID"/>
              <a:pPr>
                <a:defRPr/>
              </a:pPr>
              <a:t>08/06/2018</a:t>
            </a:fld>
            <a:endParaRPr lang="id-ID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07125"/>
            <a:ext cx="2895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07125"/>
            <a:ext cx="2133600" cy="365125"/>
          </a:xfr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34C7335C-66EB-4B2A-A7A9-FFF5C486864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8307EF-99B6-4B65-8FD3-AA518FF6CF5F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2DE10E-A36F-4FE6-8538-430DF2868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4833-9AB1-4EB7-971F-2288740F15BC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FFE0-7724-4325-8301-41E6C6E4E9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4796-4C47-490E-AA8B-EAE4D5292C8C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20D1-7BC1-4B0E-91B0-8E97ABF4A3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id:438374108@22022013-225C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516F-8D0F-44B8-BFAA-C766C049FE99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1E5E-AD3E-454B-A9C6-3742EF3199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Tm="28626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cid:438374108@22022013-225C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B95E09-5332-49BD-845B-7478641B81BB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2805FA-33F3-4039-831E-B2110BE560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913" y="5002213"/>
            <a:ext cx="1104901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cid:438374108@22022013-225C"/>
          <p:cNvPicPr>
            <a:picLocks noChangeAspect="1" noChangeArrowheads="1"/>
          </p:cNvPicPr>
          <p:nvPr userDrawn="1"/>
        </p:nvPicPr>
        <p:blipFill>
          <a:blip r:embed="rId21" r:link="rId22" cstate="print"/>
          <a:srcRect/>
          <a:stretch>
            <a:fillRect/>
          </a:stretch>
        </p:blipFill>
        <p:spPr bwMode="auto">
          <a:xfrm>
            <a:off x="7380288" y="0"/>
            <a:ext cx="17510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 userDrawn="1"/>
        </p:nvSpPr>
        <p:spPr>
          <a:xfrm>
            <a:off x="0" y="0"/>
            <a:ext cx="3924300" cy="11255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067175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67" r:id="rId8"/>
    <p:sldLayoutId id="2147484859" r:id="rId9"/>
    <p:sldLayoutId id="2147484860" r:id="rId10"/>
    <p:sldLayoutId id="2147484861" r:id="rId11"/>
    <p:sldLayoutId id="2147484862" r:id="rId12"/>
    <p:sldLayoutId id="2147484868" r:id="rId13"/>
    <p:sldLayoutId id="2147484869" r:id="rId14"/>
    <p:sldLayoutId id="2147484863" r:id="rId15"/>
    <p:sldLayoutId id="2147484864" r:id="rId16"/>
    <p:sldLayoutId id="2147484865" r:id="rId17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F8181D-F992-4D79-945C-363F5366066E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3CAFD9-E40A-4A08-B009-FF6647AA06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08400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  <p:sldLayoutId id="2147484881" r:id="rId12"/>
    <p:sldLayoutId id="2147484882" r:id="rId13"/>
    <p:sldLayoutId id="2147484883" r:id="rId14"/>
    <p:sldLayoutId id="2147484884" r:id="rId15"/>
    <p:sldLayoutId id="2147484885" r:id="rId16"/>
    <p:sldLayoutId id="2147484886" r:id="rId17"/>
    <p:sldLayoutId id="2147484887" r:id="rId18"/>
    <p:sldLayoutId id="2147484888" r:id="rId19"/>
    <p:sldLayoutId id="2147484889" r:id="rId20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395288" y="981075"/>
            <a:ext cx="8229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19100" y="1700213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804768-B4F8-45F2-A30B-2A0E95450D0C}" type="datetimeFigureOut">
              <a:rPr lang="zh-CN" altLang="en-US"/>
              <a:pPr>
                <a:defRPr/>
              </a:pPr>
              <a:t>2018/6/8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AF5467-8137-44E4-BA3B-16C91D4915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  <p:sldLayoutId id="2147484902" r:id="rId13"/>
    <p:sldLayoutId id="2147484903" r:id="rId14"/>
    <p:sldLayoutId id="2147484904" r:id="rId15"/>
  </p:sldLayoutIdLst>
  <p:transition advTm="28626">
    <p:dissolv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黑体" pitchFamily="2" charset="-122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黑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 kern="1200">
          <a:solidFill>
            <a:schemeClr val="tx1"/>
          </a:solidFill>
          <a:latin typeface="+mn-lt"/>
          <a:ea typeface="黑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黑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9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35.jpe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file:///D:\&#65281;2018%20Work\&#29233;&#32511;&#35838;&#31243;\&#39118;&#33021;\&#39118;&#26159;&#24590;&#26679;&#21038;&#36215;&#26469;&#30340;_480x358_2.00M_h.264.avi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9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图片\22寸宽屏桌面JPG版本\无标题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9638"/>
            <a:ext cx="9144000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20800" y="1538288"/>
            <a:ext cx="65246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云儿见它让路，小树见它招手。禾苗见它弯腰，花儿见它点头。</a:t>
            </a:r>
            <a:endParaRPr lang="en-US" altLang="zh-CN" sz="4000" b="1">
              <a:solidFill>
                <a:srgbClr val="0066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6842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indent="-914400" algn="ctr" eaLnBrk="1" hangingPunct="1"/>
            <a:r>
              <a:rPr lang="zh-CN" altLang="en-US" sz="4000" b="1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猜谜语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2979738"/>
            <a:ext cx="20701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-Point Star 6"/>
          <p:cNvSpPr/>
          <p:nvPr/>
        </p:nvSpPr>
        <p:spPr bwMode="auto">
          <a:xfrm>
            <a:off x="4257675" y="3024188"/>
            <a:ext cx="2563813" cy="2430462"/>
          </a:xfrm>
          <a:prstGeom prst="star6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2000" y="3654000"/>
            <a:ext cx="1665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风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3988" y="476250"/>
            <a:ext cx="8955087" cy="1066800"/>
          </a:xfrm>
          <a:prstGeom prst="rect">
            <a:avLst/>
          </a:prstGeom>
          <a:noFill/>
          <a:extLst/>
        </p:spPr>
        <p:txBody>
          <a:bodyPr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b="1" kern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风力发电</a:t>
            </a:r>
            <a:endParaRPr lang="en-US" altLang="zh-CN" sz="4000" b="1" kern="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251" name="文本框 9"/>
          <p:cNvSpPr txBox="1">
            <a:spLocks noChangeArrowheads="1"/>
          </p:cNvSpPr>
          <p:nvPr/>
        </p:nvSpPr>
        <p:spPr bwMode="auto">
          <a:xfrm>
            <a:off x="4211638" y="1628775"/>
            <a:ext cx="4184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风能是一种清洁，安全，可再生的绿色能源！</a:t>
            </a:r>
            <a:endParaRPr lang="en-US" altLang="zh-CN" sz="2400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4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24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3252" name="Picture 4" descr="C:\Users\acer\Pictures\风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2997200"/>
            <a:ext cx="486092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63" y="1700213"/>
            <a:ext cx="337502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灯片编号占位符 6"/>
          <p:cNvSpPr txBox="1">
            <a:spLocks noGrp="1"/>
          </p:cNvSpPr>
          <p:nvPr/>
        </p:nvSpPr>
        <p:spPr bwMode="auto">
          <a:xfrm>
            <a:off x="5989638" y="144463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endParaRPr lang="zh-CN" altLang="en-US" sz="1200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6863" y="836613"/>
            <a:ext cx="8955087" cy="720725"/>
          </a:xfrm>
          <a:prstGeom prst="rect">
            <a:avLst/>
          </a:prstGeom>
          <a:noFill/>
          <a:extLst/>
        </p:spPr>
        <p:txBody>
          <a:bodyPr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3500" b="1" kern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风力机如何发电？</a:t>
            </a:r>
            <a:endParaRPr lang="en-US" altLang="zh-CN" sz="3500" b="1" kern="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92" name="文本框 9"/>
          <p:cNvSpPr txBox="1">
            <a:spLocks noChangeArrowheads="1"/>
          </p:cNvSpPr>
          <p:nvPr/>
        </p:nvSpPr>
        <p:spPr bwMode="auto">
          <a:xfrm>
            <a:off x="330200" y="1647825"/>
            <a:ext cx="527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风能</a:t>
            </a:r>
            <a:r>
              <a:rPr lang="en-US" altLang="zh-CN" sz="24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4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机械能            电能</a:t>
            </a:r>
          </a:p>
        </p:txBody>
      </p:sp>
      <p:cxnSp>
        <p:nvCxnSpPr>
          <p:cNvPr id="12295" name="直接箭头连接符 6"/>
          <p:cNvCxnSpPr>
            <a:cxnSpLocks noChangeShapeType="1"/>
          </p:cNvCxnSpPr>
          <p:nvPr/>
        </p:nvCxnSpPr>
        <p:spPr bwMode="auto">
          <a:xfrm>
            <a:off x="1114425" y="1916113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6" name="直接箭头连接符 8"/>
          <p:cNvCxnSpPr>
            <a:cxnSpLocks noChangeShapeType="1"/>
          </p:cNvCxnSpPr>
          <p:nvPr/>
        </p:nvCxnSpPr>
        <p:spPr bwMode="auto">
          <a:xfrm>
            <a:off x="2987675" y="1916113"/>
            <a:ext cx="8747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54279" name="Picture 3" descr="C:\Users\chen.cf.feng@siemens.com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295525"/>
            <a:ext cx="43180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11" descr="C:\Users\chen.cf.feng@siemens.com\Desktop\i green 截图\u=3651386050,3300877485&amp;fm=23&amp;gp=0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4512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2" descr="C:\Users\chen.cf.feng@siemens.com\Desktop\i green 截图\72065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795463"/>
            <a:ext cx="3133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11188" y="930275"/>
            <a:ext cx="93614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西门子为风力发电提供全套产品及解决方案</a:t>
            </a:r>
            <a:endParaRPr lang="en-US" altLang="zh-CN" sz="3000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5299" name="Picture 3" descr="C:\Users\chen.cf.feng@siemens.com\Desktop\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73238"/>
            <a:ext cx="296386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图片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0" y="1844675"/>
            <a:ext cx="25796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图片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050" y="1844675"/>
            <a:ext cx="24130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2" descr="C:\Users\chen.cf.feng@siemens.com\Desktop\FengChen\hunt_image\ScreenHunter_06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644900"/>
            <a:ext cx="37449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55875" y="549275"/>
            <a:ext cx="4679950" cy="647700"/>
          </a:xfrm>
          <a:prstGeom prst="rect">
            <a:avLst/>
          </a:prstGeom>
          <a:noFill/>
          <a:extLst/>
        </p:spPr>
        <p:txBody>
          <a:bodyPr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3000" b="1" kern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西门子风电产品</a:t>
            </a:r>
            <a:endParaRPr lang="en-US" altLang="zh-CN" sz="3000" b="1" kern="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900113" y="1268413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长</a:t>
            </a:r>
            <a:r>
              <a:rPr lang="en-US" altLang="zh-CN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75</a:t>
            </a:r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米的风轮叶片</a:t>
            </a:r>
            <a:r>
              <a:rPr lang="en-US" altLang="zh-CN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B75</a:t>
            </a:r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，几乎与空客</a:t>
            </a:r>
            <a:r>
              <a:rPr lang="en-US" altLang="zh-CN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A380</a:t>
            </a:r>
            <a:r>
              <a:rPr lang="zh-CN" altLang="en-US" sz="20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的翼展相当</a:t>
            </a:r>
            <a:endParaRPr lang="en-US" altLang="zh-CN" sz="20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6324" name="Picture 2" descr="C:\Users\chen.cf.feng@siemens.com\Desktop\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075" y="4652963"/>
            <a:ext cx="1584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" descr="C:\Users\chen.cf.feng@siemens.com\Desktop\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844675"/>
            <a:ext cx="30289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4" descr="C:\Users\chen.cf.feng@siemens.com\Desktop\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4175" y="1844675"/>
            <a:ext cx="462597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6154738" y="4797425"/>
            <a:ext cx="2881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能使整个风车直径扩展到</a:t>
            </a:r>
            <a:r>
              <a:rPr lang="en-US" altLang="zh-CN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154</a:t>
            </a:r>
            <a:r>
              <a:rPr lang="zh-CN" altLang="en-US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米，转一圈扫过的面积，相当于</a:t>
            </a:r>
            <a:r>
              <a:rPr lang="en-US" altLang="zh-CN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2.5</a:t>
            </a:r>
            <a:r>
              <a:rPr lang="zh-CN" altLang="en-US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个标准的足球场</a:t>
            </a:r>
            <a:endParaRPr lang="en-US" altLang="zh-CN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3" cstate="print"/>
          <a:srcRect b="10657"/>
          <a:stretch>
            <a:fillRect/>
          </a:stretch>
        </p:blipFill>
        <p:spPr bwMode="auto">
          <a:xfrm>
            <a:off x="4302125" y="4437063"/>
            <a:ext cx="14874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4" cstate="print"/>
          <a:srcRect b="19102"/>
          <a:stretch>
            <a:fillRect/>
          </a:stretch>
        </p:blipFill>
        <p:spPr bwMode="auto">
          <a:xfrm>
            <a:off x="2889250" y="4437063"/>
            <a:ext cx="117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503613"/>
            <a:ext cx="26638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143000" y="458788"/>
            <a:ext cx="8955088" cy="1066800"/>
          </a:xfrm>
          <a:prstGeom prst="rect">
            <a:avLst/>
          </a:prstGeom>
          <a:noFill/>
          <a:extLst/>
        </p:spPr>
        <p:txBody>
          <a:bodyPr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zh-CN" sz="4000" b="1" kern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30250" y="333375"/>
            <a:ext cx="8955088" cy="719138"/>
          </a:xfrm>
          <a:prstGeom prst="rect">
            <a:avLst/>
          </a:prstGeom>
          <a:noFill/>
          <a:extLst/>
        </p:spPr>
        <p:txBody>
          <a:bodyPr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3500" b="1" kern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风力发电的优点 </a:t>
            </a:r>
            <a:r>
              <a:rPr lang="en-US" altLang="zh-CN" sz="3500" b="1" kern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  <p:sp>
        <p:nvSpPr>
          <p:cNvPr id="6" name="云形标注 8"/>
          <p:cNvSpPr>
            <a:spLocks noChangeArrowheads="1"/>
          </p:cNvSpPr>
          <p:nvPr/>
        </p:nvSpPr>
        <p:spPr bwMode="auto">
          <a:xfrm>
            <a:off x="2484438" y="3500438"/>
            <a:ext cx="1846262" cy="901700"/>
          </a:xfrm>
          <a:prstGeom prst="cloudCallout">
            <a:avLst>
              <a:gd name="adj1" fmla="val 21537"/>
              <a:gd name="adj2" fmla="val 79435"/>
            </a:avLst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r>
              <a:rPr lang="zh-CN" altLang="en-US" sz="3000" b="1">
                <a:latin typeface="微软雅黑" pitchFamily="34" charset="-122"/>
                <a:ea typeface="微软雅黑" pitchFamily="34" charset="-122"/>
              </a:rPr>
              <a:t>清洁</a:t>
            </a:r>
          </a:p>
        </p:txBody>
      </p:sp>
      <p:sp>
        <p:nvSpPr>
          <p:cNvPr id="9" name="云形标注 6"/>
          <p:cNvSpPr>
            <a:spLocks noChangeArrowheads="1"/>
          </p:cNvSpPr>
          <p:nvPr/>
        </p:nvSpPr>
        <p:spPr bwMode="auto">
          <a:xfrm>
            <a:off x="4373563" y="3500438"/>
            <a:ext cx="2070100" cy="865187"/>
          </a:xfrm>
          <a:prstGeom prst="cloudCallout">
            <a:avLst>
              <a:gd name="adj1" fmla="val -30046"/>
              <a:gd name="adj2" fmla="val 89926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r>
              <a:rPr lang="zh-CN" altLang="en-US" sz="3000" b="1">
                <a:latin typeface="微软雅黑" pitchFamily="34" charset="-122"/>
                <a:ea typeface="微软雅黑" pitchFamily="34" charset="-122"/>
              </a:rPr>
              <a:t>可再生</a:t>
            </a:r>
          </a:p>
        </p:txBody>
      </p:sp>
      <p:pic>
        <p:nvPicPr>
          <p:cNvPr id="57353" name="Picture 2" descr="C:\Users\chen.cf.feng@siemens.com\Desktop\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268413"/>
            <a:ext cx="29527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3" descr="C:\Users\chen.cf.feng@siemens.com\Desktop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1268413"/>
            <a:ext cx="2592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C:\Users\chen.cf.feng@siemens.com\Desktop\i green 截图\66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1268413"/>
            <a:ext cx="27368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9013" y="4375150"/>
            <a:ext cx="1379537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云形标注 6"/>
          <p:cNvSpPr>
            <a:spLocks noChangeArrowheads="1"/>
          </p:cNvSpPr>
          <p:nvPr/>
        </p:nvSpPr>
        <p:spPr bwMode="auto">
          <a:xfrm>
            <a:off x="522288" y="3213100"/>
            <a:ext cx="1952625" cy="1214438"/>
          </a:xfrm>
          <a:prstGeom prst="cloudCallout">
            <a:avLst>
              <a:gd name="adj1" fmla="val -31694"/>
              <a:gd name="adj2" fmla="val 110153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r>
              <a:rPr lang="zh-CN" altLang="en-US" sz="3000" b="1">
                <a:latin typeface="微软雅黑" pitchFamily="34" charset="-122"/>
                <a:ea typeface="微软雅黑" pitchFamily="34" charset="-122"/>
              </a:rPr>
              <a:t>节约</a:t>
            </a:r>
            <a:endParaRPr lang="en-US" altLang="zh-CN" sz="3000" b="1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3000" b="1">
                <a:latin typeface="微软雅黑" pitchFamily="34" charset="-122"/>
                <a:ea typeface="微软雅黑" pitchFamily="34" charset="-122"/>
              </a:rPr>
              <a:t>能源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4572000" y="2492375"/>
            <a:ext cx="41767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6000" b="1" i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eaLnBrk="1" hangingPunct="1"/>
            <a:r>
              <a:rPr lang="zh-CN" altLang="en-US" sz="6000" b="1" i="1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谢谢！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" y="3789363"/>
            <a:ext cx="30432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dtFreeform 57 Id837639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black">
          <a:xfrm>
            <a:off x="6742113" y="188913"/>
            <a:ext cx="2286000" cy="360362"/>
          </a:xfrm>
          <a:custGeom>
            <a:avLst/>
            <a:gdLst>
              <a:gd name="T0" fmla="*/ 2147483646 w 5411"/>
              <a:gd name="T1" fmla="*/ 2147483646 h 858"/>
              <a:gd name="T2" fmla="*/ 2147483646 w 5411"/>
              <a:gd name="T3" fmla="*/ 2147483646 h 858"/>
              <a:gd name="T4" fmla="*/ 2147483646 w 5411"/>
              <a:gd name="T5" fmla="*/ 2147483646 h 858"/>
              <a:gd name="T6" fmla="*/ 2147483646 w 5411"/>
              <a:gd name="T7" fmla="*/ 2147483646 h 858"/>
              <a:gd name="T8" fmla="*/ 2147483646 w 5411"/>
              <a:gd name="T9" fmla="*/ 2147483646 h 858"/>
              <a:gd name="T10" fmla="*/ 0 w 5411"/>
              <a:gd name="T11" fmla="*/ 2147483646 h 858"/>
              <a:gd name="T12" fmla="*/ 2147483646 w 5411"/>
              <a:gd name="T13" fmla="*/ 2147483646 h 858"/>
              <a:gd name="T14" fmla="*/ 2147483646 w 5411"/>
              <a:gd name="T15" fmla="*/ 2147483646 h 858"/>
              <a:gd name="T16" fmla="*/ 2147483646 w 5411"/>
              <a:gd name="T17" fmla="*/ 2147483646 h 858"/>
              <a:gd name="T18" fmla="*/ 2147483646 w 5411"/>
              <a:gd name="T19" fmla="*/ 2147483646 h 858"/>
              <a:gd name="T20" fmla="*/ 2147483646 w 5411"/>
              <a:gd name="T21" fmla="*/ 2147483646 h 858"/>
              <a:gd name="T22" fmla="*/ 2147483646 w 5411"/>
              <a:gd name="T23" fmla="*/ 2147483646 h 858"/>
              <a:gd name="T24" fmla="*/ 2147483646 w 5411"/>
              <a:gd name="T25" fmla="*/ 2147483646 h 858"/>
              <a:gd name="T26" fmla="*/ 2147483646 w 5411"/>
              <a:gd name="T27" fmla="*/ 2147483646 h 858"/>
              <a:gd name="T28" fmla="*/ 2147483646 w 5411"/>
              <a:gd name="T29" fmla="*/ 2147483646 h 858"/>
              <a:gd name="T30" fmla="*/ 2147483646 w 5411"/>
              <a:gd name="T31" fmla="*/ 2147483646 h 858"/>
              <a:gd name="T32" fmla="*/ 2147483646 w 5411"/>
              <a:gd name="T33" fmla="*/ 2147483646 h 858"/>
              <a:gd name="T34" fmla="*/ 2147483646 w 5411"/>
              <a:gd name="T35" fmla="*/ 2147483646 h 858"/>
              <a:gd name="T36" fmla="*/ 2147483646 w 5411"/>
              <a:gd name="T37" fmla="*/ 2147483646 h 858"/>
              <a:gd name="T38" fmla="*/ 2147483646 w 5411"/>
              <a:gd name="T39" fmla="*/ 2147483646 h 858"/>
              <a:gd name="T40" fmla="*/ 2147483646 w 5411"/>
              <a:gd name="T41" fmla="*/ 2147483646 h 858"/>
              <a:gd name="T42" fmla="*/ 2147483646 w 5411"/>
              <a:gd name="T43" fmla="*/ 2147483646 h 858"/>
              <a:gd name="T44" fmla="*/ 2147483646 w 5411"/>
              <a:gd name="T45" fmla="*/ 2147483646 h 858"/>
              <a:gd name="T46" fmla="*/ 2147483646 w 5411"/>
              <a:gd name="T47" fmla="*/ 2147483646 h 858"/>
              <a:gd name="T48" fmla="*/ 2147483646 w 5411"/>
              <a:gd name="T49" fmla="*/ 2147483646 h 858"/>
              <a:gd name="T50" fmla="*/ 2147483646 w 5411"/>
              <a:gd name="T51" fmla="*/ 2147483646 h 858"/>
              <a:gd name="T52" fmla="*/ 2147483646 w 5411"/>
              <a:gd name="T53" fmla="*/ 2147483646 h 858"/>
              <a:gd name="T54" fmla="*/ 2147483646 w 5411"/>
              <a:gd name="T55" fmla="*/ 2147483646 h 858"/>
              <a:gd name="T56" fmla="*/ 2147483646 w 5411"/>
              <a:gd name="T57" fmla="*/ 2147483646 h 858"/>
              <a:gd name="T58" fmla="*/ 2147483646 w 5411"/>
              <a:gd name="T59" fmla="*/ 2147483646 h 858"/>
              <a:gd name="T60" fmla="*/ 2147483646 w 5411"/>
              <a:gd name="T61" fmla="*/ 2147483646 h 858"/>
              <a:gd name="T62" fmla="*/ 2147483646 w 5411"/>
              <a:gd name="T63" fmla="*/ 2147483646 h 858"/>
              <a:gd name="T64" fmla="*/ 2147483646 w 5411"/>
              <a:gd name="T65" fmla="*/ 2147483646 h 858"/>
              <a:gd name="T66" fmla="*/ 2147483646 w 5411"/>
              <a:gd name="T67" fmla="*/ 2147483646 h 858"/>
              <a:gd name="T68" fmla="*/ 2147483646 w 5411"/>
              <a:gd name="T69" fmla="*/ 2147483646 h 858"/>
              <a:gd name="T70" fmla="*/ 2147483646 w 5411"/>
              <a:gd name="T71" fmla="*/ 2147483646 h 858"/>
              <a:gd name="T72" fmla="*/ 2147483646 w 5411"/>
              <a:gd name="T73" fmla="*/ 2147483646 h 858"/>
              <a:gd name="T74" fmla="*/ 2147483646 w 5411"/>
              <a:gd name="T75" fmla="*/ 2147483646 h 858"/>
              <a:gd name="T76" fmla="*/ 2147483646 w 5411"/>
              <a:gd name="T77" fmla="*/ 2147483646 h 858"/>
              <a:gd name="T78" fmla="*/ 2147483646 w 5411"/>
              <a:gd name="T79" fmla="*/ 2147483646 h 858"/>
              <a:gd name="T80" fmla="*/ 2147483646 w 5411"/>
              <a:gd name="T81" fmla="*/ 2147483646 h 858"/>
              <a:gd name="T82" fmla="*/ 2147483646 w 5411"/>
              <a:gd name="T83" fmla="*/ 2147483646 h 858"/>
              <a:gd name="T84" fmla="*/ 2147483646 w 5411"/>
              <a:gd name="T85" fmla="*/ 2147483646 h 858"/>
              <a:gd name="T86" fmla="*/ 2147483646 w 5411"/>
              <a:gd name="T87" fmla="*/ 2147483646 h 858"/>
              <a:gd name="T88" fmla="*/ 2147483646 w 5411"/>
              <a:gd name="T89" fmla="*/ 2147483646 h 858"/>
              <a:gd name="T90" fmla="*/ 2147483646 w 5411"/>
              <a:gd name="T91" fmla="*/ 2147483646 h 858"/>
              <a:gd name="T92" fmla="*/ 2147483646 w 5411"/>
              <a:gd name="T93" fmla="*/ 2147483646 h 858"/>
              <a:gd name="T94" fmla="*/ 2147483646 w 5411"/>
              <a:gd name="T95" fmla="*/ 2147483646 h 858"/>
              <a:gd name="T96" fmla="*/ 2147483646 w 5411"/>
              <a:gd name="T97" fmla="*/ 2147483646 h 858"/>
              <a:gd name="T98" fmla="*/ 2147483646 w 5411"/>
              <a:gd name="T99" fmla="*/ 2147483646 h 858"/>
              <a:gd name="T100" fmla="*/ 2147483646 w 5411"/>
              <a:gd name="T101" fmla="*/ 2147483646 h 858"/>
              <a:gd name="T102" fmla="*/ 2147483646 w 5411"/>
              <a:gd name="T103" fmla="*/ 2147483646 h 858"/>
              <a:gd name="T104" fmla="*/ 2147483646 w 5411"/>
              <a:gd name="T105" fmla="*/ 2147483646 h 858"/>
              <a:gd name="T106" fmla="*/ 2147483646 w 5411"/>
              <a:gd name="T107" fmla="*/ 2147483646 h 858"/>
              <a:gd name="T108" fmla="*/ 2147483646 w 5411"/>
              <a:gd name="T109" fmla="*/ 2147483646 h 85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11" h="858">
                <a:moveTo>
                  <a:pt x="13" y="830"/>
                </a:moveTo>
                <a:lnTo>
                  <a:pt x="13" y="664"/>
                </a:lnTo>
                <a:lnTo>
                  <a:pt x="148" y="699"/>
                </a:lnTo>
                <a:lnTo>
                  <a:pt x="209" y="707"/>
                </a:lnTo>
                <a:lnTo>
                  <a:pt x="298" y="708"/>
                </a:lnTo>
                <a:lnTo>
                  <a:pt x="352" y="699"/>
                </a:lnTo>
                <a:lnTo>
                  <a:pt x="388" y="679"/>
                </a:lnTo>
                <a:lnTo>
                  <a:pt x="400" y="665"/>
                </a:lnTo>
                <a:lnTo>
                  <a:pt x="410" y="631"/>
                </a:lnTo>
                <a:lnTo>
                  <a:pt x="403" y="606"/>
                </a:lnTo>
                <a:lnTo>
                  <a:pt x="388" y="583"/>
                </a:lnTo>
                <a:lnTo>
                  <a:pt x="314" y="544"/>
                </a:lnTo>
                <a:lnTo>
                  <a:pt x="172" y="482"/>
                </a:lnTo>
                <a:lnTo>
                  <a:pt x="86" y="433"/>
                </a:lnTo>
                <a:lnTo>
                  <a:pt x="39" y="390"/>
                </a:lnTo>
                <a:lnTo>
                  <a:pt x="8" y="329"/>
                </a:lnTo>
                <a:lnTo>
                  <a:pt x="0" y="283"/>
                </a:lnTo>
                <a:lnTo>
                  <a:pt x="0" y="226"/>
                </a:lnTo>
                <a:lnTo>
                  <a:pt x="12" y="170"/>
                </a:lnTo>
                <a:lnTo>
                  <a:pt x="36" y="120"/>
                </a:lnTo>
                <a:lnTo>
                  <a:pt x="74" y="78"/>
                </a:lnTo>
                <a:lnTo>
                  <a:pt x="121" y="47"/>
                </a:lnTo>
                <a:lnTo>
                  <a:pt x="174" y="24"/>
                </a:lnTo>
                <a:lnTo>
                  <a:pt x="268" y="4"/>
                </a:lnTo>
                <a:lnTo>
                  <a:pt x="340" y="0"/>
                </a:lnTo>
                <a:lnTo>
                  <a:pt x="462" y="9"/>
                </a:lnTo>
                <a:lnTo>
                  <a:pt x="519" y="19"/>
                </a:lnTo>
                <a:lnTo>
                  <a:pt x="574" y="33"/>
                </a:lnTo>
                <a:lnTo>
                  <a:pt x="574" y="193"/>
                </a:lnTo>
                <a:lnTo>
                  <a:pt x="516" y="171"/>
                </a:lnTo>
                <a:lnTo>
                  <a:pt x="460" y="156"/>
                </a:lnTo>
                <a:lnTo>
                  <a:pt x="404" y="147"/>
                </a:lnTo>
                <a:lnTo>
                  <a:pt x="322" y="145"/>
                </a:lnTo>
                <a:lnTo>
                  <a:pt x="295" y="148"/>
                </a:lnTo>
                <a:lnTo>
                  <a:pt x="256" y="163"/>
                </a:lnTo>
                <a:lnTo>
                  <a:pt x="232" y="185"/>
                </a:lnTo>
                <a:lnTo>
                  <a:pt x="225" y="199"/>
                </a:lnTo>
                <a:lnTo>
                  <a:pt x="225" y="232"/>
                </a:lnTo>
                <a:lnTo>
                  <a:pt x="238" y="256"/>
                </a:lnTo>
                <a:lnTo>
                  <a:pt x="279" y="282"/>
                </a:lnTo>
                <a:lnTo>
                  <a:pt x="480" y="372"/>
                </a:lnTo>
                <a:lnTo>
                  <a:pt x="569" y="429"/>
                </a:lnTo>
                <a:lnTo>
                  <a:pt x="608" y="472"/>
                </a:lnTo>
                <a:lnTo>
                  <a:pt x="632" y="527"/>
                </a:lnTo>
                <a:lnTo>
                  <a:pt x="640" y="595"/>
                </a:lnTo>
                <a:lnTo>
                  <a:pt x="634" y="661"/>
                </a:lnTo>
                <a:lnTo>
                  <a:pt x="611" y="719"/>
                </a:lnTo>
                <a:lnTo>
                  <a:pt x="573" y="766"/>
                </a:lnTo>
                <a:lnTo>
                  <a:pt x="549" y="788"/>
                </a:lnTo>
                <a:lnTo>
                  <a:pt x="470" y="830"/>
                </a:lnTo>
                <a:lnTo>
                  <a:pt x="415" y="846"/>
                </a:lnTo>
                <a:lnTo>
                  <a:pt x="350" y="857"/>
                </a:lnTo>
                <a:lnTo>
                  <a:pt x="210" y="858"/>
                </a:lnTo>
                <a:lnTo>
                  <a:pt x="75" y="843"/>
                </a:lnTo>
                <a:lnTo>
                  <a:pt x="13" y="830"/>
                </a:lnTo>
                <a:close/>
                <a:moveTo>
                  <a:pt x="760" y="842"/>
                </a:moveTo>
                <a:lnTo>
                  <a:pt x="760" y="16"/>
                </a:lnTo>
                <a:lnTo>
                  <a:pt x="1001" y="16"/>
                </a:lnTo>
                <a:lnTo>
                  <a:pt x="1001" y="842"/>
                </a:lnTo>
                <a:lnTo>
                  <a:pt x="760" y="842"/>
                </a:lnTo>
                <a:close/>
                <a:moveTo>
                  <a:pt x="1202" y="842"/>
                </a:moveTo>
                <a:lnTo>
                  <a:pt x="1202" y="16"/>
                </a:lnTo>
                <a:lnTo>
                  <a:pt x="1799" y="16"/>
                </a:lnTo>
                <a:lnTo>
                  <a:pt x="1799" y="166"/>
                </a:lnTo>
                <a:lnTo>
                  <a:pt x="1434" y="166"/>
                </a:lnTo>
                <a:lnTo>
                  <a:pt x="1434" y="352"/>
                </a:lnTo>
                <a:lnTo>
                  <a:pt x="1755" y="352"/>
                </a:lnTo>
                <a:lnTo>
                  <a:pt x="1755" y="490"/>
                </a:lnTo>
                <a:lnTo>
                  <a:pt x="1434" y="490"/>
                </a:lnTo>
                <a:lnTo>
                  <a:pt x="1434" y="683"/>
                </a:lnTo>
                <a:lnTo>
                  <a:pt x="1809" y="683"/>
                </a:lnTo>
                <a:lnTo>
                  <a:pt x="1809" y="842"/>
                </a:lnTo>
                <a:lnTo>
                  <a:pt x="1202" y="842"/>
                </a:lnTo>
                <a:close/>
                <a:moveTo>
                  <a:pt x="1953" y="842"/>
                </a:moveTo>
                <a:lnTo>
                  <a:pt x="1953" y="16"/>
                </a:lnTo>
                <a:lnTo>
                  <a:pt x="2253" y="16"/>
                </a:lnTo>
                <a:lnTo>
                  <a:pt x="2460" y="536"/>
                </a:lnTo>
                <a:lnTo>
                  <a:pt x="2676" y="16"/>
                </a:lnTo>
                <a:lnTo>
                  <a:pt x="2962" y="16"/>
                </a:lnTo>
                <a:lnTo>
                  <a:pt x="2962" y="842"/>
                </a:lnTo>
                <a:lnTo>
                  <a:pt x="2737" y="842"/>
                </a:lnTo>
                <a:lnTo>
                  <a:pt x="2737" y="276"/>
                </a:lnTo>
                <a:lnTo>
                  <a:pt x="2497" y="850"/>
                </a:lnTo>
                <a:lnTo>
                  <a:pt x="2352" y="850"/>
                </a:lnTo>
                <a:lnTo>
                  <a:pt x="2118" y="276"/>
                </a:lnTo>
                <a:lnTo>
                  <a:pt x="2118" y="842"/>
                </a:lnTo>
                <a:lnTo>
                  <a:pt x="1953" y="842"/>
                </a:lnTo>
                <a:close/>
                <a:moveTo>
                  <a:pt x="3163" y="842"/>
                </a:moveTo>
                <a:lnTo>
                  <a:pt x="3163" y="16"/>
                </a:lnTo>
                <a:lnTo>
                  <a:pt x="3764" y="16"/>
                </a:lnTo>
                <a:lnTo>
                  <a:pt x="3764" y="166"/>
                </a:lnTo>
                <a:lnTo>
                  <a:pt x="3394" y="166"/>
                </a:lnTo>
                <a:lnTo>
                  <a:pt x="3394" y="352"/>
                </a:lnTo>
                <a:lnTo>
                  <a:pt x="3715" y="352"/>
                </a:lnTo>
                <a:lnTo>
                  <a:pt x="3715" y="490"/>
                </a:lnTo>
                <a:lnTo>
                  <a:pt x="3394" y="490"/>
                </a:lnTo>
                <a:lnTo>
                  <a:pt x="3394" y="683"/>
                </a:lnTo>
                <a:lnTo>
                  <a:pt x="3773" y="683"/>
                </a:lnTo>
                <a:lnTo>
                  <a:pt x="3773" y="842"/>
                </a:lnTo>
                <a:lnTo>
                  <a:pt x="3163" y="842"/>
                </a:lnTo>
                <a:close/>
                <a:moveTo>
                  <a:pt x="3913" y="842"/>
                </a:moveTo>
                <a:lnTo>
                  <a:pt x="3913" y="16"/>
                </a:lnTo>
                <a:lnTo>
                  <a:pt x="4185" y="16"/>
                </a:lnTo>
                <a:lnTo>
                  <a:pt x="4469" y="553"/>
                </a:lnTo>
                <a:lnTo>
                  <a:pt x="4469" y="16"/>
                </a:lnTo>
                <a:lnTo>
                  <a:pt x="4635" y="16"/>
                </a:lnTo>
                <a:lnTo>
                  <a:pt x="4635" y="842"/>
                </a:lnTo>
                <a:lnTo>
                  <a:pt x="4374" y="842"/>
                </a:lnTo>
                <a:lnTo>
                  <a:pt x="4079" y="298"/>
                </a:lnTo>
                <a:lnTo>
                  <a:pt x="4079" y="842"/>
                </a:lnTo>
                <a:lnTo>
                  <a:pt x="3913" y="842"/>
                </a:lnTo>
                <a:close/>
                <a:moveTo>
                  <a:pt x="4788" y="830"/>
                </a:moveTo>
                <a:lnTo>
                  <a:pt x="4788" y="664"/>
                </a:lnTo>
                <a:lnTo>
                  <a:pt x="4923" y="699"/>
                </a:lnTo>
                <a:lnTo>
                  <a:pt x="4983" y="707"/>
                </a:lnTo>
                <a:lnTo>
                  <a:pt x="5074" y="708"/>
                </a:lnTo>
                <a:lnTo>
                  <a:pt x="5126" y="699"/>
                </a:lnTo>
                <a:lnTo>
                  <a:pt x="5161" y="679"/>
                </a:lnTo>
                <a:lnTo>
                  <a:pt x="5174" y="665"/>
                </a:lnTo>
                <a:lnTo>
                  <a:pt x="5182" y="631"/>
                </a:lnTo>
                <a:lnTo>
                  <a:pt x="5171" y="594"/>
                </a:lnTo>
                <a:lnTo>
                  <a:pt x="5155" y="577"/>
                </a:lnTo>
                <a:lnTo>
                  <a:pt x="5047" y="526"/>
                </a:lnTo>
                <a:lnTo>
                  <a:pt x="4896" y="456"/>
                </a:lnTo>
                <a:lnTo>
                  <a:pt x="4844" y="424"/>
                </a:lnTo>
                <a:lnTo>
                  <a:pt x="4800" y="371"/>
                </a:lnTo>
                <a:lnTo>
                  <a:pt x="4781" y="329"/>
                </a:lnTo>
                <a:lnTo>
                  <a:pt x="4772" y="283"/>
                </a:lnTo>
                <a:lnTo>
                  <a:pt x="4772" y="226"/>
                </a:lnTo>
                <a:lnTo>
                  <a:pt x="4784" y="170"/>
                </a:lnTo>
                <a:lnTo>
                  <a:pt x="4808" y="120"/>
                </a:lnTo>
                <a:lnTo>
                  <a:pt x="4846" y="78"/>
                </a:lnTo>
                <a:lnTo>
                  <a:pt x="4893" y="47"/>
                </a:lnTo>
                <a:lnTo>
                  <a:pt x="4946" y="24"/>
                </a:lnTo>
                <a:lnTo>
                  <a:pt x="5040" y="4"/>
                </a:lnTo>
                <a:lnTo>
                  <a:pt x="5113" y="0"/>
                </a:lnTo>
                <a:lnTo>
                  <a:pt x="5234" y="9"/>
                </a:lnTo>
                <a:lnTo>
                  <a:pt x="5292" y="19"/>
                </a:lnTo>
                <a:lnTo>
                  <a:pt x="5349" y="33"/>
                </a:lnTo>
                <a:lnTo>
                  <a:pt x="5349" y="193"/>
                </a:lnTo>
                <a:lnTo>
                  <a:pt x="5290" y="171"/>
                </a:lnTo>
                <a:lnTo>
                  <a:pt x="5234" y="156"/>
                </a:lnTo>
                <a:lnTo>
                  <a:pt x="5180" y="147"/>
                </a:lnTo>
                <a:lnTo>
                  <a:pt x="5097" y="145"/>
                </a:lnTo>
                <a:lnTo>
                  <a:pt x="5047" y="155"/>
                </a:lnTo>
                <a:lnTo>
                  <a:pt x="5014" y="172"/>
                </a:lnTo>
                <a:lnTo>
                  <a:pt x="5004" y="185"/>
                </a:lnTo>
                <a:lnTo>
                  <a:pt x="4995" y="217"/>
                </a:lnTo>
                <a:lnTo>
                  <a:pt x="5002" y="244"/>
                </a:lnTo>
                <a:lnTo>
                  <a:pt x="5022" y="267"/>
                </a:lnTo>
                <a:lnTo>
                  <a:pt x="5252" y="372"/>
                </a:lnTo>
                <a:lnTo>
                  <a:pt x="5344" y="429"/>
                </a:lnTo>
                <a:lnTo>
                  <a:pt x="5383" y="473"/>
                </a:lnTo>
                <a:lnTo>
                  <a:pt x="5399" y="507"/>
                </a:lnTo>
                <a:lnTo>
                  <a:pt x="5410" y="548"/>
                </a:lnTo>
                <a:lnTo>
                  <a:pt x="5411" y="627"/>
                </a:lnTo>
                <a:lnTo>
                  <a:pt x="5396" y="689"/>
                </a:lnTo>
                <a:lnTo>
                  <a:pt x="5367" y="743"/>
                </a:lnTo>
                <a:lnTo>
                  <a:pt x="5322" y="788"/>
                </a:lnTo>
                <a:lnTo>
                  <a:pt x="5245" y="830"/>
                </a:lnTo>
                <a:lnTo>
                  <a:pt x="5187" y="846"/>
                </a:lnTo>
                <a:lnTo>
                  <a:pt x="5122" y="857"/>
                </a:lnTo>
                <a:lnTo>
                  <a:pt x="4982" y="858"/>
                </a:lnTo>
                <a:lnTo>
                  <a:pt x="4850" y="843"/>
                </a:lnTo>
                <a:lnTo>
                  <a:pt x="4788" y="830"/>
                </a:lnTo>
                <a:close/>
              </a:path>
            </a:pathLst>
          </a:custGeom>
          <a:solidFill>
            <a:srgbClr val="00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  <a:ea typeface="宋体" charset="-122"/>
            </a:endParaRPr>
          </a:p>
        </p:txBody>
      </p:sp>
      <p:sp>
        <p:nvSpPr>
          <p:cNvPr id="45060" name="Subtitle 2"/>
          <p:cNvSpPr txBox="1">
            <a:spLocks/>
          </p:cNvSpPr>
          <p:nvPr/>
        </p:nvSpPr>
        <p:spPr bwMode="auto">
          <a:xfrm>
            <a:off x="5956300" y="5257800"/>
            <a:ext cx="349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rgbClr val="669900"/>
              </a:buClr>
              <a:buSzPct val="68000"/>
              <a:buFont typeface="Wingdings 3" pitchFamily="18" charset="2"/>
              <a:buChar char=""/>
            </a:pPr>
            <a:r>
              <a:rPr lang="zh-CN" altLang="en-US" sz="2400" b="1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姓名：</a:t>
            </a:r>
            <a:r>
              <a:rPr lang="en-US" altLang="zh-CN" sz="2400" b="1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XX</a:t>
            </a:r>
          </a:p>
          <a:p>
            <a:pPr marL="365125" indent="-255588">
              <a:spcBef>
                <a:spcPts val="400"/>
              </a:spcBef>
              <a:buClr>
                <a:srgbClr val="669900"/>
              </a:buClr>
              <a:buSzPct val="68000"/>
              <a:buFont typeface="Wingdings 3" pitchFamily="18" charset="2"/>
              <a:buChar char=""/>
            </a:pPr>
            <a:r>
              <a:rPr lang="zh-CN" altLang="en-US" sz="2400" b="1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日期：</a:t>
            </a:r>
            <a:r>
              <a:rPr lang="en-US" altLang="zh-CN" sz="2400" b="1">
                <a:solidFill>
                  <a:srgbClr val="669900"/>
                </a:solidFill>
                <a:latin typeface="微软雅黑" pitchFamily="34" charset="-122"/>
                <a:ea typeface="微软雅黑" pitchFamily="34" charset="-122"/>
              </a:rPr>
              <a:t>XXXX.XX</a:t>
            </a:r>
            <a:endParaRPr lang="zh-CN" altLang="en-US" sz="2400" b="1">
              <a:solidFill>
                <a:srgbClr val="66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5061" name="Picture 2" descr="\\pekwj71a\CG\CC CoE PB\CSR\03 Honors and Award\2017\4th欧盟商会CSR Awards\Siemen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0"/>
            <a:ext cx="2700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627784" y="2204864"/>
            <a:ext cx="3407183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cap="all" spc="600" dirty="0">
                <a:ln w="0"/>
                <a:solidFill>
                  <a:srgbClr val="2D5C00">
                    <a:lumMod val="75000"/>
                    <a:lumOff val="2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风 能</a:t>
            </a:r>
            <a:endParaRPr lang="en-US" sz="8000" b="1" cap="all" spc="600" dirty="0">
              <a:ln w="0"/>
              <a:solidFill>
                <a:srgbClr val="2D5C00">
                  <a:lumMod val="75000"/>
                  <a:lumOff val="2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8025" y="2000250"/>
            <a:ext cx="1160463" cy="15001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advTm="64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3" y="1341438"/>
            <a:ext cx="4319587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风筝是如何飞起来的</a:t>
            </a:r>
            <a:r>
              <a:rPr lang="en-US" altLang="zh-CN" sz="32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endParaRPr lang="en-US" sz="32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375" y="2492375"/>
            <a:ext cx="3816350" cy="72072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风是怎样形成的</a:t>
            </a:r>
            <a:r>
              <a:rPr lang="en-US" altLang="zh-CN" sz="32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endParaRPr lang="en-US" sz="32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375" y="3644900"/>
            <a:ext cx="5256213" cy="7207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风车怎样才能转的更快呢</a:t>
            </a:r>
            <a:r>
              <a:rPr lang="en-US" altLang="zh-CN" sz="32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?</a:t>
            </a:r>
            <a:endParaRPr lang="en-US" sz="32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4868863"/>
            <a:ext cx="41036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风可</a:t>
            </a:r>
            <a:r>
              <a:rPr lang="zh-CN" altLang="en-US" sz="3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3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32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来做什么？</a:t>
            </a:r>
            <a:endParaRPr lang="en-US" sz="32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4800" y="341313"/>
            <a:ext cx="3455988" cy="1143000"/>
          </a:xfrm>
        </p:spPr>
        <p:txBody>
          <a:bodyPr anchor="t"/>
          <a:lstStyle/>
          <a:p>
            <a:pPr algn="l" eaLnBrk="1" hangingPunct="1"/>
            <a:r>
              <a:rPr lang="zh-CN" altLang="en-US" sz="350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自然界中的风 </a:t>
            </a:r>
          </a:p>
        </p:txBody>
      </p:sp>
      <p:pic>
        <p:nvPicPr>
          <p:cNvPr id="47107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1185863"/>
            <a:ext cx="22304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933825"/>
            <a:ext cx="25177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图片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1188" y="1493838"/>
            <a:ext cx="25638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图片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8963" y="1231900"/>
            <a:ext cx="220503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4868863"/>
            <a:ext cx="108267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云形标注 4"/>
          <p:cNvSpPr>
            <a:spLocks noChangeArrowheads="1"/>
          </p:cNvSpPr>
          <p:nvPr/>
        </p:nvSpPr>
        <p:spPr bwMode="auto">
          <a:xfrm>
            <a:off x="3455988" y="3860800"/>
            <a:ext cx="5688012" cy="1439863"/>
          </a:xfrm>
          <a:prstGeom prst="cloudCallout">
            <a:avLst>
              <a:gd name="adj1" fmla="val 20704"/>
              <a:gd name="adj2" fmla="val 77583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它只有这一面吗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32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60350"/>
            <a:ext cx="5062538" cy="1143000"/>
          </a:xfrm>
        </p:spPr>
        <p:txBody>
          <a:bodyPr anchor="t"/>
          <a:lstStyle/>
          <a:p>
            <a:pPr algn="l" eaLnBrk="1" hangingPunct="1"/>
            <a:r>
              <a:rPr lang="zh-CN" altLang="en-US" sz="350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有时候它却是这样的</a:t>
            </a:r>
            <a:r>
              <a:rPr lang="en-US" altLang="zh-CN" sz="350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350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8131" name="Picture 4" descr="16_09_4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913" y="1125538"/>
            <a:ext cx="3546475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1119188"/>
            <a:ext cx="21097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图片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325" y="1125538"/>
            <a:ext cx="2413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 descr="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713" y="3429000"/>
            <a:ext cx="34988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5048250"/>
            <a:ext cx="10826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云形标注 4"/>
          <p:cNvSpPr>
            <a:spLocks noChangeArrowheads="1"/>
          </p:cNvSpPr>
          <p:nvPr/>
        </p:nvSpPr>
        <p:spPr bwMode="auto">
          <a:xfrm>
            <a:off x="3455988" y="4103688"/>
            <a:ext cx="5688012" cy="1439862"/>
          </a:xfrm>
          <a:prstGeom prst="cloudCallout">
            <a:avLst>
              <a:gd name="adj1" fmla="val 16894"/>
              <a:gd name="adj2" fmla="val 76449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风从哪里来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32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24075" y="333375"/>
            <a:ext cx="8229600" cy="1143000"/>
          </a:xfrm>
        </p:spPr>
        <p:txBody>
          <a:bodyPr anchor="t"/>
          <a:lstStyle/>
          <a:p>
            <a:pPr eaLnBrk="1" hangingPunct="1"/>
            <a:r>
              <a:rPr lang="zh-CN" altLang="en-US" sz="350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   风是怎样形成的？</a:t>
            </a:r>
          </a:p>
        </p:txBody>
      </p:sp>
      <p:pic>
        <p:nvPicPr>
          <p:cNvPr id="4915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3" y="1322388"/>
            <a:ext cx="3149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" y="3084513"/>
            <a:ext cx="1643063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图片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8413" y="3084513"/>
            <a:ext cx="16478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图片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50" y="1322388"/>
            <a:ext cx="352583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文本框 7"/>
          <p:cNvSpPr txBox="1">
            <a:spLocks noChangeArrowheads="1"/>
          </p:cNvSpPr>
          <p:nvPr/>
        </p:nvSpPr>
        <p:spPr bwMode="auto">
          <a:xfrm>
            <a:off x="4662488" y="4014788"/>
            <a:ext cx="4133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风是冷热空气对流形成的</a:t>
            </a:r>
          </a:p>
        </p:txBody>
      </p:sp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7150" y="5048250"/>
            <a:ext cx="108267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云形标注 4"/>
          <p:cNvSpPr>
            <a:spLocks noChangeArrowheads="1"/>
          </p:cNvSpPr>
          <p:nvPr/>
        </p:nvSpPr>
        <p:spPr bwMode="auto">
          <a:xfrm>
            <a:off x="1331913" y="5013325"/>
            <a:ext cx="5903912" cy="1223963"/>
          </a:xfrm>
          <a:prstGeom prst="cloudCallout">
            <a:avLst>
              <a:gd name="adj1" fmla="val 51185"/>
              <a:gd name="adj2" fmla="val 31088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/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你知道风速和风向吗</a:t>
            </a:r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?</a:t>
            </a:r>
            <a:endParaRPr lang="zh-CN" altLang="en-US" sz="3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Action Button: Forward or Next 10">
            <a:hlinkClick r:id="rId8" action="ppaction://hlinkfile" highlightClick="1"/>
          </p:cNvPr>
          <p:cNvSpPr/>
          <p:nvPr/>
        </p:nvSpPr>
        <p:spPr>
          <a:xfrm>
            <a:off x="6084888" y="476250"/>
            <a:ext cx="35877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\\pekwj71a\CG\CC CoE PB\CSR\03 Honors and Award\2017\4th欧盟商会CSR Awards\Siemen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050" y="0"/>
            <a:ext cx="2520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59113" y="620713"/>
            <a:ext cx="3179762" cy="106680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defRPr/>
            </a:pPr>
            <a:r>
              <a:rPr lang="zh-CN" altLang="en-US" sz="4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制作风车</a:t>
            </a:r>
            <a:endParaRPr lang="en-US" altLang="zh-CN" sz="4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0180" name="文本框 6"/>
          <p:cNvSpPr txBox="1">
            <a:spLocks noChangeArrowheads="1"/>
          </p:cNvSpPr>
          <p:nvPr/>
        </p:nvSpPr>
        <p:spPr bwMode="auto">
          <a:xfrm>
            <a:off x="666750" y="1296988"/>
            <a:ext cx="82819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活动流程</a:t>
            </a:r>
            <a:r>
              <a:rPr lang="zh-CN" altLang="en-US" sz="28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8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  分组：</a:t>
            </a:r>
            <a:r>
              <a:rPr lang="en-US" altLang="zh-CN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3 ~ 4 </a:t>
            </a:r>
            <a:r>
              <a:rPr lang="zh-CN" altLang="en-US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名同学为一组</a:t>
            </a:r>
            <a:endParaRPr lang="en-US" altLang="zh-CN" sz="24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       </a:t>
            </a:r>
          </a:p>
          <a:p>
            <a:pPr eaLnBrk="1" hangingPunct="1"/>
            <a:endParaRPr lang="en-US" altLang="zh-CN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  制作风车：挑选材料，每人制作完成一支风车</a:t>
            </a:r>
            <a:endParaRPr lang="en-US" altLang="zh-CN" sz="24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              </a:t>
            </a:r>
            <a:r>
              <a:rPr lang="zh-CN" altLang="en-US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尽情发挥你的想象力！</a:t>
            </a:r>
            <a:endParaRPr lang="en-US" altLang="zh-CN" sz="24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                 </a:t>
            </a:r>
          </a:p>
          <a:p>
            <a:pPr eaLnBrk="1" hangingPunct="1"/>
            <a:endParaRPr lang="en-US" altLang="zh-CN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81" name="图片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1525" y="1730375"/>
            <a:ext cx="78263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图片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9588" y="1730375"/>
            <a:ext cx="70326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图片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6588" y="3600450"/>
            <a:ext cx="8985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图片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2988" y="3743325"/>
            <a:ext cx="7366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矩形 15"/>
          <p:cNvSpPr>
            <a:spLocks noChangeArrowheads="1"/>
          </p:cNvSpPr>
          <p:nvPr/>
        </p:nvSpPr>
        <p:spPr bwMode="auto">
          <a:xfrm>
            <a:off x="666750" y="4681538"/>
            <a:ext cx="87296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 观察：改变电风扇的转速和风向，观察风车的转动</a:t>
            </a:r>
            <a:endParaRPr lang="en-US" altLang="zh-CN" sz="240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      </a:t>
            </a:r>
            <a:endParaRPr lang="zh-CN" altLang="en-US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图片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7963" y="5283200"/>
            <a:ext cx="728662" cy="9429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0187" name="图片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1250" y="5283200"/>
            <a:ext cx="720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124075" y="1477963"/>
            <a:ext cx="8229600" cy="13843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lang="en-US" altLang="zh-CN" sz="20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lang="zh-CN" altLang="en-US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   谁的风车转的更快？</a:t>
            </a:r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lang="zh-CN" altLang="en-US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是什么原因使得 风车转动的速度不一样呢？</a:t>
            </a:r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</a:br>
            <a:endParaRPr lang="zh-CN" altLang="en-US" sz="24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3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63" y="1412875"/>
            <a:ext cx="728662" cy="9429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5" name="Oval Callout 24"/>
          <p:cNvSpPr/>
          <p:nvPr/>
        </p:nvSpPr>
        <p:spPr>
          <a:xfrm>
            <a:off x="2627313" y="4286250"/>
            <a:ext cx="3313112" cy="1366838"/>
          </a:xfrm>
          <a:prstGeom prst="wedgeEllipseCallout">
            <a:avLst>
              <a:gd name="adj1" fmla="val 70224"/>
              <a:gd name="adj2" fmla="val 3157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05" name="矩形 8"/>
          <p:cNvSpPr>
            <a:spLocks noChangeArrowheads="1"/>
          </p:cNvSpPr>
          <p:nvPr/>
        </p:nvSpPr>
        <p:spPr bwMode="auto">
          <a:xfrm>
            <a:off x="296863" y="1531938"/>
            <a:ext cx="1466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发现</a:t>
            </a:r>
            <a:r>
              <a:rPr lang="zh-CN" altLang="en-US" sz="24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4925" y="333375"/>
            <a:ext cx="8955088" cy="1066800"/>
          </a:xfrm>
          <a:prstGeom prst="rect">
            <a:avLst/>
          </a:prstGeom>
          <a:noFill/>
          <a:extLst/>
        </p:spPr>
        <p:txBody>
          <a:bodyPr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3500" b="1" kern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发现与思考</a:t>
            </a:r>
            <a:endParaRPr lang="en-US" altLang="zh-CN" sz="3500" b="1" kern="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11"/>
          <p:cNvSpPr>
            <a:spLocks noChangeArrowheads="1"/>
          </p:cNvSpPr>
          <p:nvPr/>
        </p:nvSpPr>
        <p:spPr bwMode="auto">
          <a:xfrm>
            <a:off x="468313" y="3997325"/>
            <a:ext cx="9521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en-US" altLang="zh-CN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endParaRPr lang="en-US" altLang="zh-CN" sz="24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            </a:t>
            </a:r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   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如何利用风？</a:t>
            </a:r>
            <a:endParaRPr lang="en-US" altLang="zh-CN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1" hangingPunct="1">
              <a:defRPr/>
            </a:pPr>
            <a:endParaRPr lang="en-US" altLang="zh-CN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eaLnBrk="1" hangingPunct="1">
              <a:defRPr/>
            </a:pPr>
            <a:r>
              <a:rPr lang="en-US" altLang="zh-CN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           </a:t>
            </a:r>
            <a:r>
              <a:rPr lang="zh-CN" altLang="en-US" sz="20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                            </a:t>
            </a:r>
          </a:p>
        </p:txBody>
      </p:sp>
      <p:pic>
        <p:nvPicPr>
          <p:cNvPr id="512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997325"/>
            <a:ext cx="14874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椭圆形标注 2"/>
          <p:cNvSpPr>
            <a:spLocks noChangeArrowheads="1"/>
          </p:cNvSpPr>
          <p:nvPr/>
        </p:nvSpPr>
        <p:spPr bwMode="auto">
          <a:xfrm>
            <a:off x="1331913" y="1477963"/>
            <a:ext cx="6408737" cy="1654175"/>
          </a:xfrm>
          <a:prstGeom prst="wedgeEllipseCallout">
            <a:avLst>
              <a:gd name="adj1" fmla="val 36537"/>
              <a:gd name="adj2" fmla="val 66426"/>
            </a:avLst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zh-CN" altLang="en-US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advTm="2862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03575" y="260350"/>
            <a:ext cx="3455988" cy="1066800"/>
          </a:xfrm>
          <a:prstGeom prst="rect">
            <a:avLst/>
          </a:prstGeom>
          <a:noFill/>
          <a:extLst/>
        </p:spPr>
        <p:txBody>
          <a:bodyPr/>
          <a:lstStyle>
            <a:lvl1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2pPr>
            <a:lvl3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3pPr>
            <a:lvl4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4pPr>
            <a:lvl5pPr marL="914400" indent="-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anose="020F0502020204030204" pitchFamily="34" charset="0"/>
              </a:defRPr>
            </a:lvl5pPr>
            <a:lvl6pPr marL="13716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6pPr>
            <a:lvl7pPr marL="18288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7pPr>
            <a:lvl8pPr marL="22860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8pPr>
            <a:lvl9pPr marL="2743200" indent="-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  <a:sym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zh-CN" altLang="en-US" sz="3500" b="1" kern="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风能的利用</a:t>
            </a:r>
            <a:endParaRPr lang="en-US" altLang="zh-CN" sz="3500" b="1" kern="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227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5" y="1185863"/>
            <a:ext cx="2520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图片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300" y="1195388"/>
            <a:ext cx="28813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图片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375" y="1196975"/>
            <a:ext cx="267335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文本框 6"/>
          <p:cNvSpPr txBox="1">
            <a:spLocks noChangeArrowheads="1"/>
          </p:cNvSpPr>
          <p:nvPr/>
        </p:nvSpPr>
        <p:spPr bwMode="auto">
          <a:xfrm>
            <a:off x="746125" y="4019550"/>
            <a:ext cx="4041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净化空气、传播花粉、帆船航行、灌溉、扬场</a:t>
            </a:r>
            <a:r>
              <a:rPr lang="en-US" altLang="zh-CN" sz="24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…  …</a:t>
            </a:r>
          </a:p>
          <a:p>
            <a:pPr eaLnBrk="1" hangingPunct="1"/>
            <a:endParaRPr lang="en-US" altLang="zh-CN" sz="2400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4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仅仅只有这些吗？</a:t>
            </a:r>
          </a:p>
        </p:txBody>
      </p:sp>
      <p:pic>
        <p:nvPicPr>
          <p:cNvPr id="52231" name="图片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6325" y="3789363"/>
            <a:ext cx="383063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2&quot; unique_id=&quot;18341&quot;&gt;&lt;object type=&quot;3&quot; unique_id=&quot;18726&quot;&gt;&lt;property id=&quot;20148&quot; value=&quot;5&quot;/&gt;&lt;property id=&quot;20300&quot; value=&quot;幻灯片 1&quot;/&gt;&lt;property id=&quot;20307&quot; value=&quot;256&quot;/&gt;&lt;/object&gt;&lt;object type=&quot;3&quot; unique_id=&quot;18727&quot;&gt;&lt;property id=&quot;20148&quot; value=&quot;5&quot;/&gt;&lt;property id=&quot;20300&quot; value=&quot;幻灯片 2&quot;/&gt;&lt;property id=&quot;20307&quot; value=&quot;257&quot;/&gt;&lt;/object&gt;&lt;object type=&quot;3&quot; unique_id=&quot;18728&quot;&gt;&lt;property id=&quot;20148&quot; value=&quot;5&quot;/&gt;&lt;property id=&quot;20300&quot; value=&quot;幻灯片 4&quot;/&gt;&lt;property id=&quot;20307&quot; value=&quot;271&quot;/&gt;&lt;/object&gt;&lt;object type=&quot;3&quot; unique_id=&quot;18729&quot;&gt;&lt;property id=&quot;20148&quot; value=&quot;5&quot;/&gt;&lt;property id=&quot;20300&quot; value=&quot;幻灯片 25&quot;/&gt;&lt;property id=&quot;20307&quot; value=&quot;272&quot;/&gt;&lt;/object&gt;&lt;object type=&quot;3&quot; unique_id=&quot;18730&quot;&gt;&lt;property id=&quot;20148&quot; value=&quot;5&quot;/&gt;&lt;property id=&quot;20300&quot; value=&quot;幻灯片 14&quot;/&gt;&lt;property id=&quot;20307&quot; value=&quot;273&quot;/&gt;&lt;/object&gt;&lt;object type=&quot;3&quot; unique_id=&quot;18836&quot;&gt;&lt;property id=&quot;20148&quot; value=&quot;5&quot;/&gt;&lt;property id=&quot;20300&quot; value=&quot;幻灯片 5&quot;/&gt;&lt;property id=&quot;20307&quot; value=&quot;275&quot;/&gt;&lt;/object&gt;&lt;object type=&quot;3&quot; unique_id=&quot;18837&quot;&gt;&lt;property id=&quot;20148&quot; value=&quot;5&quot;/&gt;&lt;property id=&quot;20300&quot; value=&quot;幻灯片 26&quot;/&gt;&lt;property id=&quot;20307&quot; value=&quot;274&quot;/&gt;&lt;/object&gt;&lt;object type=&quot;3&quot; unique_id=&quot;18838&quot;&gt;&lt;property id=&quot;20148&quot; value=&quot;5&quot;/&gt;&lt;property id=&quot;20300&quot; value=&quot;幻灯片 6&quot;/&gt;&lt;property id=&quot;20307&quot; value=&quot;276&quot;/&gt;&lt;/object&gt;&lt;object type=&quot;3&quot; unique_id=&quot;19079&quot;&gt;&lt;property id=&quot;20148&quot; value=&quot;5&quot;/&gt;&lt;property id=&quot;20300&quot; value=&quot;幻灯片 15&quot;/&gt;&lt;property id=&quot;20307&quot; value=&quot;277&quot;/&gt;&lt;/object&gt;&lt;object type=&quot;3&quot; unique_id=&quot;19080&quot;&gt;&lt;property id=&quot;20148&quot; value=&quot;5&quot;/&gt;&lt;property id=&quot;20300&quot; value=&quot;幻灯片 27&quot;/&gt;&lt;property id=&quot;20307&quot; value=&quot;278&quot;/&gt;&lt;/object&gt;&lt;object type=&quot;3&quot; unique_id=&quot;19081&quot;&gt;&lt;property id=&quot;20148&quot; value=&quot;5&quot;/&gt;&lt;property id=&quot;20300&quot; value=&quot;幻灯片 7&quot;/&gt;&lt;property id=&quot;20307&quot; value=&quot;279&quot;/&gt;&lt;/object&gt;&lt;object type=&quot;3&quot; unique_id=&quot;19082&quot;&gt;&lt;property id=&quot;20148&quot; value=&quot;5&quot;/&gt;&lt;property id=&quot;20300&quot; value=&quot;幻灯片 16&quot;/&gt;&lt;property id=&quot;20307&quot; value=&quot;280&quot;/&gt;&lt;/object&gt;&lt;object type=&quot;3&quot; unique_id=&quot;19083&quot;&gt;&lt;property id=&quot;20148&quot; value=&quot;5&quot;/&gt;&lt;property id=&quot;20300&quot; value=&quot;幻灯片 17&quot;/&gt;&lt;property id=&quot;20307&quot; value=&quot;281&quot;/&gt;&lt;/object&gt;&lt;object type=&quot;3&quot; unique_id=&quot;19084&quot;&gt;&lt;property id=&quot;20148&quot; value=&quot;5&quot;/&gt;&lt;property id=&quot;20300&quot; value=&quot;幻灯片 18&quot;/&gt;&lt;property id=&quot;20307&quot; value=&quot;282&quot;/&gt;&lt;/object&gt;&lt;object type=&quot;3&quot; unique_id=&quot;19085&quot;&gt;&lt;property id=&quot;20148&quot; value=&quot;5&quot;/&gt;&lt;property id=&quot;20300&quot; value=&quot;幻灯片 19&quot;/&gt;&lt;property id=&quot;20307&quot; value=&quot;283&quot;/&gt;&lt;/object&gt;&lt;object type=&quot;3&quot; unique_id=&quot;19495&quot;&gt;&lt;property id=&quot;20148&quot; value=&quot;5&quot;/&gt;&lt;property id=&quot;20300&quot; value=&quot;幻灯片 20&quot;/&gt;&lt;property id=&quot;20307&quot; value=&quot;287&quot;/&gt;&lt;/object&gt;&lt;object type=&quot;3&quot; unique_id=&quot;19496&quot;&gt;&lt;property id=&quot;20148&quot; value=&quot;5&quot;/&gt;&lt;property id=&quot;20300&quot; value=&quot;幻灯片 21&quot;/&gt;&lt;property id=&quot;20307&quot; value=&quot;284&quot;/&gt;&lt;/object&gt;&lt;object type=&quot;3&quot; unique_id=&quot;19497&quot;&gt;&lt;property id=&quot;20148&quot; value=&quot;5&quot;/&gt;&lt;property id=&quot;20300&quot; value=&quot;幻灯片 22&quot;/&gt;&lt;property id=&quot;20307&quot; value=&quot;285&quot;/&gt;&lt;/object&gt;&lt;object type=&quot;3&quot; unique_id=&quot;19499&quot;&gt;&lt;property id=&quot;20148&quot; value=&quot;5&quot;/&gt;&lt;property id=&quot;20300&quot; value=&quot;幻灯片 23&quot;/&gt;&lt;property id=&quot;20307&quot; value=&quot;288&quot;/&gt;&lt;/object&gt;&lt;object type=&quot;3&quot; unique_id=&quot;19500&quot;&gt;&lt;property id=&quot;20148&quot; value=&quot;5&quot;/&gt;&lt;property id=&quot;20300&quot; value=&quot;幻灯片 24&quot;/&gt;&lt;property id=&quot;20307&quot; value=&quot;289&quot;/&gt;&lt;/object&gt;&lt;object type=&quot;3&quot; unique_id=&quot;19501&quot;&gt;&lt;property id=&quot;20148&quot; value=&quot;5&quot;/&gt;&lt;property id=&quot;20300&quot; value=&quot;幻灯片 8&quot;/&gt;&lt;property id=&quot;20307&quot; value=&quot;290&quot;/&gt;&lt;/object&gt;&lt;object type=&quot;3&quot; unique_id=&quot;19502&quot;&gt;&lt;property id=&quot;20148&quot; value=&quot;5&quot;/&gt;&lt;property id=&quot;20300&quot; value=&quot;幻灯片 11&quot;/&gt;&lt;property id=&quot;20307&quot; value=&quot;291&quot;/&gt;&lt;/object&gt;&lt;object type=&quot;3&quot; unique_id=&quot;19503&quot;&gt;&lt;property id=&quot;20148&quot; value=&quot;5&quot;/&gt;&lt;property id=&quot;20300&quot; value=&quot;幻灯片 13&quot;/&gt;&lt;property id=&quot;20307&quot; value=&quot;292&quot;/&gt;&lt;/object&gt;&lt;object type=&quot;3&quot; unique_id=&quot;19504&quot;&gt;&lt;property id=&quot;20148&quot; value=&quot;5&quot;/&gt;&lt;property id=&quot;20300&quot; value=&quot;幻灯片 10&quot;/&gt;&lt;property id=&quot;20307&quot; value=&quot;293&quot;/&gt;&lt;/object&gt;&lt;object type=&quot;3&quot; unique_id=&quot;19681&quot;&gt;&lt;property id=&quot;20148&quot; value=&quot;5&quot;/&gt;&lt;property id=&quot;20300&quot; value=&quot;幻灯片 9&quot;/&gt;&lt;property id=&quot;20307&quot; value=&quot;295&quot;/&gt;&lt;/object&gt;&lt;object type=&quot;3&quot; unique_id=&quot;20201&quot;&gt;&lt;property id=&quot;20148&quot; value=&quot;5&quot;/&gt;&lt;property id=&quot;20300&quot; value=&quot;幻灯片 3 - &amp;quot;模板的使用&amp;quot;&quot;/&gt;&lt;property id=&quot;20307&quot; value=&quot;300&quot;/&gt;&lt;/object&gt;&lt;object type=&quot;3&quot; unique_id=&quot;20202&quot;&gt;&lt;property id=&quot;20148&quot; value=&quot;5&quot;/&gt;&lt;property id=&quot;20300&quot; value=&quot;幻灯片 12&quot;/&gt;&lt;property id=&quot;20307&quot; value=&quot;297&quot;/&gt;&lt;/object&gt;&lt;object type=&quot;3&quot; unique_id=&quot;20203&quot;&gt;&lt;property id=&quot;20148&quot; value=&quot;5&quot;/&gt;&lt;property id=&quot;20300&quot; value=&quot;幻灯片 29&quot;/&gt;&lt;property id=&quot;20307&quot; value=&quot;296&quot;/&gt;&lt;/object&gt;&lt;object type=&quot;3&quot; unique_id=&quot;20204&quot;&gt;&lt;property id=&quot;20148&quot; value=&quot;5&quot;/&gt;&lt;property id=&quot;20300&quot; value=&quot;幻灯片 30&quot;/&gt;&lt;property id=&quot;20307&quot; value=&quot;299&quot;/&gt;&lt;/object&gt;&lt;object type=&quot;3&quot; unique_id=&quot;24850&quot;&gt;&lt;property id=&quot;20148&quot; value=&quot;5&quot;/&gt;&lt;property id=&quot;20300&quot; value=&quot;幻灯片 28&quot;/&gt;&lt;property id=&quot;20307&quot; value=&quot;301&quot;/&gt;&lt;/object&gt;&lt;/object&gt;&lt;object type=&quot;8&quot; unique_id=&quot;1836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38,25"/>
  <p:tag name="CDT_PROT_LEFT" val="570,25"/>
  <p:tag name="CDT_PROT_WIDTH" val="118,375"/>
  <p:tag name="CDT_PROT_HEIGHT" val="18,625"/>
</p:tagLst>
</file>

<file path=ppt/theme/theme1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主题">
  <a:themeElements>
    <a:clrScheme name="Office 主题 1">
      <a:dk1>
        <a:srgbClr val="000000"/>
      </a:dk1>
      <a:lt1>
        <a:srgbClr val="FFFFFF"/>
      </a:lt1>
      <a:dk2>
        <a:srgbClr val="CC0000"/>
      </a:dk2>
      <a:lt2>
        <a:srgbClr val="DCDCDC"/>
      </a:lt2>
      <a:accent1>
        <a:srgbClr val="66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B8CAAA"/>
      </a:accent5>
      <a:accent6>
        <a:srgbClr val="2D5C00"/>
      </a:accent6>
      <a:hlink>
        <a:srgbClr val="8BD000"/>
      </a:hlink>
      <a:folHlink>
        <a:srgbClr val="33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669900"/>
        </a:accent1>
        <a:accent2>
          <a:srgbClr val="336600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5C00"/>
        </a:accent6>
        <a:hlink>
          <a:srgbClr val="8BD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853</Words>
  <Application>Microsoft Office PowerPoint</Application>
  <PresentationFormat>全屏显示(4:3)</PresentationFormat>
  <Paragraphs>102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Calibri</vt:lpstr>
      <vt:lpstr>黑体</vt:lpstr>
      <vt:lpstr>Wingdings</vt:lpstr>
      <vt:lpstr>微软雅黑</vt:lpstr>
      <vt:lpstr>Wingdings 3</vt:lpstr>
      <vt:lpstr>Times New Roman</vt:lpstr>
      <vt:lpstr>2_Office 主题</vt:lpstr>
      <vt:lpstr>1_Office 主题</vt:lpstr>
      <vt:lpstr>3_Office 主题</vt:lpstr>
      <vt:lpstr>幻灯片 1</vt:lpstr>
      <vt:lpstr>幻灯片 2</vt:lpstr>
      <vt:lpstr>幻灯片 3</vt:lpstr>
      <vt:lpstr>自然界中的风 </vt:lpstr>
      <vt:lpstr>有时候它却是这样的……</vt:lpstr>
      <vt:lpstr>              风是怎样形成的？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www.ruideppt.net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锐得PPT模板</dc:title>
  <dc:creator>北京锐得幻演广告有限公司</dc:creator>
  <cp:keywords>C_Unrestricted</cp:keywords>
  <cp:lastModifiedBy>xing</cp:lastModifiedBy>
  <cp:revision>514</cp:revision>
  <dcterms:modified xsi:type="dcterms:W3CDTF">2018-06-08T03:49:03Z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</Properties>
</file>