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  <p:sldMasterId id="2147483663" r:id="rId3"/>
    <p:sldMasterId id="2147483673" r:id="rId4"/>
  </p:sldMasterIdLst>
  <p:notesMasterIdLst>
    <p:notesMasterId r:id="rId21"/>
  </p:notesMasterIdLst>
  <p:sldIdLst>
    <p:sldId id="294" r:id="rId5"/>
    <p:sldId id="295" r:id="rId6"/>
    <p:sldId id="296" r:id="rId7"/>
    <p:sldId id="297" r:id="rId8"/>
    <p:sldId id="298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8" r:id="rId17"/>
    <p:sldId id="309" r:id="rId18"/>
    <p:sldId id="310" r:id="rId19"/>
    <p:sldId id="311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05A"/>
    <a:srgbClr val="FCF4E3"/>
    <a:srgbClr val="EF7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94674"/>
  </p:normalViewPr>
  <p:slideViewPr>
    <p:cSldViewPr snapToGrid="0" snapToObjects="1">
      <p:cViewPr>
        <p:scale>
          <a:sx n="33" d="100"/>
          <a:sy n="33" d="100"/>
        </p:scale>
        <p:origin x="62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4" y="573944"/>
            <a:ext cx="23277832" cy="125681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7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3130784" y="1865377"/>
            <a:ext cx="8325971" cy="10693484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1508236" y="5858976"/>
            <a:ext cx="10493263" cy="669988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线条"/>
          <p:cNvSpPr/>
          <p:nvPr/>
        </p:nvSpPr>
        <p:spPr>
          <a:xfrm flipV="1">
            <a:off x="1136649" y="-352001"/>
            <a:ext cx="2" cy="132678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8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83" y="551299"/>
            <a:ext cx="3078609" cy="17677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9" name="矩形"/>
          <p:cNvSpPr/>
          <p:nvPr/>
        </p:nvSpPr>
        <p:spPr>
          <a:xfrm>
            <a:off x="-25400" y="12881570"/>
            <a:ext cx="6020892" cy="859830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2816225" y="3108325"/>
            <a:ext cx="9553575" cy="9034463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3136753" y="3108325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13136753" y="7936992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"/>
          <p:cNvSpPr/>
          <p:nvPr/>
        </p:nvSpPr>
        <p:spPr>
          <a:xfrm>
            <a:off x="-19150" y="5308"/>
            <a:ext cx="992883" cy="7711282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9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34" y="11923962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9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7327" y="1080132"/>
            <a:ext cx="3801285" cy="21827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0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9917" y="94113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1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754">
            <a:off x="21181651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2" name="矩形"/>
          <p:cNvSpPr/>
          <p:nvPr/>
        </p:nvSpPr>
        <p:spPr>
          <a:xfrm rot="16197526">
            <a:off x="4034417" y="-4060341"/>
            <a:ext cx="1258777" cy="930344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3" name="矩形"/>
          <p:cNvSpPr/>
          <p:nvPr/>
        </p:nvSpPr>
        <p:spPr>
          <a:xfrm rot="16197526">
            <a:off x="14546563" y="-3491758"/>
            <a:ext cx="122280" cy="930277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13659594" y="3735767"/>
            <a:ext cx="8794187" cy="790378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1930219" y="2076450"/>
            <a:ext cx="11104563" cy="9563100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4" y="573944"/>
            <a:ext cx="23277832" cy="125681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84" y="-34191"/>
            <a:ext cx="3220158" cy="1082250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26" y="-18974"/>
            <a:ext cx="2106994" cy="21069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49" y="1547033"/>
            <a:ext cx="1604252" cy="16042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3363304"/>
            <a:ext cx="1975411" cy="19754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768" y="539030"/>
            <a:ext cx="3051366" cy="175211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030" y="86239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53149" y="9285527"/>
            <a:ext cx="7880816" cy="818242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60220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88287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526" y="2986799"/>
            <a:ext cx="1818466" cy="33165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56" y="7090625"/>
            <a:ext cx="5103606" cy="510360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5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50" y="-58682"/>
            <a:ext cx="1826327" cy="972663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6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0726" y="1499998"/>
            <a:ext cx="4624477" cy="92489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7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798" y="2476705"/>
            <a:ext cx="3229993" cy="12536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8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3378" y="9725876"/>
            <a:ext cx="3592962" cy="23167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9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76721" y="10971496"/>
            <a:ext cx="7130944" cy="63949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0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234" y="6814917"/>
            <a:ext cx="3033085" cy="30330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1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2749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2" name="图像" descr="图像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2528" y="5312563"/>
            <a:ext cx="2225129" cy="22251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3" name="图像" descr="图像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7359" y="835933"/>
            <a:ext cx="2675867" cy="26758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4" name="图像" descr="图像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79220" y="8551548"/>
            <a:ext cx="2586074" cy="25860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7609789" y="1942664"/>
            <a:ext cx="9938057" cy="929663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0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625" y="-969361"/>
            <a:ext cx="4385876" cy="147403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3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985" y="767630"/>
            <a:ext cx="3635150" cy="20873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4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83766">
            <a:off x="19059830" y="10883245"/>
            <a:ext cx="3456878" cy="68750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8518" y="9536844"/>
            <a:ext cx="2671839" cy="26718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6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32" y="10839132"/>
            <a:ext cx="5448936" cy="5448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7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1844" y="-24262"/>
            <a:ext cx="3824191" cy="246590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8" name="图像" descr="图像"/>
          <p:cNvPicPr>
            <a:picLocks noChangeAspect="1"/>
          </p:cNvPicPr>
          <p:nvPr/>
        </p:nvPicPr>
        <p:blipFill>
          <a:blip r:embed="rId8">
            <a:alphaModFix amt="10115"/>
          </a:blip>
          <a:stretch>
            <a:fillRect/>
          </a:stretch>
        </p:blipFill>
        <p:spPr>
          <a:xfrm>
            <a:off x="694562" y="923163"/>
            <a:ext cx="3185554" cy="31855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2332347" y="1361051"/>
            <a:ext cx="19567085" cy="986358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7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3130784" y="1865377"/>
            <a:ext cx="8325971" cy="10693484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1508236" y="5858976"/>
            <a:ext cx="10493263" cy="669988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线条"/>
          <p:cNvSpPr/>
          <p:nvPr/>
        </p:nvSpPr>
        <p:spPr>
          <a:xfrm flipV="1">
            <a:off x="1136649" y="-352001"/>
            <a:ext cx="2" cy="132678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8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83" y="551299"/>
            <a:ext cx="3078609" cy="17677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9" name="矩形"/>
          <p:cNvSpPr/>
          <p:nvPr/>
        </p:nvSpPr>
        <p:spPr>
          <a:xfrm>
            <a:off x="-25400" y="12881570"/>
            <a:ext cx="6020892" cy="859830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9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2816225" y="3108325"/>
            <a:ext cx="9553575" cy="9034463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3136753" y="3108325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13136753" y="7936992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"/>
          <p:cNvSpPr/>
          <p:nvPr/>
        </p:nvSpPr>
        <p:spPr>
          <a:xfrm>
            <a:off x="-19150" y="5308"/>
            <a:ext cx="992883" cy="7711282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pic>
        <p:nvPicPr>
          <p:cNvPr id="9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34" y="11923962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9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7327" y="1080132"/>
            <a:ext cx="3801285" cy="21827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0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9917" y="94113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1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754">
            <a:off x="21181651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2" name="矩形"/>
          <p:cNvSpPr/>
          <p:nvPr/>
        </p:nvSpPr>
        <p:spPr>
          <a:xfrm rot="16197526">
            <a:off x="4034417" y="-4060341"/>
            <a:ext cx="1258777" cy="930344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103" name="矩形"/>
          <p:cNvSpPr/>
          <p:nvPr/>
        </p:nvSpPr>
        <p:spPr>
          <a:xfrm rot="16197526">
            <a:off x="14546563" y="-3491758"/>
            <a:ext cx="122280" cy="930277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10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13659594" y="3735767"/>
            <a:ext cx="8794187" cy="790378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1930219" y="2076450"/>
            <a:ext cx="11104563" cy="9563100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</p:spPr>
        <p:txBody>
          <a:bodyPr/>
          <a:lstStyle/>
          <a:p>
            <a:fld id="{BB89AE29-460B-42ED-AC84-467784692340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7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3130784" y="1865377"/>
            <a:ext cx="8325971" cy="10693484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1508236" y="5858976"/>
            <a:ext cx="10493263" cy="669988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线条"/>
          <p:cNvSpPr/>
          <p:nvPr/>
        </p:nvSpPr>
        <p:spPr>
          <a:xfrm flipV="1">
            <a:off x="1136649" y="-352001"/>
            <a:ext cx="2" cy="132678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8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83" y="551299"/>
            <a:ext cx="3078609" cy="17677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9" name="矩形"/>
          <p:cNvSpPr/>
          <p:nvPr/>
        </p:nvSpPr>
        <p:spPr>
          <a:xfrm>
            <a:off x="-25400" y="12881570"/>
            <a:ext cx="6020892" cy="859830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2816225" y="3108325"/>
            <a:ext cx="9553575" cy="9034463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3136753" y="3108325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13136753" y="7936992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"/>
          <p:cNvSpPr/>
          <p:nvPr/>
        </p:nvSpPr>
        <p:spPr>
          <a:xfrm>
            <a:off x="-19150" y="5308"/>
            <a:ext cx="992883" cy="7711282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9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34" y="11923962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9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7327" y="1080132"/>
            <a:ext cx="3801285" cy="21827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0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9917" y="94113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1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754">
            <a:off x="21181651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2" name="矩形"/>
          <p:cNvSpPr/>
          <p:nvPr/>
        </p:nvSpPr>
        <p:spPr>
          <a:xfrm rot="16197526">
            <a:off x="4034417" y="-4060341"/>
            <a:ext cx="1258777" cy="930344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3" name="矩形"/>
          <p:cNvSpPr/>
          <p:nvPr/>
        </p:nvSpPr>
        <p:spPr>
          <a:xfrm rot="16197526">
            <a:off x="14546563" y="-3491758"/>
            <a:ext cx="122280" cy="930277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13659594" y="3735767"/>
            <a:ext cx="8794187" cy="790378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1930219" y="2076450"/>
            <a:ext cx="11104563" cy="9563100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拷贝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4" y="573944"/>
            <a:ext cx="23277832" cy="125681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84" y="-34191"/>
            <a:ext cx="3220158" cy="1082250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26" y="-18974"/>
            <a:ext cx="2106994" cy="21069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49" y="1547033"/>
            <a:ext cx="1604252" cy="16042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3363304"/>
            <a:ext cx="1975411" cy="19754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768" y="539030"/>
            <a:ext cx="3051366" cy="175211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030" y="86239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53149" y="9285527"/>
            <a:ext cx="7880816" cy="818242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60220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88287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526" y="2986799"/>
            <a:ext cx="1818466" cy="33165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56" y="7090625"/>
            <a:ext cx="5103606" cy="510360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5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50" y="-58682"/>
            <a:ext cx="1826327" cy="972663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6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0726" y="1499998"/>
            <a:ext cx="4624477" cy="92489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7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798" y="2476705"/>
            <a:ext cx="3229993" cy="12536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8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3378" y="9725876"/>
            <a:ext cx="3592962" cy="23167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9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76721" y="10971496"/>
            <a:ext cx="7130944" cy="63949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0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234" y="6814917"/>
            <a:ext cx="3033085" cy="30330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1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2749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2" name="图像" descr="图像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2528" y="5312563"/>
            <a:ext cx="2225129" cy="22251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3" name="图像" descr="图像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7359" y="835933"/>
            <a:ext cx="2675867" cy="26758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4" name="图像" descr="图像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79220" y="8551548"/>
            <a:ext cx="2586074" cy="25860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7609789" y="1942664"/>
            <a:ext cx="9938057" cy="929663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0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625" y="-969361"/>
            <a:ext cx="4385876" cy="147403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3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985" y="767630"/>
            <a:ext cx="3635150" cy="20873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4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83766">
            <a:off x="19059830" y="10883245"/>
            <a:ext cx="3456878" cy="68750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8518" y="9536844"/>
            <a:ext cx="2671839" cy="26718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6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32" y="10839132"/>
            <a:ext cx="5448936" cy="5448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7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1844" y="-24262"/>
            <a:ext cx="3824191" cy="246590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8" name="图像" descr="图像"/>
          <p:cNvPicPr>
            <a:picLocks noChangeAspect="1"/>
          </p:cNvPicPr>
          <p:nvPr/>
        </p:nvPicPr>
        <p:blipFill>
          <a:blip r:embed="rId8">
            <a:alphaModFix amt="10115"/>
          </a:blip>
          <a:stretch>
            <a:fillRect/>
          </a:stretch>
        </p:blipFill>
        <p:spPr>
          <a:xfrm>
            <a:off x="694562" y="923163"/>
            <a:ext cx="3185554" cy="31855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2332347" y="1361051"/>
            <a:ext cx="19567085" cy="986358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0529" y="-145873"/>
            <a:ext cx="24902582" cy="140077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transition spd="med"/>
  <p:txStyles>
    <p:titleStyle>
      <a:lvl1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像" descr="图像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60529" y="-145873"/>
            <a:ext cx="24902582" cy="140077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ransition spd="med"/>
  <p:txStyles>
    <p:titleStyle>
      <a:lvl1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9AE29-460B-42ED-AC84-467784692340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D252-C2E9-4A6F-ABCD-1FD3D6B1EC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1.png"/><Relationship Id="rId7" Type="http://schemas.openxmlformats.org/officeDocument/2006/relationships/image" Target="../media/image5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33.png"/><Relationship Id="rId10" Type="http://schemas.openxmlformats.org/officeDocument/2006/relationships/image" Target="../media/image57.jpeg"/><Relationship Id="rId4" Type="http://schemas.openxmlformats.org/officeDocument/2006/relationships/image" Target="../media/image32.png"/><Relationship Id="rId9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31.png"/><Relationship Id="rId7" Type="http://schemas.openxmlformats.org/officeDocument/2006/relationships/image" Target="../media/image6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9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0.png"/><Relationship Id="rId7" Type="http://schemas.openxmlformats.org/officeDocument/2006/relationships/image" Target="../media/image6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64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30.png"/><Relationship Id="rId7" Type="http://schemas.openxmlformats.org/officeDocument/2006/relationships/image" Target="../media/image6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68.jpeg"/><Relationship Id="rId4" Type="http://schemas.openxmlformats.org/officeDocument/2006/relationships/image" Target="../media/image31.png"/><Relationship Id="rId9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37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18" Type="http://schemas.openxmlformats.org/officeDocument/2006/relationships/image" Target="../media/image52.png"/><Relationship Id="rId3" Type="http://schemas.openxmlformats.org/officeDocument/2006/relationships/image" Target="../media/image31.png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17" Type="http://schemas.openxmlformats.org/officeDocument/2006/relationships/image" Target="../media/image51.jpeg"/><Relationship Id="rId2" Type="http://schemas.openxmlformats.org/officeDocument/2006/relationships/image" Target="../media/image30.png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3.pn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4" Type="http://schemas.openxmlformats.org/officeDocument/2006/relationships/image" Target="../media/image32.pn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1834991" y="2951992"/>
            <a:ext cx="4727022" cy="4746666"/>
          </a:xfrm>
          <a:prstGeom prst="ellipse">
            <a:avLst/>
          </a:prstGeom>
          <a:solidFill>
            <a:srgbClr val="E6DFC9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5969" y="12242025"/>
            <a:ext cx="19183631" cy="893962"/>
          </a:xfrm>
          <a:prstGeom prst="rect">
            <a:avLst/>
          </a:prstGeom>
          <a:solidFill>
            <a:srgbClr val="FCF4E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031100" y="511509"/>
            <a:ext cx="1879971" cy="6575091"/>
          </a:xfrm>
          <a:prstGeom prst="rect">
            <a:avLst/>
          </a:prstGeom>
          <a:solidFill>
            <a:srgbClr val="FCF4E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Picture 13" descr="H:\2018-2019AN公益奖-存档文件\2 2019AN公益奖-存档文件\11.传播管理\3.LOGO\公益奖log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7035" y="12599119"/>
            <a:ext cx="4399238" cy="91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H:\欧阳志力\1 PMAC\LOGO_二维码\知行计划LOGO（标准版）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5969" y="12531968"/>
            <a:ext cx="2005854" cy="104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连接符 12"/>
          <p:cNvCxnSpPr/>
          <p:nvPr/>
        </p:nvCxnSpPr>
        <p:spPr bwMode="auto">
          <a:xfrm flipV="1">
            <a:off x="2844429" y="12608953"/>
            <a:ext cx="0" cy="893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3" descr="H:\2019国际志愿者日-存档文件ouyang\1.#国际志愿者日#\3.设计\国际志愿者日-设计使用LOGO\页尾.png"/>
          <p:cNvPicPr>
            <a:picLocks noChangeAspect="1" noChangeArrowheads="1"/>
          </p:cNvPicPr>
          <p:nvPr/>
        </p:nvPicPr>
        <p:blipFill>
          <a:blip r:embed="rId4" cstate="print"/>
          <a:srcRect l="47185" t="13034" r="38896"/>
          <a:stretch>
            <a:fillRect/>
          </a:stretch>
        </p:blipFill>
        <p:spPr bwMode="auto">
          <a:xfrm>
            <a:off x="8331485" y="12488691"/>
            <a:ext cx="2968105" cy="1134487"/>
          </a:xfrm>
          <a:prstGeom prst="rect">
            <a:avLst/>
          </a:prstGeom>
          <a:noFill/>
        </p:spPr>
      </p:pic>
      <p:cxnSp>
        <p:nvCxnSpPr>
          <p:cNvPr id="18" name="直接连接符 17"/>
          <p:cNvCxnSpPr/>
          <p:nvPr/>
        </p:nvCxnSpPr>
        <p:spPr bwMode="auto">
          <a:xfrm flipV="1">
            <a:off x="7968879" y="12608953"/>
            <a:ext cx="0" cy="893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9659600" y="512127"/>
            <a:ext cx="1879971" cy="12618704"/>
          </a:xfrm>
          <a:prstGeom prst="rect">
            <a:avLst/>
          </a:prstGeom>
          <a:solidFill>
            <a:srgbClr val="FCF4E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7" name="Picture 11" descr="H:\2018-2019AN公益奖-存档文件\2 2019AN公益奖-存档文件\11.传播管理\3.LOGO\AkzoNobel_wordmark_RGB_Blue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975836" y="173365"/>
            <a:ext cx="4201263" cy="137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: 圆角 21"/>
          <p:cNvSpPr/>
          <p:nvPr/>
        </p:nvSpPr>
        <p:spPr>
          <a:xfrm>
            <a:off x="1835150" y="3961130"/>
            <a:ext cx="10025380" cy="3507105"/>
          </a:xfrm>
          <a:prstGeom prst="roundRect">
            <a:avLst/>
          </a:prstGeom>
          <a:solidFill>
            <a:srgbClr val="2F505A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93913" y="4672013"/>
            <a:ext cx="10041255" cy="20853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sz="7200" b="1" dirty="0">
                <a:solidFill>
                  <a:srgbClr val="FCF4E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视野的延伸与遮挡——美不自美，因人而彰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3204845" y="3428378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3094"/>
          <a:stretch>
            <a:fillRect/>
          </a:stretch>
        </p:blipFill>
        <p:spPr bwMode="auto">
          <a:xfrm>
            <a:off x="7942509" y="8043297"/>
            <a:ext cx="5178761" cy="426610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143" y="3428099"/>
            <a:ext cx="4350231" cy="431104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34" y="3450568"/>
            <a:ext cx="5700523" cy="42661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34" y="8038944"/>
            <a:ext cx="5700523" cy="427045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161" y="3428099"/>
            <a:ext cx="9481327" cy="431104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422" y="8043297"/>
            <a:ext cx="9392066" cy="427045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文本框 14"/>
          <p:cNvSpPr txBox="1"/>
          <p:nvPr/>
        </p:nvSpPr>
        <p:spPr>
          <a:xfrm>
            <a:off x="9734677" y="2268918"/>
            <a:ext cx="5716905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800" b="0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Neue"/>
              </a:rPr>
              <a:t>虚虚实实 漏而不尽</a:t>
            </a:r>
          </a:p>
        </p:txBody>
      </p:sp>
      <p:sp>
        <p:nvSpPr>
          <p:cNvPr id="16" name="圆角矩形 10">
            <a:extLst>
              <a:ext uri="{FF2B5EF4-FFF2-40B4-BE49-F238E27FC236}">
                <a16:creationId xmlns:a16="http://schemas.microsoft.com/office/drawing/2014/main" id="{E40BEE68-9F5D-45A3-9209-265099D111F3}"/>
              </a:ext>
            </a:extLst>
          </p:cNvPr>
          <p:cNvSpPr/>
          <p:nvPr/>
        </p:nvSpPr>
        <p:spPr>
          <a:xfrm>
            <a:off x="1999948" y="961580"/>
            <a:ext cx="5085080" cy="1124585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CBAE13E-7A9A-4821-9E42-7BE0D4D99807}"/>
              </a:ext>
            </a:extLst>
          </p:cNvPr>
          <p:cNvSpPr/>
          <p:nvPr/>
        </p:nvSpPr>
        <p:spPr>
          <a:xfrm>
            <a:off x="2664586" y="812990"/>
            <a:ext cx="3230880" cy="1273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一扇漏花窗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7132935" y="11418570"/>
            <a:ext cx="5716905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800" b="0" i="0" u="none" strike="noStrike" cap="none" spc="0" normalizeH="0" baseline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Neue"/>
              </a:rPr>
              <a:t>虚虚实实 漏而不尽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23" y="6824980"/>
            <a:ext cx="7640034" cy="53591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570" y="2127822"/>
            <a:ext cx="6732191" cy="101046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96" y="6824981"/>
            <a:ext cx="6364828" cy="535918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文本框 15"/>
          <p:cNvSpPr txBox="1"/>
          <p:nvPr/>
        </p:nvSpPr>
        <p:spPr>
          <a:xfrm>
            <a:off x="4276455" y="3944125"/>
            <a:ext cx="9419590" cy="8489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400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窗的美、景的美、光影的美</a:t>
            </a:r>
          </a:p>
        </p:txBody>
      </p:sp>
      <p:sp>
        <p:nvSpPr>
          <p:cNvPr id="14" name="圆角矩形 10">
            <a:extLst>
              <a:ext uri="{FF2B5EF4-FFF2-40B4-BE49-F238E27FC236}">
                <a16:creationId xmlns:a16="http://schemas.microsoft.com/office/drawing/2014/main" id="{6F67BF09-E062-460D-B1F2-673272E13EB9}"/>
              </a:ext>
            </a:extLst>
          </p:cNvPr>
          <p:cNvSpPr/>
          <p:nvPr/>
        </p:nvSpPr>
        <p:spPr>
          <a:xfrm>
            <a:off x="1999948" y="961580"/>
            <a:ext cx="5085080" cy="1124585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613DAFD-D885-4606-9669-7AA68B17F90B}"/>
              </a:ext>
            </a:extLst>
          </p:cNvPr>
          <p:cNvSpPr/>
          <p:nvPr/>
        </p:nvSpPr>
        <p:spPr>
          <a:xfrm>
            <a:off x="2664586" y="812990"/>
            <a:ext cx="3230880" cy="1273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一扇漏花窗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9320510" y="4929505"/>
            <a:ext cx="4946015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6915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5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415155" y="4773295"/>
            <a:ext cx="572770" cy="572770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065395" y="4723765"/>
            <a:ext cx="9500235" cy="189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</a:pPr>
            <a:r>
              <a:rPr lang="zh-CN" alt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1. 按小组设计一扇漏花窗</a:t>
            </a:r>
          </a:p>
          <a:p>
            <a:pPr eaLnBrk="1">
              <a:lnSpc>
                <a:spcPct val="100000"/>
              </a:lnSpc>
            </a:pPr>
            <a:r>
              <a:rPr lang="zh-CN" alt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2. 画出穿过这扇窗所看到的风景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8589328" y="1214120"/>
            <a:ext cx="7205345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052560" y="1065530"/>
            <a:ext cx="6278880" cy="1273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设计、制作一扇漏花窗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87925" y="7923530"/>
            <a:ext cx="1527111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</a:pPr>
            <a:r>
              <a:rPr lang="zh-CN" alt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工具和材料：硬纸板、剪刀、铅笔、直尺、橡皮、胶水、双面胶</a:t>
            </a:r>
          </a:p>
        </p:txBody>
      </p:sp>
      <p:sp>
        <p:nvSpPr>
          <p:cNvPr id="10" name="椭圆 9"/>
          <p:cNvSpPr/>
          <p:nvPr/>
        </p:nvSpPr>
        <p:spPr>
          <a:xfrm>
            <a:off x="4415155" y="7973060"/>
            <a:ext cx="572770" cy="572770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24AAFFE-2452-4FEE-84A1-FBF21555DBE0}"/>
              </a:ext>
            </a:extLst>
          </p:cNvPr>
          <p:cNvSpPr/>
          <p:nvPr/>
        </p:nvSpPr>
        <p:spPr>
          <a:xfrm>
            <a:off x="0" y="0"/>
            <a:ext cx="3441065" cy="4339590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9649460" y="116967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6931660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5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9328785" y="5252720"/>
            <a:ext cx="11918315" cy="590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   </a:t>
            </a:r>
            <a:r>
              <a:rPr kumimoji="0" altLang="zh-CN" sz="36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“甲午海战馆”基地北高南低，建筑物顺应地势呈叠错布局，并使底层尽量向临海一侧延伸，以期在涨潮时贴近水面，整个建筑犹如漂浮在海面上一艘巨大的舰船。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altLang="zh-CN" sz="36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    从整体环境考虑，建筑物主要入口面向西面，这既方便于游人登上码头后向东径直走向海战馆，同时还面向威海市方向，游人自威海上船后从很远的地方便可以一览馆的全貌，特别是高大的主题雕塑，尤其引人注目。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881360" y="1492394"/>
            <a:ext cx="2621280" cy="603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走进大师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4309" y="2815895"/>
            <a:ext cx="7544391" cy="374801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4605" y="6788150"/>
            <a:ext cx="7544435" cy="398843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9" name="文本框 18"/>
          <p:cNvSpPr txBox="1"/>
          <p:nvPr/>
        </p:nvSpPr>
        <p:spPr>
          <a:xfrm>
            <a:off x="9649460" y="3055620"/>
            <a:ext cx="13029565" cy="177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</a:pPr>
            <a:r>
              <a:rPr lang="zh-CN" altLang="en-US" sz="36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彭一刚：中国科学院院士，天津大学建筑学院名誉院长、教授。</a:t>
            </a:r>
          </a:p>
          <a:p>
            <a:pPr eaLnBrk="1">
              <a:lnSpc>
                <a:spcPct val="100000"/>
              </a:lnSpc>
            </a:pPr>
            <a:r>
              <a:rPr lang="zh-CN" altLang="en-US" sz="36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代表作品《甲午海战馆》</a:t>
            </a:r>
          </a:p>
        </p:txBody>
      </p:sp>
      <p:sp>
        <p:nvSpPr>
          <p:cNvPr id="20" name="椭圆 19"/>
          <p:cNvSpPr/>
          <p:nvPr/>
        </p:nvSpPr>
        <p:spPr>
          <a:xfrm>
            <a:off x="9126220" y="3155315"/>
            <a:ext cx="448310" cy="448310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382645" y="10930255"/>
            <a:ext cx="2850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甲午海战馆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0B67B45-2581-434E-B7E1-FE5C4AA8CBFB}"/>
              </a:ext>
            </a:extLst>
          </p:cNvPr>
          <p:cNvSpPr/>
          <p:nvPr/>
        </p:nvSpPr>
        <p:spPr>
          <a:xfrm>
            <a:off x="21228200" y="6480809"/>
            <a:ext cx="3114526" cy="702210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5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椭圆 12"/>
          <p:cNvSpPr/>
          <p:nvPr/>
        </p:nvSpPr>
        <p:spPr>
          <a:xfrm>
            <a:off x="3773170" y="3596005"/>
            <a:ext cx="508000" cy="508000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281170" y="3497580"/>
            <a:ext cx="16480790" cy="428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>
              <a:lnSpc>
                <a:spcPct val="100000"/>
              </a:lnSpc>
            </a:pPr>
            <a:r>
              <a:rPr lang="zh-CN" altLang="en-US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大师语录：</a:t>
            </a:r>
          </a:p>
          <a:p>
            <a:pPr marL="571500" indent="-571500" eaLnBrk="1">
              <a:lnSpc>
                <a:spcPct val="100000"/>
              </a:lnSpc>
              <a:buFont typeface="Wingdings" panose="05000000000000000000" charset="0"/>
              <a:buChar char="l"/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手绘是训练人对审美的一种感受。如色彩、构图、选取角度等。</a:t>
            </a:r>
          </a:p>
          <a:p>
            <a:pPr marL="571500" indent="-571500" eaLnBrk="1">
              <a:lnSpc>
                <a:spcPct val="100000"/>
              </a:lnSpc>
              <a:buFont typeface="Wingdings" panose="05000000000000000000" charset="0"/>
              <a:buChar char="l"/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美学修养和感受，要走出课堂外，跟着兴趣走实践。</a:t>
            </a:r>
          </a:p>
          <a:p>
            <a:pPr marL="571500" indent="-571500" eaLnBrk="1">
              <a:lnSpc>
                <a:spcPct val="100000"/>
              </a:lnSpc>
              <a:buFont typeface="Wingdings" panose="05000000000000000000" charset="0"/>
              <a:buChar char="l"/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对美好事物的感觉、感受是每个人与生俱来的兴趣，是最好的老师。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617C587-8B6D-4C44-9F9F-E200DD1ED9D7}"/>
              </a:ext>
            </a:extLst>
          </p:cNvPr>
          <p:cNvSpPr/>
          <p:nvPr/>
        </p:nvSpPr>
        <p:spPr>
          <a:xfrm>
            <a:off x="0" y="0"/>
            <a:ext cx="3443583" cy="5603132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FB81A19-3A7E-43DF-BD68-AE0AECB84C56}"/>
              </a:ext>
            </a:extLst>
          </p:cNvPr>
          <p:cNvSpPr/>
          <p:nvPr/>
        </p:nvSpPr>
        <p:spPr>
          <a:xfrm>
            <a:off x="20442201" y="5615580"/>
            <a:ext cx="3465830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16">
            <a:extLst>
              <a:ext uri="{FF2B5EF4-FFF2-40B4-BE49-F238E27FC236}">
                <a16:creationId xmlns:a16="http://schemas.microsoft.com/office/drawing/2014/main" id="{D4D738D8-2D96-4474-A090-4B48EDD69208}"/>
              </a:ext>
            </a:extLst>
          </p:cNvPr>
          <p:cNvSpPr/>
          <p:nvPr/>
        </p:nvSpPr>
        <p:spPr>
          <a:xfrm>
            <a:off x="9649460" y="116967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EBF3B43-E51F-4139-BC9E-37FAB46ED729}"/>
              </a:ext>
            </a:extLst>
          </p:cNvPr>
          <p:cNvSpPr/>
          <p:nvPr/>
        </p:nvSpPr>
        <p:spPr>
          <a:xfrm>
            <a:off x="10868560" y="1492394"/>
            <a:ext cx="2646878" cy="6235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聆听大师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9791680" y="5424170"/>
            <a:ext cx="4212590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6931660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9057640" y="652780"/>
            <a:ext cx="6007735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5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475970" y="1931877"/>
            <a:ext cx="12508040" cy="10346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 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“大师美学课堂”项目，缘起于阿克苏诺贝尔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2011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年创立的“阿克苏诺贝尔中国大学生社会公益奖”（简称“公益奖”）。公益奖作为“中国大学生社会实践知行促进计划”（简称“知行计划”）核心项目，是中国第一个以大学生社团为奖励对象的社会公益奖项，开展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9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年来累计覆盖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103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座城市的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284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所高校，鼓舞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2000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余万大学生；大学生志愿实践时长累计达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198,831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天，相当于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544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年，令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2,527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所乡村学校师生受益。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endParaRPr lang="zh-CN" altLang="en-US" sz="3200" kern="1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   2018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年，“公益奖”首度开展“大师美学课堂”项目，支持清华大学、同济大学、东南大学、中国美术学院等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11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所知名高校的大学生实践团队，寻访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42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位蜚声国内外建筑与设计领域的院士、教授、建筑师，了解最前沿的建筑设计思想，发掘大师典型作品背后的故事，并带着大师理念和成功案例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走向青海、新疆、贵州、四川等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12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省的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31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所乡村学校，培养当地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孩子感受美、发现美、创造美的能力。</a:t>
            </a:r>
            <a:endParaRPr lang="zh-CN" altLang="en-US" sz="3200" kern="1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58414" y="564741"/>
            <a:ext cx="6340197" cy="1069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zh-CN" altLang="en-US" b="1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关于“大师美学课堂”</a:t>
            </a:r>
          </a:p>
        </p:txBody>
      </p:sp>
      <p:sp>
        <p:nvSpPr>
          <p:cNvPr id="12" name="矩形 11"/>
          <p:cNvSpPr/>
          <p:nvPr/>
        </p:nvSpPr>
        <p:spPr>
          <a:xfrm>
            <a:off x="13651465" y="1646784"/>
            <a:ext cx="9906000" cy="7022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为进一步支持中国乡村美育教育发展，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2019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年，阿克苏诺贝尔中国与宝洁中国、中国青少年发展基金会正式启动公益战略合作，整合“大师美学课堂”多年成果，研发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《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大师美学课堂青少年美育教育课程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》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，将捐赠给宝洁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200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余所希望学校使用，共同携手服务乡村振兴，推进教育扶贫，传递建筑的色彩与艺术之美，帮助孩子们认识和学习建筑美学知识；课程还将上线知行计划优秀课程中心，面向全国大学生实践团队及教育工作者免费开放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330" y="8997437"/>
            <a:ext cx="6098674" cy="4065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空心弧 14"/>
          <p:cNvSpPr/>
          <p:nvPr/>
        </p:nvSpPr>
        <p:spPr>
          <a:xfrm rot="5400000">
            <a:off x="19418277" y="8924033"/>
            <a:ext cx="4065783" cy="4212591"/>
          </a:xfrm>
          <a:prstGeom prst="blockArc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9649460" y="116967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6931660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5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89741" y="2839242"/>
            <a:ext cx="23284684" cy="526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   </a:t>
            </a: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中国大学生社会实践知行促进计划（简称“知行计划”）于2012年正式创立，是中国最重要的大学生项目官方平台，旨在推动和帮助社会力量，参与支持大学生社会实践和成长发展。截至2019年，“知行计划”已累计发动包括清华大学、北京大学、复旦大学、同济大学等超过470所大学的6,000多支大学生团队参与，持续开展包括助学支教、环境保护、减贫脱贫、创新创业、乡村调研、专业竞赛、公益传播等形式多样的大学生社会实践和成长发展项目，共有49.1万大学生直接参与，使6,400余所乡村学校的300余万师生受益。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rgbClr val="2F505A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“知行计划”官方网站、官方微信、微博二维码</a:t>
            </a:r>
            <a:r>
              <a:rPr kumimoji="0" lang="zh-CN" altLang="en-US" sz="32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                            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39119" y="8459388"/>
            <a:ext cx="7743927" cy="2247439"/>
            <a:chOff x="2886443" y="10417269"/>
            <a:chExt cx="5054277" cy="146685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443" y="10417269"/>
              <a:ext cx="1466850" cy="146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782" y="10417269"/>
              <a:ext cx="1409700" cy="141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970" y="10417269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矩形 15"/>
          <p:cNvSpPr/>
          <p:nvPr/>
        </p:nvSpPr>
        <p:spPr>
          <a:xfrm>
            <a:off x="10253007" y="1492394"/>
            <a:ext cx="3877985" cy="6235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关于知行计划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457" y="7312991"/>
            <a:ext cx="7617641" cy="5078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1"/>
          <p:cNvSpPr txBox="1"/>
          <p:nvPr/>
        </p:nvSpPr>
        <p:spPr>
          <a:xfrm>
            <a:off x="8937918" y="3884215"/>
            <a:ext cx="553037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sp>
        <p:nvSpPr>
          <p:cNvPr id="115" name="2"/>
          <p:cNvSpPr txBox="1"/>
          <p:nvPr/>
        </p:nvSpPr>
        <p:spPr>
          <a:xfrm>
            <a:off x="8937918" y="6543010"/>
            <a:ext cx="553037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116" name="3"/>
          <p:cNvSpPr txBox="1"/>
          <p:nvPr/>
        </p:nvSpPr>
        <p:spPr>
          <a:xfrm>
            <a:off x="8937918" y="9349710"/>
            <a:ext cx="553037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>
                <a:latin typeface="微软雅黑" panose="020B0503020204020204" charset="-122"/>
                <a:ea typeface="微软雅黑" panose="020B0503020204020204" charset="-122"/>
              </a:rPr>
              <a:t>3</a:t>
            </a:r>
          </a:p>
        </p:txBody>
      </p:sp>
      <p:sp>
        <p:nvSpPr>
          <p:cNvPr id="14" name="文本框"/>
          <p:cNvSpPr txBox="1"/>
          <p:nvPr/>
        </p:nvSpPr>
        <p:spPr>
          <a:xfrm>
            <a:off x="10608864" y="3968078"/>
            <a:ext cx="6446740" cy="76581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2F505A"/>
                </a:solidFill>
              </a:defRPr>
            </a:lvl1pPr>
          </a:lstStyle>
          <a:p>
            <a:r>
              <a:rPr lang="zh-CN" sz="4800" b="1" dirty="0">
                <a:latin typeface="微软雅黑" panose="020B0503020204020204" charset="-122"/>
                <a:ea typeface="微软雅黑" panose="020B0503020204020204" charset="-122"/>
              </a:rPr>
              <a:t>距离产生美</a:t>
            </a:r>
          </a:p>
        </p:txBody>
      </p:sp>
      <p:sp>
        <p:nvSpPr>
          <p:cNvPr id="17" name="文本框"/>
          <p:cNvSpPr txBox="1"/>
          <p:nvPr/>
        </p:nvSpPr>
        <p:spPr>
          <a:xfrm>
            <a:off x="10608864" y="6750527"/>
            <a:ext cx="6446740" cy="76581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2F505A"/>
                </a:solidFill>
              </a:defRPr>
            </a:lvl1pPr>
          </a:lstStyle>
          <a:p>
            <a:r>
              <a:rPr lang="zh-CN" sz="48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窗户中的美</a:t>
            </a:r>
          </a:p>
        </p:txBody>
      </p:sp>
      <p:sp>
        <p:nvSpPr>
          <p:cNvPr id="18" name="文本框"/>
          <p:cNvSpPr txBox="1"/>
          <p:nvPr/>
        </p:nvSpPr>
        <p:spPr>
          <a:xfrm>
            <a:off x="10608864" y="9532975"/>
            <a:ext cx="6446740" cy="76581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2F505A"/>
                </a:solidFill>
              </a:defRPr>
            </a:lvl1pPr>
          </a:lstStyle>
          <a:p>
            <a:r>
              <a:rPr lang="zh-CN" sz="4800" b="1" dirty="0">
                <a:latin typeface="微软雅黑" panose="020B0503020204020204" charset="-122"/>
                <a:ea typeface="微软雅黑" panose="020B0503020204020204" charset="-122"/>
              </a:rPr>
              <a:t>望之美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19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直接连接符 20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2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23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直接连接符 23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1927229" y="9476439"/>
            <a:ext cx="2216145" cy="2851815"/>
          </a:xfrm>
          <a:prstGeom prst="rect">
            <a:avLst/>
          </a:prstGeom>
          <a:solidFill>
            <a:srgbClr val="FCF4E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66869" y="7714172"/>
            <a:ext cx="2216145" cy="3067576"/>
          </a:xfrm>
          <a:prstGeom prst="rect">
            <a:avLst/>
          </a:prstGeom>
          <a:solidFill>
            <a:srgbClr val="EF7C4F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6091343" y="3394282"/>
            <a:ext cx="1971501" cy="1914121"/>
          </a:xfrm>
          <a:prstGeom prst="ellipse">
            <a:avLst/>
          </a:prstGeom>
          <a:solidFill>
            <a:srgbClr val="30515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3"/>
          <p:cNvSpPr txBox="1"/>
          <p:nvPr/>
        </p:nvSpPr>
        <p:spPr>
          <a:xfrm>
            <a:off x="16801123" y="3959264"/>
            <a:ext cx="548640" cy="9321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微软雅黑" panose="020B0503020204020204" charset="-122"/>
                <a:ea typeface="微软雅黑" panose="020B0503020204020204" charset="-122"/>
              </a:rPr>
              <a:t>4</a:t>
            </a:r>
          </a:p>
        </p:txBody>
      </p:sp>
      <p:sp>
        <p:nvSpPr>
          <p:cNvPr id="8" name="文本框"/>
          <p:cNvSpPr txBox="1"/>
          <p:nvPr/>
        </p:nvSpPr>
        <p:spPr>
          <a:xfrm>
            <a:off x="18454924" y="3967957"/>
            <a:ext cx="6446740" cy="76581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2F505A"/>
                </a:solidFill>
              </a:defRPr>
            </a:lvl1pPr>
          </a:lstStyle>
          <a:p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</a:rPr>
              <a:t>一扇漏花窗</a:t>
            </a:r>
          </a:p>
        </p:txBody>
      </p:sp>
      <p:sp>
        <p:nvSpPr>
          <p:cNvPr id="4" name="椭圆 3"/>
          <p:cNvSpPr/>
          <p:nvPr/>
        </p:nvSpPr>
        <p:spPr>
          <a:xfrm>
            <a:off x="16088803" y="6176852"/>
            <a:ext cx="1971501" cy="1914121"/>
          </a:xfrm>
          <a:prstGeom prst="ellipse">
            <a:avLst/>
          </a:prstGeom>
          <a:solidFill>
            <a:srgbClr val="30515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3"/>
          <p:cNvSpPr txBox="1"/>
          <p:nvPr/>
        </p:nvSpPr>
        <p:spPr>
          <a:xfrm>
            <a:off x="16798583" y="6741834"/>
            <a:ext cx="548640" cy="9321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sp>
        <p:nvSpPr>
          <p:cNvPr id="9" name="文本框"/>
          <p:cNvSpPr txBox="1"/>
          <p:nvPr/>
        </p:nvSpPr>
        <p:spPr>
          <a:xfrm>
            <a:off x="18452384" y="6750527"/>
            <a:ext cx="6446740" cy="76581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2F505A"/>
                </a:solidFill>
              </a:defRPr>
            </a:lvl1pPr>
          </a:lstStyle>
          <a:p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</a:rPr>
              <a:t>走进大师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9320510" y="4929505"/>
            <a:ext cx="4946015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6915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5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2329359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349136" y="3116916"/>
            <a:ext cx="9199245" cy="8632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>
              <a:lnSpc>
                <a:spcPts val="4800"/>
              </a:lnSpc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sz="4400" b="1" dirty="0">
                <a:solidFill>
                  <a:srgbClr val="EF7C4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古</a:t>
            </a:r>
            <a:r>
              <a:rPr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代女诗人郭六芳有一首诗《舟还长沙》：“侬家家住两湖东，十二珠帘夕阳红，今日忽从江上望，始知家在画图中。”</a:t>
            </a:r>
          </a:p>
          <a:p>
            <a:pPr eaLnBrk="1">
              <a:lnSpc>
                <a:spcPts val="4800"/>
              </a:lnSpc>
            </a:pPr>
            <a:r>
              <a:rPr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sz="4400" b="1" dirty="0">
                <a:solidFill>
                  <a:srgbClr val="EF7C4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诗</a:t>
            </a:r>
            <a:r>
              <a:rPr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平时生活在家里，没有能够感受到家的美。因为家里的环境她太熟悉了，这间房子是卧室，那张桌子是餐桌，注意力不能专心致志地去看房子，桌子是什么样子，而迁到旁的意义上去，一旦和实用意义拉开了距离，从远处看，才发现在红色的夕照下，十二珠帘光辉闪灼。原来家在图画中，融在自然的一片美的形象里。</a:t>
            </a:r>
          </a:p>
          <a:p>
            <a:pPr algn="r" eaLnBrk="1">
              <a:lnSpc>
                <a:spcPts val="4800"/>
              </a:lnSpc>
            </a:pPr>
            <a:r>
              <a:rPr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——选自《美学十五讲》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2169DEC-A4C0-4470-B00A-566A94295BCC}"/>
              </a:ext>
            </a:extLst>
          </p:cNvPr>
          <p:cNvGrpSpPr/>
          <p:nvPr/>
        </p:nvGrpSpPr>
        <p:grpSpPr>
          <a:xfrm>
            <a:off x="4913459" y="1236670"/>
            <a:ext cx="5085080" cy="1273175"/>
            <a:chOff x="9649460" y="1065530"/>
            <a:chExt cx="5085080" cy="1273175"/>
          </a:xfrm>
        </p:grpSpPr>
        <p:sp>
          <p:nvSpPr>
            <p:cNvPr id="11" name="圆角矩形 10"/>
            <p:cNvSpPr/>
            <p:nvPr/>
          </p:nvSpPr>
          <p:spPr>
            <a:xfrm>
              <a:off x="9649460" y="1214120"/>
              <a:ext cx="5085080" cy="1124585"/>
            </a:xfrm>
            <a:prstGeom prst="round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10576560" y="1065530"/>
              <a:ext cx="3230880" cy="1273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lang="zh-CN" altLang="en-US" b="1" dirty="0">
                  <a:solidFill>
                    <a:srgbClr val="2F505A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距离产生美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07DFC29-5FFC-482A-AFC6-FAFB14C83F9E}"/>
              </a:ext>
            </a:extLst>
          </p:cNvPr>
          <p:cNvGrpSpPr/>
          <p:nvPr/>
        </p:nvGrpSpPr>
        <p:grpSpPr>
          <a:xfrm>
            <a:off x="2556689" y="9075838"/>
            <a:ext cx="11006455" cy="1666675"/>
            <a:chOff x="3432175" y="9075838"/>
            <a:chExt cx="11006455" cy="1666675"/>
          </a:xfrm>
        </p:grpSpPr>
        <p:sp>
          <p:nvSpPr>
            <p:cNvPr id="18" name="椭圆 17"/>
            <p:cNvSpPr/>
            <p:nvPr/>
          </p:nvSpPr>
          <p:spPr>
            <a:xfrm>
              <a:off x="3432175" y="9208770"/>
              <a:ext cx="774700" cy="774700"/>
            </a:xfrm>
            <a:prstGeom prst="ellipse">
              <a:avLst/>
            </a:prstGeom>
            <a:solidFill>
              <a:srgbClr val="EF7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531235" y="9075838"/>
              <a:ext cx="10907395" cy="166667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eaLnBrk="1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3600" b="1" dirty="0">
                  <a:solidFill>
                    <a:srgbClr val="2F505A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Q:  </a:t>
              </a:r>
              <a:r>
                <a:rPr sz="3600" b="1" dirty="0">
                  <a:solidFill>
                    <a:srgbClr val="2F505A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什么原因让诗人对家的美产生了不同的感受?</a:t>
              </a:r>
            </a:p>
            <a:p>
              <a:pPr eaLnBrk="1">
                <a:lnSpc>
                  <a:spcPct val="150000"/>
                </a:lnSpc>
                <a:spcBef>
                  <a:spcPts val="0"/>
                </a:spcBef>
              </a:pPr>
              <a:r>
                <a:rPr sz="3600" b="1" dirty="0">
                  <a:solidFill>
                    <a:srgbClr val="2F505A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   诗中出现了几个位置，分别从哪看到的？</a:t>
              </a: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38C8899D-0858-48DD-AAC7-E0BBE3A4F981}"/>
              </a:ext>
            </a:extLst>
          </p:cNvPr>
          <p:cNvSpPr/>
          <p:nvPr/>
        </p:nvSpPr>
        <p:spPr>
          <a:xfrm>
            <a:off x="0" y="0"/>
            <a:ext cx="3441065" cy="4339590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48" y="3139547"/>
            <a:ext cx="9857749" cy="553676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3648055" y="4976178"/>
            <a:ext cx="551815" cy="551815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9320510" y="4929505"/>
            <a:ext cx="4946015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6915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5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16384" y="9535708"/>
            <a:ext cx="1780540" cy="10248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观察</a:t>
            </a:r>
          </a:p>
        </p:txBody>
      </p:sp>
      <p:sp>
        <p:nvSpPr>
          <p:cNvPr id="16" name="矩形 15"/>
          <p:cNvSpPr/>
          <p:nvPr/>
        </p:nvSpPr>
        <p:spPr>
          <a:xfrm>
            <a:off x="8331485" y="9535708"/>
            <a:ext cx="11988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距离</a:t>
            </a:r>
          </a:p>
        </p:txBody>
      </p:sp>
      <p:sp>
        <p:nvSpPr>
          <p:cNvPr id="14" name="矩形 13"/>
          <p:cNvSpPr/>
          <p:nvPr/>
        </p:nvSpPr>
        <p:spPr>
          <a:xfrm>
            <a:off x="14224635" y="4929505"/>
            <a:ext cx="1015936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眼睛是心灵的窗户，窗是建筑的眼睛。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4421485" y="5851208"/>
            <a:ext cx="8919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>
              <a:lnSpc>
                <a:spcPct val="150000"/>
              </a:lnSpc>
            </a:pPr>
            <a:r>
              <a:rPr lang="zh-CN" alt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看建筑景物所处的空间方位、角度不同，会产生不同的美的感受。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9924027-6736-4013-9265-9C5A4F93EE64}"/>
              </a:ext>
            </a:extLst>
          </p:cNvPr>
          <p:cNvSpPr/>
          <p:nvPr/>
        </p:nvSpPr>
        <p:spPr>
          <a:xfrm>
            <a:off x="0" y="0"/>
            <a:ext cx="3441065" cy="4339590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6706DCE-3763-4F32-80E5-731D1ED40C36}"/>
              </a:ext>
            </a:extLst>
          </p:cNvPr>
          <p:cNvSpPr/>
          <p:nvPr/>
        </p:nvSpPr>
        <p:spPr>
          <a:xfrm>
            <a:off x="2329359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FB894C5-6F6C-46CC-902F-734D717F988D}"/>
              </a:ext>
            </a:extLst>
          </p:cNvPr>
          <p:cNvGrpSpPr/>
          <p:nvPr/>
        </p:nvGrpSpPr>
        <p:grpSpPr>
          <a:xfrm>
            <a:off x="4913459" y="1236670"/>
            <a:ext cx="5085080" cy="1273175"/>
            <a:chOff x="9649460" y="1065530"/>
            <a:chExt cx="5085080" cy="1273175"/>
          </a:xfrm>
        </p:grpSpPr>
        <p:sp>
          <p:nvSpPr>
            <p:cNvPr id="30" name="圆角矩形 10">
              <a:extLst>
                <a:ext uri="{FF2B5EF4-FFF2-40B4-BE49-F238E27FC236}">
                  <a16:creationId xmlns:a16="http://schemas.microsoft.com/office/drawing/2014/main" id="{B46C362F-C544-4439-8D71-2F14243D4F7A}"/>
                </a:ext>
              </a:extLst>
            </p:cNvPr>
            <p:cNvSpPr/>
            <p:nvPr/>
          </p:nvSpPr>
          <p:spPr>
            <a:xfrm>
              <a:off x="9649460" y="1214120"/>
              <a:ext cx="5085080" cy="1124585"/>
            </a:xfrm>
            <a:prstGeom prst="round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A48545E-D1E7-4842-A34D-9A0B2FE79931}"/>
                </a:ext>
              </a:extLst>
            </p:cNvPr>
            <p:cNvSpPr/>
            <p:nvPr/>
          </p:nvSpPr>
          <p:spPr>
            <a:xfrm>
              <a:off x="10576560" y="1065530"/>
              <a:ext cx="3230880" cy="1273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lang="zh-CN" altLang="en-US" b="1" dirty="0">
                  <a:solidFill>
                    <a:srgbClr val="2F505A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距离产生美</a:t>
              </a: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025E0CCE-0A98-4176-8ED8-FB032E0008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48" y="3139547"/>
            <a:ext cx="9857749" cy="553676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bldLvl="0" animBg="1"/>
      <p:bldP spid="16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9320510" y="4929505"/>
            <a:ext cx="4946015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6915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5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3243236" y="6265631"/>
            <a:ext cx="10159365" cy="308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窗含西岭千秋雪</a:t>
            </a:r>
          </a:p>
          <a:p>
            <a:pPr>
              <a:lnSpc>
                <a:spcPct val="100000"/>
              </a:lnSpc>
            </a:pPr>
            <a:r>
              <a:rPr lang="zh-CN" alt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一个小房间的窗看到了西岭、雪，</a:t>
            </a:r>
            <a:endParaRPr lang="en-US" altLang="zh-CN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感受到了建筑外广阔的空间。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A0A27F8-B61D-4614-98B0-BA6711546BE1}"/>
              </a:ext>
            </a:extLst>
          </p:cNvPr>
          <p:cNvSpPr/>
          <p:nvPr/>
        </p:nvSpPr>
        <p:spPr>
          <a:xfrm>
            <a:off x="0" y="0"/>
            <a:ext cx="3441065" cy="4339590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0">
            <a:extLst>
              <a:ext uri="{FF2B5EF4-FFF2-40B4-BE49-F238E27FC236}">
                <a16:creationId xmlns:a16="http://schemas.microsoft.com/office/drawing/2014/main" id="{5C79109F-3791-4DBC-9342-1D0427ADB18C}"/>
              </a:ext>
            </a:extLst>
          </p:cNvPr>
          <p:cNvSpPr/>
          <p:nvPr/>
        </p:nvSpPr>
        <p:spPr>
          <a:xfrm>
            <a:off x="4913459" y="138526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1046D21-6FEB-48BF-9573-38A19FE7F1C0}"/>
              </a:ext>
            </a:extLst>
          </p:cNvPr>
          <p:cNvSpPr/>
          <p:nvPr/>
        </p:nvSpPr>
        <p:spPr>
          <a:xfrm>
            <a:off x="5975057" y="1215891"/>
            <a:ext cx="3262432" cy="112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窗户中的</a:t>
            </a: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美</a:t>
            </a: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9" r="17299"/>
          <a:stretch>
            <a:fillRect/>
          </a:stretch>
        </p:blipFill>
        <p:spPr>
          <a:xfrm>
            <a:off x="3167668" y="3283389"/>
            <a:ext cx="8829734" cy="8350181"/>
          </a:xfr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9320510" y="4929505"/>
            <a:ext cx="4946015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6915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6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242310" y="3206115"/>
            <a:ext cx="572770" cy="572770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815715" y="3158490"/>
            <a:ext cx="1761934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</a:pPr>
            <a:r>
              <a:rPr lang="zh-CN" alt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你周围的环境中，有哪些建筑上以通过改变视野实现借景，把远处、相邻、建筑外高大的、建筑外低处的或不同季节的自然之景纳入家中、园中，让人感受到自然之趣？</a:t>
            </a:r>
          </a:p>
        </p:txBody>
      </p:sp>
      <p:graphicFrame>
        <p:nvGraphicFramePr>
          <p:cNvPr id="20" name="表格 19"/>
          <p:cNvGraphicFramePr/>
          <p:nvPr>
            <p:custDataLst>
              <p:tags r:id="rId1"/>
            </p:custDataLst>
          </p:nvPr>
        </p:nvGraphicFramePr>
        <p:xfrm>
          <a:off x="3204845" y="5575935"/>
          <a:ext cx="18229580" cy="4914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4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6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1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4000" b="1" dirty="0" err="1">
                          <a:solidFill>
                            <a:srgbClr val="2F505A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建筑名称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4000" b="1" dirty="0">
                          <a:solidFill>
                            <a:srgbClr val="2F505A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视野如何变化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200000"/>
                        </a:lnSpc>
                        <a:buNone/>
                      </a:pPr>
                      <a:r>
                        <a:rPr sz="4000" b="1" dirty="0" err="1">
                          <a:solidFill>
                            <a:srgbClr val="2F505A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纳入了哪些自然景色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3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 dirty="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3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23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7" name="组合 16">
            <a:extLst>
              <a:ext uri="{FF2B5EF4-FFF2-40B4-BE49-F238E27FC236}">
                <a16:creationId xmlns:a16="http://schemas.microsoft.com/office/drawing/2014/main" id="{E9588BF7-98FA-4B9B-9731-542B049F6BD9}"/>
              </a:ext>
            </a:extLst>
          </p:cNvPr>
          <p:cNvGrpSpPr/>
          <p:nvPr/>
        </p:nvGrpSpPr>
        <p:grpSpPr>
          <a:xfrm>
            <a:off x="9649460" y="1241575"/>
            <a:ext cx="5085080" cy="1273175"/>
            <a:chOff x="9649460" y="1065530"/>
            <a:chExt cx="5085080" cy="1273175"/>
          </a:xfrm>
        </p:grpSpPr>
        <p:sp>
          <p:nvSpPr>
            <p:cNvPr id="19" name="圆角矩形 10">
              <a:extLst>
                <a:ext uri="{FF2B5EF4-FFF2-40B4-BE49-F238E27FC236}">
                  <a16:creationId xmlns:a16="http://schemas.microsoft.com/office/drawing/2014/main" id="{409B1D28-57A4-4352-BA3E-2AFDE5DF3BE6}"/>
                </a:ext>
              </a:extLst>
            </p:cNvPr>
            <p:cNvSpPr/>
            <p:nvPr/>
          </p:nvSpPr>
          <p:spPr>
            <a:xfrm>
              <a:off x="9649460" y="1214120"/>
              <a:ext cx="5085080" cy="1124585"/>
            </a:xfrm>
            <a:prstGeom prst="round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F50CE4A1-13FC-4494-ABB2-C847E63919BF}"/>
                </a:ext>
              </a:extLst>
            </p:cNvPr>
            <p:cNvSpPr/>
            <p:nvPr/>
          </p:nvSpPr>
          <p:spPr>
            <a:xfrm>
              <a:off x="10576560" y="1065530"/>
              <a:ext cx="3262432" cy="11252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lang="zh-CN" altLang="en-US" b="1" dirty="0">
                  <a:solidFill>
                    <a:srgbClr val="2F505A"/>
                  </a:solidFill>
                  <a:latin typeface="微软雅黑" panose="020B0503020204020204" charset="-122"/>
                  <a:ea typeface="微软雅黑" panose="020B0503020204020204" charset="-122"/>
                </a:rPr>
                <a:t>窗户中的</a:t>
              </a:r>
              <a:r>
                <a:rPr lang="zh-CN" altLang="en-US" b="1" dirty="0">
                  <a:solidFill>
                    <a:srgbClr val="2F505A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美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1A84B804-7D93-43AF-8616-8E47D7D2246E}"/>
              </a:ext>
            </a:extLst>
          </p:cNvPr>
          <p:cNvSpPr/>
          <p:nvPr/>
        </p:nvSpPr>
        <p:spPr>
          <a:xfrm>
            <a:off x="1" y="0"/>
            <a:ext cx="3125967" cy="4339590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0" y="0"/>
            <a:ext cx="3441065" cy="4339590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9320510" y="4929505"/>
            <a:ext cx="4946015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6915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5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1947045" y="3254342"/>
            <a:ext cx="12797790" cy="70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思考：人欣赏建筑的美可以在建筑的什么位置？</a:t>
            </a:r>
          </a:p>
        </p:txBody>
      </p:sp>
      <p:sp>
        <p:nvSpPr>
          <p:cNvPr id="91" name="椭圆 90"/>
          <p:cNvSpPr/>
          <p:nvPr/>
        </p:nvSpPr>
        <p:spPr>
          <a:xfrm>
            <a:off x="11374275" y="3277179"/>
            <a:ext cx="572770" cy="572770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E48D36D2-E124-4D2B-8B4C-57A80596D1AA}"/>
              </a:ext>
            </a:extLst>
          </p:cNvPr>
          <p:cNvGrpSpPr/>
          <p:nvPr/>
        </p:nvGrpSpPr>
        <p:grpSpPr>
          <a:xfrm>
            <a:off x="9649460" y="1087452"/>
            <a:ext cx="5085080" cy="1251253"/>
            <a:chOff x="9649460" y="1087452"/>
            <a:chExt cx="5085080" cy="1251253"/>
          </a:xfrm>
        </p:grpSpPr>
        <p:sp>
          <p:nvSpPr>
            <p:cNvPr id="50" name="圆角矩形 10">
              <a:extLst>
                <a:ext uri="{FF2B5EF4-FFF2-40B4-BE49-F238E27FC236}">
                  <a16:creationId xmlns:a16="http://schemas.microsoft.com/office/drawing/2014/main" id="{D8D96FA0-82F7-4CF9-89A3-3468E9FA6ABA}"/>
                </a:ext>
              </a:extLst>
            </p:cNvPr>
            <p:cNvSpPr/>
            <p:nvPr/>
          </p:nvSpPr>
          <p:spPr>
            <a:xfrm>
              <a:off x="9649460" y="1214120"/>
              <a:ext cx="5085080" cy="1124585"/>
            </a:xfrm>
            <a:prstGeom prst="round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C225903-210D-4ADB-A520-B02D64B6CBBB}"/>
                </a:ext>
              </a:extLst>
            </p:cNvPr>
            <p:cNvSpPr/>
            <p:nvPr/>
          </p:nvSpPr>
          <p:spPr>
            <a:xfrm>
              <a:off x="11095975" y="1087452"/>
              <a:ext cx="2031325" cy="11252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lang="zh-CN" altLang="en-US" b="1" dirty="0">
                  <a:solidFill>
                    <a:srgbClr val="2F505A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望之美</a:t>
              </a:r>
            </a:p>
          </p:txBody>
        </p:sp>
      </p:grpSp>
      <p:sp>
        <p:nvSpPr>
          <p:cNvPr id="12" name="日期占位符 11">
            <a:extLst>
              <a:ext uri="{FF2B5EF4-FFF2-40B4-BE49-F238E27FC236}">
                <a16:creationId xmlns:a16="http://schemas.microsoft.com/office/drawing/2014/main" id="{75A0AAFB-ADE9-4826-B538-82E5E53A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2" name="图片占位符 6">
            <a:extLst>
              <a:ext uri="{FF2B5EF4-FFF2-40B4-BE49-F238E27FC236}">
                <a16:creationId xmlns:a16="http://schemas.microsoft.com/office/drawing/2014/main" id="{821F66C4-31C0-457A-A15B-F5F993AE78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7205" y="2985072"/>
            <a:ext cx="8742200" cy="6556650"/>
          </a:xfrm>
          <a:prstGeom prst="rect">
            <a:avLst/>
          </a:prstGeom>
        </p:spPr>
      </p:pic>
      <p:grpSp>
        <p:nvGrpSpPr>
          <p:cNvPr id="57" name="Group 6">
            <a:extLst>
              <a:ext uri="{FF2B5EF4-FFF2-40B4-BE49-F238E27FC236}">
                <a16:creationId xmlns:a16="http://schemas.microsoft.com/office/drawing/2014/main" id="{E6555ABA-A726-4D09-8BAB-DC7B13C96F45}"/>
              </a:ext>
            </a:extLst>
          </p:cNvPr>
          <p:cNvGrpSpPr/>
          <p:nvPr/>
        </p:nvGrpSpPr>
        <p:grpSpPr>
          <a:xfrm>
            <a:off x="4845373" y="5945565"/>
            <a:ext cx="1575312" cy="2621082"/>
            <a:chOff x="6621735" y="3235895"/>
            <a:chExt cx="839340" cy="1654831"/>
          </a:xfrm>
          <a:solidFill>
            <a:srgbClr val="EE929F">
              <a:alpha val="90000"/>
            </a:srgbClr>
          </a:solidFill>
        </p:grpSpPr>
        <p:sp>
          <p:nvSpPr>
            <p:cNvPr id="58" name="Oval 43">
              <a:extLst>
                <a:ext uri="{FF2B5EF4-FFF2-40B4-BE49-F238E27FC236}">
                  <a16:creationId xmlns:a16="http://schemas.microsoft.com/office/drawing/2014/main" id="{9189FBEE-AFDB-4714-AB3D-A955AFAF4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1735" y="4799912"/>
              <a:ext cx="839340" cy="9081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9" name="Freeform 75">
              <a:extLst>
                <a:ext uri="{FF2B5EF4-FFF2-40B4-BE49-F238E27FC236}">
                  <a16:creationId xmlns:a16="http://schemas.microsoft.com/office/drawing/2014/main" id="{0B7109F6-40B4-434D-A50C-F364D4E2D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5856" y="3235895"/>
              <a:ext cx="731096" cy="1609882"/>
            </a:xfrm>
            <a:custGeom>
              <a:avLst/>
              <a:gdLst>
                <a:gd name="connsiteX0" fmla="*/ 171639 w 814681"/>
                <a:gd name="connsiteY0" fmla="*/ 413985 h 1793936"/>
                <a:gd name="connsiteX1" fmla="*/ 645460 w 814681"/>
                <a:gd name="connsiteY1" fmla="*/ 413985 h 1793936"/>
                <a:gd name="connsiteX2" fmla="*/ 730070 w 814681"/>
                <a:gd name="connsiteY2" fmla="*/ 486487 h 1793936"/>
                <a:gd name="connsiteX3" fmla="*/ 814681 w 814681"/>
                <a:gd name="connsiteY3" fmla="*/ 935998 h 1793936"/>
                <a:gd name="connsiteX4" fmla="*/ 814681 w 814681"/>
                <a:gd name="connsiteY4" fmla="*/ 948082 h 1793936"/>
                <a:gd name="connsiteX5" fmla="*/ 814681 w 814681"/>
                <a:gd name="connsiteY5" fmla="*/ 960165 h 1793936"/>
                <a:gd name="connsiteX6" fmla="*/ 727653 w 814681"/>
                <a:gd name="connsiteY6" fmla="*/ 1044751 h 1793936"/>
                <a:gd name="connsiteX7" fmla="*/ 643042 w 814681"/>
                <a:gd name="connsiteY7" fmla="*/ 974666 h 1793936"/>
                <a:gd name="connsiteX8" fmla="*/ 589858 w 814681"/>
                <a:gd name="connsiteY8" fmla="*/ 641157 h 1793936"/>
                <a:gd name="connsiteX9" fmla="*/ 589858 w 814681"/>
                <a:gd name="connsiteY9" fmla="*/ 1706934 h 1793936"/>
                <a:gd name="connsiteX10" fmla="*/ 505248 w 814681"/>
                <a:gd name="connsiteY10" fmla="*/ 1793936 h 1793936"/>
                <a:gd name="connsiteX11" fmla="*/ 418219 w 814681"/>
                <a:gd name="connsiteY11" fmla="*/ 1706934 h 1793936"/>
                <a:gd name="connsiteX12" fmla="*/ 418219 w 814681"/>
                <a:gd name="connsiteY12" fmla="*/ 1180088 h 1793936"/>
                <a:gd name="connsiteX13" fmla="*/ 396462 w 814681"/>
                <a:gd name="connsiteY13" fmla="*/ 1180088 h 1793936"/>
                <a:gd name="connsiteX14" fmla="*/ 396462 w 814681"/>
                <a:gd name="connsiteY14" fmla="*/ 1706934 h 1793936"/>
                <a:gd name="connsiteX15" fmla="*/ 311851 w 814681"/>
                <a:gd name="connsiteY15" fmla="*/ 1793936 h 1793936"/>
                <a:gd name="connsiteX16" fmla="*/ 224823 w 814681"/>
                <a:gd name="connsiteY16" fmla="*/ 1706934 h 1793936"/>
                <a:gd name="connsiteX17" fmla="*/ 224823 w 814681"/>
                <a:gd name="connsiteY17" fmla="*/ 641157 h 1793936"/>
                <a:gd name="connsiteX18" fmla="*/ 171639 w 814681"/>
                <a:gd name="connsiteY18" fmla="*/ 974666 h 1793936"/>
                <a:gd name="connsiteX19" fmla="*/ 87028 w 814681"/>
                <a:gd name="connsiteY19" fmla="*/ 1044751 h 1793936"/>
                <a:gd name="connsiteX20" fmla="*/ 0 w 814681"/>
                <a:gd name="connsiteY20" fmla="*/ 960165 h 1793936"/>
                <a:gd name="connsiteX21" fmla="*/ 2417 w 814681"/>
                <a:gd name="connsiteY21" fmla="*/ 948082 h 1793936"/>
                <a:gd name="connsiteX22" fmla="*/ 0 w 814681"/>
                <a:gd name="connsiteY22" fmla="*/ 935998 h 1793936"/>
                <a:gd name="connsiteX23" fmla="*/ 87028 w 814681"/>
                <a:gd name="connsiteY23" fmla="*/ 486487 h 1793936"/>
                <a:gd name="connsiteX24" fmla="*/ 171639 w 814681"/>
                <a:gd name="connsiteY24" fmla="*/ 413985 h 1793936"/>
                <a:gd name="connsiteX25" fmla="*/ 407851 w 814681"/>
                <a:gd name="connsiteY25" fmla="*/ 0 h 1793936"/>
                <a:gd name="connsiteX26" fmla="*/ 592866 w 814681"/>
                <a:gd name="connsiteY26" fmla="*/ 185016 h 1793936"/>
                <a:gd name="connsiteX27" fmla="*/ 407851 w 814681"/>
                <a:gd name="connsiteY27" fmla="*/ 370032 h 1793936"/>
                <a:gd name="connsiteX28" fmla="*/ 222836 w 814681"/>
                <a:gd name="connsiteY28" fmla="*/ 185016 h 1793936"/>
                <a:gd name="connsiteX29" fmla="*/ 407851 w 814681"/>
                <a:gd name="connsiteY29" fmla="*/ 0 h 179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4681" h="1793936">
                  <a:moveTo>
                    <a:pt x="171639" y="413985"/>
                  </a:moveTo>
                  <a:cubicBezTo>
                    <a:pt x="171639" y="413985"/>
                    <a:pt x="171639" y="413985"/>
                    <a:pt x="645460" y="413985"/>
                  </a:cubicBezTo>
                  <a:cubicBezTo>
                    <a:pt x="686556" y="413985"/>
                    <a:pt x="722818" y="445403"/>
                    <a:pt x="730070" y="486487"/>
                  </a:cubicBezTo>
                  <a:cubicBezTo>
                    <a:pt x="730070" y="486487"/>
                    <a:pt x="730070" y="486487"/>
                    <a:pt x="814681" y="935998"/>
                  </a:cubicBezTo>
                  <a:cubicBezTo>
                    <a:pt x="814681" y="940832"/>
                    <a:pt x="814681" y="943248"/>
                    <a:pt x="814681" y="948082"/>
                  </a:cubicBezTo>
                  <a:cubicBezTo>
                    <a:pt x="814681" y="950499"/>
                    <a:pt x="814681" y="955332"/>
                    <a:pt x="814681" y="960165"/>
                  </a:cubicBezTo>
                  <a:cubicBezTo>
                    <a:pt x="814681" y="1006083"/>
                    <a:pt x="776002" y="1044751"/>
                    <a:pt x="727653" y="1044751"/>
                  </a:cubicBezTo>
                  <a:cubicBezTo>
                    <a:pt x="686556" y="1044751"/>
                    <a:pt x="650295" y="1015750"/>
                    <a:pt x="643042" y="974666"/>
                  </a:cubicBezTo>
                  <a:cubicBezTo>
                    <a:pt x="643042" y="974666"/>
                    <a:pt x="643042" y="974666"/>
                    <a:pt x="589858" y="641157"/>
                  </a:cubicBezTo>
                  <a:cubicBezTo>
                    <a:pt x="589858" y="641157"/>
                    <a:pt x="589858" y="641157"/>
                    <a:pt x="589858" y="1706934"/>
                  </a:cubicBezTo>
                  <a:cubicBezTo>
                    <a:pt x="589858" y="1755269"/>
                    <a:pt x="551179" y="1793936"/>
                    <a:pt x="505248" y="1793936"/>
                  </a:cubicBezTo>
                  <a:cubicBezTo>
                    <a:pt x="456898" y="1793936"/>
                    <a:pt x="418219" y="1755269"/>
                    <a:pt x="418219" y="1706934"/>
                  </a:cubicBezTo>
                  <a:cubicBezTo>
                    <a:pt x="418219" y="1706934"/>
                    <a:pt x="418219" y="1706934"/>
                    <a:pt x="418219" y="1180088"/>
                  </a:cubicBezTo>
                  <a:cubicBezTo>
                    <a:pt x="418219" y="1180088"/>
                    <a:pt x="418219" y="1180088"/>
                    <a:pt x="396462" y="1180088"/>
                  </a:cubicBezTo>
                  <a:cubicBezTo>
                    <a:pt x="396462" y="1180088"/>
                    <a:pt x="396462" y="1180088"/>
                    <a:pt x="396462" y="1706934"/>
                  </a:cubicBezTo>
                  <a:cubicBezTo>
                    <a:pt x="396462" y="1755269"/>
                    <a:pt x="357783" y="1793936"/>
                    <a:pt x="311851" y="1793936"/>
                  </a:cubicBezTo>
                  <a:cubicBezTo>
                    <a:pt x="263502" y="1793936"/>
                    <a:pt x="224823" y="1755269"/>
                    <a:pt x="224823" y="1706934"/>
                  </a:cubicBezTo>
                  <a:cubicBezTo>
                    <a:pt x="224823" y="1706934"/>
                    <a:pt x="224823" y="1706934"/>
                    <a:pt x="224823" y="641157"/>
                  </a:cubicBezTo>
                  <a:cubicBezTo>
                    <a:pt x="224823" y="641157"/>
                    <a:pt x="224823" y="641157"/>
                    <a:pt x="171639" y="974666"/>
                  </a:cubicBezTo>
                  <a:cubicBezTo>
                    <a:pt x="164386" y="1015750"/>
                    <a:pt x="128125" y="1044751"/>
                    <a:pt x="87028" y="1044751"/>
                  </a:cubicBezTo>
                  <a:cubicBezTo>
                    <a:pt x="38679" y="1044751"/>
                    <a:pt x="0" y="1006083"/>
                    <a:pt x="0" y="960165"/>
                  </a:cubicBezTo>
                  <a:cubicBezTo>
                    <a:pt x="0" y="955332"/>
                    <a:pt x="0" y="950499"/>
                    <a:pt x="2417" y="948082"/>
                  </a:cubicBezTo>
                  <a:cubicBezTo>
                    <a:pt x="0" y="943248"/>
                    <a:pt x="0" y="940832"/>
                    <a:pt x="0" y="935998"/>
                  </a:cubicBezTo>
                  <a:cubicBezTo>
                    <a:pt x="0" y="935998"/>
                    <a:pt x="0" y="935998"/>
                    <a:pt x="87028" y="486487"/>
                  </a:cubicBezTo>
                  <a:cubicBezTo>
                    <a:pt x="91863" y="445403"/>
                    <a:pt x="128125" y="413985"/>
                    <a:pt x="171639" y="413985"/>
                  </a:cubicBezTo>
                  <a:close/>
                  <a:moveTo>
                    <a:pt x="407851" y="0"/>
                  </a:moveTo>
                  <a:cubicBezTo>
                    <a:pt x="510032" y="0"/>
                    <a:pt x="592866" y="82834"/>
                    <a:pt x="592866" y="185016"/>
                  </a:cubicBezTo>
                  <a:cubicBezTo>
                    <a:pt x="592866" y="287198"/>
                    <a:pt x="510032" y="370032"/>
                    <a:pt x="407851" y="370032"/>
                  </a:cubicBezTo>
                  <a:cubicBezTo>
                    <a:pt x="305670" y="370032"/>
                    <a:pt x="222836" y="287198"/>
                    <a:pt x="222836" y="185016"/>
                  </a:cubicBezTo>
                  <a:cubicBezTo>
                    <a:pt x="222836" y="82834"/>
                    <a:pt x="305670" y="0"/>
                    <a:pt x="407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grpSp>
        <p:nvGrpSpPr>
          <p:cNvPr id="60" name="Group 6">
            <a:extLst>
              <a:ext uri="{FF2B5EF4-FFF2-40B4-BE49-F238E27FC236}">
                <a16:creationId xmlns:a16="http://schemas.microsoft.com/office/drawing/2014/main" id="{26D5281A-0171-464B-914F-00AC5B610F94}"/>
              </a:ext>
            </a:extLst>
          </p:cNvPr>
          <p:cNvGrpSpPr/>
          <p:nvPr/>
        </p:nvGrpSpPr>
        <p:grpSpPr>
          <a:xfrm>
            <a:off x="3325165" y="5945565"/>
            <a:ext cx="1181665" cy="1688228"/>
            <a:chOff x="6621735" y="3235895"/>
            <a:chExt cx="839340" cy="1654831"/>
          </a:xfrm>
          <a:solidFill>
            <a:srgbClr val="EE929F">
              <a:alpha val="90000"/>
            </a:srgbClr>
          </a:solidFill>
        </p:grpSpPr>
        <p:sp>
          <p:nvSpPr>
            <p:cNvPr id="61" name="Oval 43">
              <a:extLst>
                <a:ext uri="{FF2B5EF4-FFF2-40B4-BE49-F238E27FC236}">
                  <a16:creationId xmlns:a16="http://schemas.microsoft.com/office/drawing/2014/main" id="{19BBDE20-8706-4770-B47D-4856637A0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1735" y="4799912"/>
              <a:ext cx="839340" cy="9081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2" name="Freeform 75">
              <a:extLst>
                <a:ext uri="{FF2B5EF4-FFF2-40B4-BE49-F238E27FC236}">
                  <a16:creationId xmlns:a16="http://schemas.microsoft.com/office/drawing/2014/main" id="{FC7D17E2-6D2D-4DB5-94EB-1B9E88420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5856" y="3235895"/>
              <a:ext cx="731096" cy="1609882"/>
            </a:xfrm>
            <a:custGeom>
              <a:avLst/>
              <a:gdLst>
                <a:gd name="connsiteX0" fmla="*/ 171639 w 814681"/>
                <a:gd name="connsiteY0" fmla="*/ 413985 h 1793936"/>
                <a:gd name="connsiteX1" fmla="*/ 645460 w 814681"/>
                <a:gd name="connsiteY1" fmla="*/ 413985 h 1793936"/>
                <a:gd name="connsiteX2" fmla="*/ 730070 w 814681"/>
                <a:gd name="connsiteY2" fmla="*/ 486487 h 1793936"/>
                <a:gd name="connsiteX3" fmla="*/ 814681 w 814681"/>
                <a:gd name="connsiteY3" fmla="*/ 935998 h 1793936"/>
                <a:gd name="connsiteX4" fmla="*/ 814681 w 814681"/>
                <a:gd name="connsiteY4" fmla="*/ 948082 h 1793936"/>
                <a:gd name="connsiteX5" fmla="*/ 814681 w 814681"/>
                <a:gd name="connsiteY5" fmla="*/ 960165 h 1793936"/>
                <a:gd name="connsiteX6" fmla="*/ 727653 w 814681"/>
                <a:gd name="connsiteY6" fmla="*/ 1044751 h 1793936"/>
                <a:gd name="connsiteX7" fmla="*/ 643042 w 814681"/>
                <a:gd name="connsiteY7" fmla="*/ 974666 h 1793936"/>
                <a:gd name="connsiteX8" fmla="*/ 589858 w 814681"/>
                <a:gd name="connsiteY8" fmla="*/ 641157 h 1793936"/>
                <a:gd name="connsiteX9" fmla="*/ 589858 w 814681"/>
                <a:gd name="connsiteY9" fmla="*/ 1706934 h 1793936"/>
                <a:gd name="connsiteX10" fmla="*/ 505248 w 814681"/>
                <a:gd name="connsiteY10" fmla="*/ 1793936 h 1793936"/>
                <a:gd name="connsiteX11" fmla="*/ 418219 w 814681"/>
                <a:gd name="connsiteY11" fmla="*/ 1706934 h 1793936"/>
                <a:gd name="connsiteX12" fmla="*/ 418219 w 814681"/>
                <a:gd name="connsiteY12" fmla="*/ 1180088 h 1793936"/>
                <a:gd name="connsiteX13" fmla="*/ 396462 w 814681"/>
                <a:gd name="connsiteY13" fmla="*/ 1180088 h 1793936"/>
                <a:gd name="connsiteX14" fmla="*/ 396462 w 814681"/>
                <a:gd name="connsiteY14" fmla="*/ 1706934 h 1793936"/>
                <a:gd name="connsiteX15" fmla="*/ 311851 w 814681"/>
                <a:gd name="connsiteY15" fmla="*/ 1793936 h 1793936"/>
                <a:gd name="connsiteX16" fmla="*/ 224823 w 814681"/>
                <a:gd name="connsiteY16" fmla="*/ 1706934 h 1793936"/>
                <a:gd name="connsiteX17" fmla="*/ 224823 w 814681"/>
                <a:gd name="connsiteY17" fmla="*/ 641157 h 1793936"/>
                <a:gd name="connsiteX18" fmla="*/ 171639 w 814681"/>
                <a:gd name="connsiteY18" fmla="*/ 974666 h 1793936"/>
                <a:gd name="connsiteX19" fmla="*/ 87028 w 814681"/>
                <a:gd name="connsiteY19" fmla="*/ 1044751 h 1793936"/>
                <a:gd name="connsiteX20" fmla="*/ 0 w 814681"/>
                <a:gd name="connsiteY20" fmla="*/ 960165 h 1793936"/>
                <a:gd name="connsiteX21" fmla="*/ 2417 w 814681"/>
                <a:gd name="connsiteY21" fmla="*/ 948082 h 1793936"/>
                <a:gd name="connsiteX22" fmla="*/ 0 w 814681"/>
                <a:gd name="connsiteY22" fmla="*/ 935998 h 1793936"/>
                <a:gd name="connsiteX23" fmla="*/ 87028 w 814681"/>
                <a:gd name="connsiteY23" fmla="*/ 486487 h 1793936"/>
                <a:gd name="connsiteX24" fmla="*/ 171639 w 814681"/>
                <a:gd name="connsiteY24" fmla="*/ 413985 h 1793936"/>
                <a:gd name="connsiteX25" fmla="*/ 407851 w 814681"/>
                <a:gd name="connsiteY25" fmla="*/ 0 h 1793936"/>
                <a:gd name="connsiteX26" fmla="*/ 592866 w 814681"/>
                <a:gd name="connsiteY26" fmla="*/ 185016 h 1793936"/>
                <a:gd name="connsiteX27" fmla="*/ 407851 w 814681"/>
                <a:gd name="connsiteY27" fmla="*/ 370032 h 1793936"/>
                <a:gd name="connsiteX28" fmla="*/ 222836 w 814681"/>
                <a:gd name="connsiteY28" fmla="*/ 185016 h 1793936"/>
                <a:gd name="connsiteX29" fmla="*/ 407851 w 814681"/>
                <a:gd name="connsiteY29" fmla="*/ 0 h 179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4681" h="1793936">
                  <a:moveTo>
                    <a:pt x="171639" y="413985"/>
                  </a:moveTo>
                  <a:cubicBezTo>
                    <a:pt x="171639" y="413985"/>
                    <a:pt x="171639" y="413985"/>
                    <a:pt x="645460" y="413985"/>
                  </a:cubicBezTo>
                  <a:cubicBezTo>
                    <a:pt x="686556" y="413985"/>
                    <a:pt x="722818" y="445403"/>
                    <a:pt x="730070" y="486487"/>
                  </a:cubicBezTo>
                  <a:cubicBezTo>
                    <a:pt x="730070" y="486487"/>
                    <a:pt x="730070" y="486487"/>
                    <a:pt x="814681" y="935998"/>
                  </a:cubicBezTo>
                  <a:cubicBezTo>
                    <a:pt x="814681" y="940832"/>
                    <a:pt x="814681" y="943248"/>
                    <a:pt x="814681" y="948082"/>
                  </a:cubicBezTo>
                  <a:cubicBezTo>
                    <a:pt x="814681" y="950499"/>
                    <a:pt x="814681" y="955332"/>
                    <a:pt x="814681" y="960165"/>
                  </a:cubicBezTo>
                  <a:cubicBezTo>
                    <a:pt x="814681" y="1006083"/>
                    <a:pt x="776002" y="1044751"/>
                    <a:pt x="727653" y="1044751"/>
                  </a:cubicBezTo>
                  <a:cubicBezTo>
                    <a:pt x="686556" y="1044751"/>
                    <a:pt x="650295" y="1015750"/>
                    <a:pt x="643042" y="974666"/>
                  </a:cubicBezTo>
                  <a:cubicBezTo>
                    <a:pt x="643042" y="974666"/>
                    <a:pt x="643042" y="974666"/>
                    <a:pt x="589858" y="641157"/>
                  </a:cubicBezTo>
                  <a:cubicBezTo>
                    <a:pt x="589858" y="641157"/>
                    <a:pt x="589858" y="641157"/>
                    <a:pt x="589858" y="1706934"/>
                  </a:cubicBezTo>
                  <a:cubicBezTo>
                    <a:pt x="589858" y="1755269"/>
                    <a:pt x="551179" y="1793936"/>
                    <a:pt x="505248" y="1793936"/>
                  </a:cubicBezTo>
                  <a:cubicBezTo>
                    <a:pt x="456898" y="1793936"/>
                    <a:pt x="418219" y="1755269"/>
                    <a:pt x="418219" y="1706934"/>
                  </a:cubicBezTo>
                  <a:cubicBezTo>
                    <a:pt x="418219" y="1706934"/>
                    <a:pt x="418219" y="1706934"/>
                    <a:pt x="418219" y="1180088"/>
                  </a:cubicBezTo>
                  <a:cubicBezTo>
                    <a:pt x="418219" y="1180088"/>
                    <a:pt x="418219" y="1180088"/>
                    <a:pt x="396462" y="1180088"/>
                  </a:cubicBezTo>
                  <a:cubicBezTo>
                    <a:pt x="396462" y="1180088"/>
                    <a:pt x="396462" y="1180088"/>
                    <a:pt x="396462" y="1706934"/>
                  </a:cubicBezTo>
                  <a:cubicBezTo>
                    <a:pt x="396462" y="1755269"/>
                    <a:pt x="357783" y="1793936"/>
                    <a:pt x="311851" y="1793936"/>
                  </a:cubicBezTo>
                  <a:cubicBezTo>
                    <a:pt x="263502" y="1793936"/>
                    <a:pt x="224823" y="1755269"/>
                    <a:pt x="224823" y="1706934"/>
                  </a:cubicBezTo>
                  <a:cubicBezTo>
                    <a:pt x="224823" y="1706934"/>
                    <a:pt x="224823" y="1706934"/>
                    <a:pt x="224823" y="641157"/>
                  </a:cubicBezTo>
                  <a:cubicBezTo>
                    <a:pt x="224823" y="641157"/>
                    <a:pt x="224823" y="641157"/>
                    <a:pt x="171639" y="974666"/>
                  </a:cubicBezTo>
                  <a:cubicBezTo>
                    <a:pt x="164386" y="1015750"/>
                    <a:pt x="128125" y="1044751"/>
                    <a:pt x="87028" y="1044751"/>
                  </a:cubicBezTo>
                  <a:cubicBezTo>
                    <a:pt x="38679" y="1044751"/>
                    <a:pt x="0" y="1006083"/>
                    <a:pt x="0" y="960165"/>
                  </a:cubicBezTo>
                  <a:cubicBezTo>
                    <a:pt x="0" y="955332"/>
                    <a:pt x="0" y="950499"/>
                    <a:pt x="2417" y="948082"/>
                  </a:cubicBezTo>
                  <a:cubicBezTo>
                    <a:pt x="0" y="943248"/>
                    <a:pt x="0" y="940832"/>
                    <a:pt x="0" y="935998"/>
                  </a:cubicBezTo>
                  <a:cubicBezTo>
                    <a:pt x="0" y="935998"/>
                    <a:pt x="0" y="935998"/>
                    <a:pt x="87028" y="486487"/>
                  </a:cubicBezTo>
                  <a:cubicBezTo>
                    <a:pt x="91863" y="445403"/>
                    <a:pt x="128125" y="413985"/>
                    <a:pt x="171639" y="413985"/>
                  </a:cubicBezTo>
                  <a:close/>
                  <a:moveTo>
                    <a:pt x="407851" y="0"/>
                  </a:moveTo>
                  <a:cubicBezTo>
                    <a:pt x="510032" y="0"/>
                    <a:pt x="592866" y="82834"/>
                    <a:pt x="592866" y="185016"/>
                  </a:cubicBezTo>
                  <a:cubicBezTo>
                    <a:pt x="592866" y="287198"/>
                    <a:pt x="510032" y="370032"/>
                    <a:pt x="407851" y="370032"/>
                  </a:cubicBezTo>
                  <a:cubicBezTo>
                    <a:pt x="305670" y="370032"/>
                    <a:pt x="222836" y="287198"/>
                    <a:pt x="222836" y="185016"/>
                  </a:cubicBezTo>
                  <a:cubicBezTo>
                    <a:pt x="222836" y="82834"/>
                    <a:pt x="305670" y="0"/>
                    <a:pt x="407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grpSp>
        <p:nvGrpSpPr>
          <p:cNvPr id="63" name="Group 6">
            <a:extLst>
              <a:ext uri="{FF2B5EF4-FFF2-40B4-BE49-F238E27FC236}">
                <a16:creationId xmlns:a16="http://schemas.microsoft.com/office/drawing/2014/main" id="{01887D6E-755C-4053-B37A-CF515A6BE0F9}"/>
              </a:ext>
            </a:extLst>
          </p:cNvPr>
          <p:cNvGrpSpPr/>
          <p:nvPr/>
        </p:nvGrpSpPr>
        <p:grpSpPr>
          <a:xfrm>
            <a:off x="4506830" y="6039799"/>
            <a:ext cx="677088" cy="975731"/>
            <a:chOff x="6621735" y="3235895"/>
            <a:chExt cx="839340" cy="1654831"/>
          </a:xfrm>
          <a:solidFill>
            <a:srgbClr val="EE929F">
              <a:alpha val="90000"/>
            </a:srgbClr>
          </a:solidFill>
        </p:grpSpPr>
        <p:sp>
          <p:nvSpPr>
            <p:cNvPr id="64" name="Oval 43">
              <a:extLst>
                <a:ext uri="{FF2B5EF4-FFF2-40B4-BE49-F238E27FC236}">
                  <a16:creationId xmlns:a16="http://schemas.microsoft.com/office/drawing/2014/main" id="{64F6344F-9235-4BA2-8E2C-E932CFF2B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1735" y="4799912"/>
              <a:ext cx="839340" cy="9081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5" name="Freeform 75">
              <a:extLst>
                <a:ext uri="{FF2B5EF4-FFF2-40B4-BE49-F238E27FC236}">
                  <a16:creationId xmlns:a16="http://schemas.microsoft.com/office/drawing/2014/main" id="{66217E2A-EC25-41BB-B5BD-726945004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5856" y="3235895"/>
              <a:ext cx="731096" cy="1609882"/>
            </a:xfrm>
            <a:custGeom>
              <a:avLst/>
              <a:gdLst>
                <a:gd name="connsiteX0" fmla="*/ 171639 w 814681"/>
                <a:gd name="connsiteY0" fmla="*/ 413985 h 1793936"/>
                <a:gd name="connsiteX1" fmla="*/ 645460 w 814681"/>
                <a:gd name="connsiteY1" fmla="*/ 413985 h 1793936"/>
                <a:gd name="connsiteX2" fmla="*/ 730070 w 814681"/>
                <a:gd name="connsiteY2" fmla="*/ 486487 h 1793936"/>
                <a:gd name="connsiteX3" fmla="*/ 814681 w 814681"/>
                <a:gd name="connsiteY3" fmla="*/ 935998 h 1793936"/>
                <a:gd name="connsiteX4" fmla="*/ 814681 w 814681"/>
                <a:gd name="connsiteY4" fmla="*/ 948082 h 1793936"/>
                <a:gd name="connsiteX5" fmla="*/ 814681 w 814681"/>
                <a:gd name="connsiteY5" fmla="*/ 960165 h 1793936"/>
                <a:gd name="connsiteX6" fmla="*/ 727653 w 814681"/>
                <a:gd name="connsiteY6" fmla="*/ 1044751 h 1793936"/>
                <a:gd name="connsiteX7" fmla="*/ 643042 w 814681"/>
                <a:gd name="connsiteY7" fmla="*/ 974666 h 1793936"/>
                <a:gd name="connsiteX8" fmla="*/ 589858 w 814681"/>
                <a:gd name="connsiteY8" fmla="*/ 641157 h 1793936"/>
                <a:gd name="connsiteX9" fmla="*/ 589858 w 814681"/>
                <a:gd name="connsiteY9" fmla="*/ 1706934 h 1793936"/>
                <a:gd name="connsiteX10" fmla="*/ 505248 w 814681"/>
                <a:gd name="connsiteY10" fmla="*/ 1793936 h 1793936"/>
                <a:gd name="connsiteX11" fmla="*/ 418219 w 814681"/>
                <a:gd name="connsiteY11" fmla="*/ 1706934 h 1793936"/>
                <a:gd name="connsiteX12" fmla="*/ 418219 w 814681"/>
                <a:gd name="connsiteY12" fmla="*/ 1180088 h 1793936"/>
                <a:gd name="connsiteX13" fmla="*/ 396462 w 814681"/>
                <a:gd name="connsiteY13" fmla="*/ 1180088 h 1793936"/>
                <a:gd name="connsiteX14" fmla="*/ 396462 w 814681"/>
                <a:gd name="connsiteY14" fmla="*/ 1706934 h 1793936"/>
                <a:gd name="connsiteX15" fmla="*/ 311851 w 814681"/>
                <a:gd name="connsiteY15" fmla="*/ 1793936 h 1793936"/>
                <a:gd name="connsiteX16" fmla="*/ 224823 w 814681"/>
                <a:gd name="connsiteY16" fmla="*/ 1706934 h 1793936"/>
                <a:gd name="connsiteX17" fmla="*/ 224823 w 814681"/>
                <a:gd name="connsiteY17" fmla="*/ 641157 h 1793936"/>
                <a:gd name="connsiteX18" fmla="*/ 171639 w 814681"/>
                <a:gd name="connsiteY18" fmla="*/ 974666 h 1793936"/>
                <a:gd name="connsiteX19" fmla="*/ 87028 w 814681"/>
                <a:gd name="connsiteY19" fmla="*/ 1044751 h 1793936"/>
                <a:gd name="connsiteX20" fmla="*/ 0 w 814681"/>
                <a:gd name="connsiteY20" fmla="*/ 960165 h 1793936"/>
                <a:gd name="connsiteX21" fmla="*/ 2417 w 814681"/>
                <a:gd name="connsiteY21" fmla="*/ 948082 h 1793936"/>
                <a:gd name="connsiteX22" fmla="*/ 0 w 814681"/>
                <a:gd name="connsiteY22" fmla="*/ 935998 h 1793936"/>
                <a:gd name="connsiteX23" fmla="*/ 87028 w 814681"/>
                <a:gd name="connsiteY23" fmla="*/ 486487 h 1793936"/>
                <a:gd name="connsiteX24" fmla="*/ 171639 w 814681"/>
                <a:gd name="connsiteY24" fmla="*/ 413985 h 1793936"/>
                <a:gd name="connsiteX25" fmla="*/ 407851 w 814681"/>
                <a:gd name="connsiteY25" fmla="*/ 0 h 1793936"/>
                <a:gd name="connsiteX26" fmla="*/ 592866 w 814681"/>
                <a:gd name="connsiteY26" fmla="*/ 185016 h 1793936"/>
                <a:gd name="connsiteX27" fmla="*/ 407851 w 814681"/>
                <a:gd name="connsiteY27" fmla="*/ 370032 h 1793936"/>
                <a:gd name="connsiteX28" fmla="*/ 222836 w 814681"/>
                <a:gd name="connsiteY28" fmla="*/ 185016 h 1793936"/>
                <a:gd name="connsiteX29" fmla="*/ 407851 w 814681"/>
                <a:gd name="connsiteY29" fmla="*/ 0 h 179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4681" h="1793936">
                  <a:moveTo>
                    <a:pt x="171639" y="413985"/>
                  </a:moveTo>
                  <a:cubicBezTo>
                    <a:pt x="171639" y="413985"/>
                    <a:pt x="171639" y="413985"/>
                    <a:pt x="645460" y="413985"/>
                  </a:cubicBezTo>
                  <a:cubicBezTo>
                    <a:pt x="686556" y="413985"/>
                    <a:pt x="722818" y="445403"/>
                    <a:pt x="730070" y="486487"/>
                  </a:cubicBezTo>
                  <a:cubicBezTo>
                    <a:pt x="730070" y="486487"/>
                    <a:pt x="730070" y="486487"/>
                    <a:pt x="814681" y="935998"/>
                  </a:cubicBezTo>
                  <a:cubicBezTo>
                    <a:pt x="814681" y="940832"/>
                    <a:pt x="814681" y="943248"/>
                    <a:pt x="814681" y="948082"/>
                  </a:cubicBezTo>
                  <a:cubicBezTo>
                    <a:pt x="814681" y="950499"/>
                    <a:pt x="814681" y="955332"/>
                    <a:pt x="814681" y="960165"/>
                  </a:cubicBezTo>
                  <a:cubicBezTo>
                    <a:pt x="814681" y="1006083"/>
                    <a:pt x="776002" y="1044751"/>
                    <a:pt x="727653" y="1044751"/>
                  </a:cubicBezTo>
                  <a:cubicBezTo>
                    <a:pt x="686556" y="1044751"/>
                    <a:pt x="650295" y="1015750"/>
                    <a:pt x="643042" y="974666"/>
                  </a:cubicBezTo>
                  <a:cubicBezTo>
                    <a:pt x="643042" y="974666"/>
                    <a:pt x="643042" y="974666"/>
                    <a:pt x="589858" y="641157"/>
                  </a:cubicBezTo>
                  <a:cubicBezTo>
                    <a:pt x="589858" y="641157"/>
                    <a:pt x="589858" y="641157"/>
                    <a:pt x="589858" y="1706934"/>
                  </a:cubicBezTo>
                  <a:cubicBezTo>
                    <a:pt x="589858" y="1755269"/>
                    <a:pt x="551179" y="1793936"/>
                    <a:pt x="505248" y="1793936"/>
                  </a:cubicBezTo>
                  <a:cubicBezTo>
                    <a:pt x="456898" y="1793936"/>
                    <a:pt x="418219" y="1755269"/>
                    <a:pt x="418219" y="1706934"/>
                  </a:cubicBezTo>
                  <a:cubicBezTo>
                    <a:pt x="418219" y="1706934"/>
                    <a:pt x="418219" y="1706934"/>
                    <a:pt x="418219" y="1180088"/>
                  </a:cubicBezTo>
                  <a:cubicBezTo>
                    <a:pt x="418219" y="1180088"/>
                    <a:pt x="418219" y="1180088"/>
                    <a:pt x="396462" y="1180088"/>
                  </a:cubicBezTo>
                  <a:cubicBezTo>
                    <a:pt x="396462" y="1180088"/>
                    <a:pt x="396462" y="1180088"/>
                    <a:pt x="396462" y="1706934"/>
                  </a:cubicBezTo>
                  <a:cubicBezTo>
                    <a:pt x="396462" y="1755269"/>
                    <a:pt x="357783" y="1793936"/>
                    <a:pt x="311851" y="1793936"/>
                  </a:cubicBezTo>
                  <a:cubicBezTo>
                    <a:pt x="263502" y="1793936"/>
                    <a:pt x="224823" y="1755269"/>
                    <a:pt x="224823" y="1706934"/>
                  </a:cubicBezTo>
                  <a:cubicBezTo>
                    <a:pt x="224823" y="1706934"/>
                    <a:pt x="224823" y="1706934"/>
                    <a:pt x="224823" y="641157"/>
                  </a:cubicBezTo>
                  <a:cubicBezTo>
                    <a:pt x="224823" y="641157"/>
                    <a:pt x="224823" y="641157"/>
                    <a:pt x="171639" y="974666"/>
                  </a:cubicBezTo>
                  <a:cubicBezTo>
                    <a:pt x="164386" y="1015750"/>
                    <a:pt x="128125" y="1044751"/>
                    <a:pt x="87028" y="1044751"/>
                  </a:cubicBezTo>
                  <a:cubicBezTo>
                    <a:pt x="38679" y="1044751"/>
                    <a:pt x="0" y="1006083"/>
                    <a:pt x="0" y="960165"/>
                  </a:cubicBezTo>
                  <a:cubicBezTo>
                    <a:pt x="0" y="955332"/>
                    <a:pt x="0" y="950499"/>
                    <a:pt x="2417" y="948082"/>
                  </a:cubicBezTo>
                  <a:cubicBezTo>
                    <a:pt x="0" y="943248"/>
                    <a:pt x="0" y="940832"/>
                    <a:pt x="0" y="935998"/>
                  </a:cubicBezTo>
                  <a:cubicBezTo>
                    <a:pt x="0" y="935998"/>
                    <a:pt x="0" y="935998"/>
                    <a:pt x="87028" y="486487"/>
                  </a:cubicBezTo>
                  <a:cubicBezTo>
                    <a:pt x="91863" y="445403"/>
                    <a:pt x="128125" y="413985"/>
                    <a:pt x="171639" y="413985"/>
                  </a:cubicBezTo>
                  <a:close/>
                  <a:moveTo>
                    <a:pt x="407851" y="0"/>
                  </a:moveTo>
                  <a:cubicBezTo>
                    <a:pt x="510032" y="0"/>
                    <a:pt x="592866" y="82834"/>
                    <a:pt x="592866" y="185016"/>
                  </a:cubicBezTo>
                  <a:cubicBezTo>
                    <a:pt x="592866" y="287198"/>
                    <a:pt x="510032" y="370032"/>
                    <a:pt x="407851" y="370032"/>
                  </a:cubicBezTo>
                  <a:cubicBezTo>
                    <a:pt x="305670" y="370032"/>
                    <a:pt x="222836" y="287198"/>
                    <a:pt x="222836" y="185016"/>
                  </a:cubicBezTo>
                  <a:cubicBezTo>
                    <a:pt x="222836" y="82834"/>
                    <a:pt x="305670" y="0"/>
                    <a:pt x="407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ACF5982E-1D9B-4013-95FF-ECAE0AB5193D}"/>
              </a:ext>
            </a:extLst>
          </p:cNvPr>
          <p:cNvCxnSpPr>
            <a:cxnSpLocks/>
          </p:cNvCxnSpPr>
          <p:nvPr/>
        </p:nvCxnSpPr>
        <p:spPr>
          <a:xfrm flipH="1" flipV="1">
            <a:off x="4007690" y="7699030"/>
            <a:ext cx="1357936" cy="424364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494C089D-EE4F-4785-A089-71C5D0477732}"/>
              </a:ext>
            </a:extLst>
          </p:cNvPr>
          <p:cNvCxnSpPr>
            <a:cxnSpLocks/>
          </p:cNvCxnSpPr>
          <p:nvPr/>
        </p:nvCxnSpPr>
        <p:spPr>
          <a:xfrm flipV="1">
            <a:off x="4708055" y="8106535"/>
            <a:ext cx="752147" cy="191376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1" name="Group 6">
            <a:extLst>
              <a:ext uri="{FF2B5EF4-FFF2-40B4-BE49-F238E27FC236}">
                <a16:creationId xmlns:a16="http://schemas.microsoft.com/office/drawing/2014/main" id="{DA729E84-90EB-464F-B0D4-2FFA415963D4}"/>
              </a:ext>
            </a:extLst>
          </p:cNvPr>
          <p:cNvGrpSpPr/>
          <p:nvPr/>
        </p:nvGrpSpPr>
        <p:grpSpPr>
          <a:xfrm>
            <a:off x="2913052" y="7662684"/>
            <a:ext cx="2270866" cy="4171669"/>
            <a:chOff x="6621735" y="3235895"/>
            <a:chExt cx="839340" cy="1654831"/>
          </a:xfrm>
          <a:solidFill>
            <a:srgbClr val="EE929F">
              <a:alpha val="90000"/>
            </a:srgbClr>
          </a:solidFill>
        </p:grpSpPr>
        <p:sp>
          <p:nvSpPr>
            <p:cNvPr id="74" name="Oval 43">
              <a:extLst>
                <a:ext uri="{FF2B5EF4-FFF2-40B4-BE49-F238E27FC236}">
                  <a16:creationId xmlns:a16="http://schemas.microsoft.com/office/drawing/2014/main" id="{28399289-5F00-4EF6-94EE-776AF0898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1735" y="4799912"/>
              <a:ext cx="839340" cy="9081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292BA354-83A9-4911-A8C2-6599A2000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5856" y="3235895"/>
              <a:ext cx="731096" cy="1609882"/>
            </a:xfrm>
            <a:custGeom>
              <a:avLst/>
              <a:gdLst>
                <a:gd name="connsiteX0" fmla="*/ 171639 w 814681"/>
                <a:gd name="connsiteY0" fmla="*/ 413985 h 1793936"/>
                <a:gd name="connsiteX1" fmla="*/ 645460 w 814681"/>
                <a:gd name="connsiteY1" fmla="*/ 413985 h 1793936"/>
                <a:gd name="connsiteX2" fmla="*/ 730070 w 814681"/>
                <a:gd name="connsiteY2" fmla="*/ 486487 h 1793936"/>
                <a:gd name="connsiteX3" fmla="*/ 814681 w 814681"/>
                <a:gd name="connsiteY3" fmla="*/ 935998 h 1793936"/>
                <a:gd name="connsiteX4" fmla="*/ 814681 w 814681"/>
                <a:gd name="connsiteY4" fmla="*/ 948082 h 1793936"/>
                <a:gd name="connsiteX5" fmla="*/ 814681 w 814681"/>
                <a:gd name="connsiteY5" fmla="*/ 960165 h 1793936"/>
                <a:gd name="connsiteX6" fmla="*/ 727653 w 814681"/>
                <a:gd name="connsiteY6" fmla="*/ 1044751 h 1793936"/>
                <a:gd name="connsiteX7" fmla="*/ 643042 w 814681"/>
                <a:gd name="connsiteY7" fmla="*/ 974666 h 1793936"/>
                <a:gd name="connsiteX8" fmla="*/ 589858 w 814681"/>
                <a:gd name="connsiteY8" fmla="*/ 641157 h 1793936"/>
                <a:gd name="connsiteX9" fmla="*/ 589858 w 814681"/>
                <a:gd name="connsiteY9" fmla="*/ 1706934 h 1793936"/>
                <a:gd name="connsiteX10" fmla="*/ 505248 w 814681"/>
                <a:gd name="connsiteY10" fmla="*/ 1793936 h 1793936"/>
                <a:gd name="connsiteX11" fmla="*/ 418219 w 814681"/>
                <a:gd name="connsiteY11" fmla="*/ 1706934 h 1793936"/>
                <a:gd name="connsiteX12" fmla="*/ 418219 w 814681"/>
                <a:gd name="connsiteY12" fmla="*/ 1180088 h 1793936"/>
                <a:gd name="connsiteX13" fmla="*/ 396462 w 814681"/>
                <a:gd name="connsiteY13" fmla="*/ 1180088 h 1793936"/>
                <a:gd name="connsiteX14" fmla="*/ 396462 w 814681"/>
                <a:gd name="connsiteY14" fmla="*/ 1706934 h 1793936"/>
                <a:gd name="connsiteX15" fmla="*/ 311851 w 814681"/>
                <a:gd name="connsiteY15" fmla="*/ 1793936 h 1793936"/>
                <a:gd name="connsiteX16" fmla="*/ 224823 w 814681"/>
                <a:gd name="connsiteY16" fmla="*/ 1706934 h 1793936"/>
                <a:gd name="connsiteX17" fmla="*/ 224823 w 814681"/>
                <a:gd name="connsiteY17" fmla="*/ 641157 h 1793936"/>
                <a:gd name="connsiteX18" fmla="*/ 171639 w 814681"/>
                <a:gd name="connsiteY18" fmla="*/ 974666 h 1793936"/>
                <a:gd name="connsiteX19" fmla="*/ 87028 w 814681"/>
                <a:gd name="connsiteY19" fmla="*/ 1044751 h 1793936"/>
                <a:gd name="connsiteX20" fmla="*/ 0 w 814681"/>
                <a:gd name="connsiteY20" fmla="*/ 960165 h 1793936"/>
                <a:gd name="connsiteX21" fmla="*/ 2417 w 814681"/>
                <a:gd name="connsiteY21" fmla="*/ 948082 h 1793936"/>
                <a:gd name="connsiteX22" fmla="*/ 0 w 814681"/>
                <a:gd name="connsiteY22" fmla="*/ 935998 h 1793936"/>
                <a:gd name="connsiteX23" fmla="*/ 87028 w 814681"/>
                <a:gd name="connsiteY23" fmla="*/ 486487 h 1793936"/>
                <a:gd name="connsiteX24" fmla="*/ 171639 w 814681"/>
                <a:gd name="connsiteY24" fmla="*/ 413985 h 1793936"/>
                <a:gd name="connsiteX25" fmla="*/ 407851 w 814681"/>
                <a:gd name="connsiteY25" fmla="*/ 0 h 1793936"/>
                <a:gd name="connsiteX26" fmla="*/ 592866 w 814681"/>
                <a:gd name="connsiteY26" fmla="*/ 185016 h 1793936"/>
                <a:gd name="connsiteX27" fmla="*/ 407851 w 814681"/>
                <a:gd name="connsiteY27" fmla="*/ 370032 h 1793936"/>
                <a:gd name="connsiteX28" fmla="*/ 222836 w 814681"/>
                <a:gd name="connsiteY28" fmla="*/ 185016 h 1793936"/>
                <a:gd name="connsiteX29" fmla="*/ 407851 w 814681"/>
                <a:gd name="connsiteY29" fmla="*/ 0 h 179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4681" h="1793936">
                  <a:moveTo>
                    <a:pt x="171639" y="413985"/>
                  </a:moveTo>
                  <a:cubicBezTo>
                    <a:pt x="171639" y="413985"/>
                    <a:pt x="171639" y="413985"/>
                    <a:pt x="645460" y="413985"/>
                  </a:cubicBezTo>
                  <a:cubicBezTo>
                    <a:pt x="686556" y="413985"/>
                    <a:pt x="722818" y="445403"/>
                    <a:pt x="730070" y="486487"/>
                  </a:cubicBezTo>
                  <a:cubicBezTo>
                    <a:pt x="730070" y="486487"/>
                    <a:pt x="730070" y="486487"/>
                    <a:pt x="814681" y="935998"/>
                  </a:cubicBezTo>
                  <a:cubicBezTo>
                    <a:pt x="814681" y="940832"/>
                    <a:pt x="814681" y="943248"/>
                    <a:pt x="814681" y="948082"/>
                  </a:cubicBezTo>
                  <a:cubicBezTo>
                    <a:pt x="814681" y="950499"/>
                    <a:pt x="814681" y="955332"/>
                    <a:pt x="814681" y="960165"/>
                  </a:cubicBezTo>
                  <a:cubicBezTo>
                    <a:pt x="814681" y="1006083"/>
                    <a:pt x="776002" y="1044751"/>
                    <a:pt x="727653" y="1044751"/>
                  </a:cubicBezTo>
                  <a:cubicBezTo>
                    <a:pt x="686556" y="1044751"/>
                    <a:pt x="650295" y="1015750"/>
                    <a:pt x="643042" y="974666"/>
                  </a:cubicBezTo>
                  <a:cubicBezTo>
                    <a:pt x="643042" y="974666"/>
                    <a:pt x="643042" y="974666"/>
                    <a:pt x="589858" y="641157"/>
                  </a:cubicBezTo>
                  <a:cubicBezTo>
                    <a:pt x="589858" y="641157"/>
                    <a:pt x="589858" y="641157"/>
                    <a:pt x="589858" y="1706934"/>
                  </a:cubicBezTo>
                  <a:cubicBezTo>
                    <a:pt x="589858" y="1755269"/>
                    <a:pt x="551179" y="1793936"/>
                    <a:pt x="505248" y="1793936"/>
                  </a:cubicBezTo>
                  <a:cubicBezTo>
                    <a:pt x="456898" y="1793936"/>
                    <a:pt x="418219" y="1755269"/>
                    <a:pt x="418219" y="1706934"/>
                  </a:cubicBezTo>
                  <a:cubicBezTo>
                    <a:pt x="418219" y="1706934"/>
                    <a:pt x="418219" y="1706934"/>
                    <a:pt x="418219" y="1180088"/>
                  </a:cubicBezTo>
                  <a:cubicBezTo>
                    <a:pt x="418219" y="1180088"/>
                    <a:pt x="418219" y="1180088"/>
                    <a:pt x="396462" y="1180088"/>
                  </a:cubicBezTo>
                  <a:cubicBezTo>
                    <a:pt x="396462" y="1180088"/>
                    <a:pt x="396462" y="1180088"/>
                    <a:pt x="396462" y="1706934"/>
                  </a:cubicBezTo>
                  <a:cubicBezTo>
                    <a:pt x="396462" y="1755269"/>
                    <a:pt x="357783" y="1793936"/>
                    <a:pt x="311851" y="1793936"/>
                  </a:cubicBezTo>
                  <a:cubicBezTo>
                    <a:pt x="263502" y="1793936"/>
                    <a:pt x="224823" y="1755269"/>
                    <a:pt x="224823" y="1706934"/>
                  </a:cubicBezTo>
                  <a:cubicBezTo>
                    <a:pt x="224823" y="1706934"/>
                    <a:pt x="224823" y="1706934"/>
                    <a:pt x="224823" y="641157"/>
                  </a:cubicBezTo>
                  <a:cubicBezTo>
                    <a:pt x="224823" y="641157"/>
                    <a:pt x="224823" y="641157"/>
                    <a:pt x="171639" y="974666"/>
                  </a:cubicBezTo>
                  <a:cubicBezTo>
                    <a:pt x="164386" y="1015750"/>
                    <a:pt x="128125" y="1044751"/>
                    <a:pt x="87028" y="1044751"/>
                  </a:cubicBezTo>
                  <a:cubicBezTo>
                    <a:pt x="38679" y="1044751"/>
                    <a:pt x="0" y="1006083"/>
                    <a:pt x="0" y="960165"/>
                  </a:cubicBezTo>
                  <a:cubicBezTo>
                    <a:pt x="0" y="955332"/>
                    <a:pt x="0" y="950499"/>
                    <a:pt x="2417" y="948082"/>
                  </a:cubicBezTo>
                  <a:cubicBezTo>
                    <a:pt x="0" y="943248"/>
                    <a:pt x="0" y="940832"/>
                    <a:pt x="0" y="935998"/>
                  </a:cubicBezTo>
                  <a:cubicBezTo>
                    <a:pt x="0" y="935998"/>
                    <a:pt x="0" y="935998"/>
                    <a:pt x="87028" y="486487"/>
                  </a:cubicBezTo>
                  <a:cubicBezTo>
                    <a:pt x="91863" y="445403"/>
                    <a:pt x="128125" y="413985"/>
                    <a:pt x="171639" y="413985"/>
                  </a:cubicBezTo>
                  <a:close/>
                  <a:moveTo>
                    <a:pt x="407851" y="0"/>
                  </a:moveTo>
                  <a:cubicBezTo>
                    <a:pt x="510032" y="0"/>
                    <a:pt x="592866" y="82834"/>
                    <a:pt x="592866" y="185016"/>
                  </a:cubicBezTo>
                  <a:cubicBezTo>
                    <a:pt x="592866" y="287198"/>
                    <a:pt x="510032" y="370032"/>
                    <a:pt x="407851" y="370032"/>
                  </a:cubicBezTo>
                  <a:cubicBezTo>
                    <a:pt x="305670" y="370032"/>
                    <a:pt x="222836" y="287198"/>
                    <a:pt x="222836" y="185016"/>
                  </a:cubicBezTo>
                  <a:cubicBezTo>
                    <a:pt x="222836" y="82834"/>
                    <a:pt x="305670" y="0"/>
                    <a:pt x="407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E7FABC08-8262-4BE1-9A3B-786E87E4BE3D}"/>
              </a:ext>
            </a:extLst>
          </p:cNvPr>
          <p:cNvCxnSpPr>
            <a:cxnSpLocks/>
            <a:stCxn id="62" idx="10"/>
          </p:cNvCxnSpPr>
          <p:nvPr/>
        </p:nvCxnSpPr>
        <p:spPr>
          <a:xfrm flipV="1">
            <a:off x="4039693" y="7320287"/>
            <a:ext cx="780938" cy="26765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F06325F8-1CB6-4D98-BCAA-EFFFAFB286D7}"/>
              </a:ext>
            </a:extLst>
          </p:cNvPr>
          <p:cNvCxnSpPr>
            <a:cxnSpLocks/>
          </p:cNvCxnSpPr>
          <p:nvPr/>
        </p:nvCxnSpPr>
        <p:spPr>
          <a:xfrm flipH="1" flipV="1">
            <a:off x="4280584" y="7090278"/>
            <a:ext cx="548232" cy="178392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2C7A5BEE-D359-407C-863F-AE482741432E}"/>
              </a:ext>
            </a:extLst>
          </p:cNvPr>
          <p:cNvCxnSpPr>
            <a:cxnSpLocks/>
            <a:endCxn id="65" idx="16"/>
          </p:cNvCxnSpPr>
          <p:nvPr/>
        </p:nvCxnSpPr>
        <p:spPr>
          <a:xfrm flipV="1">
            <a:off x="4280580" y="6942992"/>
            <a:ext cx="432664" cy="107282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4" name="图片占位符 9">
            <a:extLst>
              <a:ext uri="{FF2B5EF4-FFF2-40B4-BE49-F238E27FC236}">
                <a16:creationId xmlns:a16="http://schemas.microsoft.com/office/drawing/2014/main" id="{ED3C6834-D116-458A-9A7D-0C16360BD1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0" b="10250"/>
          <a:stretch>
            <a:fillRect/>
          </a:stretch>
        </p:blipFill>
        <p:spPr>
          <a:xfrm>
            <a:off x="11349525" y="7111826"/>
            <a:ext cx="12887900" cy="5675325"/>
          </a:xfrm>
          <a:prstGeom prst="rect">
            <a:avLst/>
          </a:prstGeom>
        </p:spPr>
      </p:pic>
      <p:grpSp>
        <p:nvGrpSpPr>
          <p:cNvPr id="95" name="Group 6">
            <a:extLst>
              <a:ext uri="{FF2B5EF4-FFF2-40B4-BE49-F238E27FC236}">
                <a16:creationId xmlns:a16="http://schemas.microsoft.com/office/drawing/2014/main" id="{14EFA107-4163-45E3-9BFB-CF301584E7EA}"/>
              </a:ext>
            </a:extLst>
          </p:cNvPr>
          <p:cNvGrpSpPr/>
          <p:nvPr/>
        </p:nvGrpSpPr>
        <p:grpSpPr>
          <a:xfrm>
            <a:off x="22674285" y="9424225"/>
            <a:ext cx="796727" cy="1637142"/>
            <a:chOff x="6621735" y="3235895"/>
            <a:chExt cx="839340" cy="1654831"/>
          </a:xfrm>
          <a:solidFill>
            <a:schemeClr val="accent1">
              <a:alpha val="90000"/>
            </a:schemeClr>
          </a:solidFill>
        </p:grpSpPr>
        <p:sp>
          <p:nvSpPr>
            <p:cNvPr id="96" name="Oval 43">
              <a:extLst>
                <a:ext uri="{FF2B5EF4-FFF2-40B4-BE49-F238E27FC236}">
                  <a16:creationId xmlns:a16="http://schemas.microsoft.com/office/drawing/2014/main" id="{170E2CAD-5747-4C1D-9EA9-4FAEADECD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1735" y="4799912"/>
              <a:ext cx="839340" cy="9081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7" name="Freeform 75">
              <a:extLst>
                <a:ext uri="{FF2B5EF4-FFF2-40B4-BE49-F238E27FC236}">
                  <a16:creationId xmlns:a16="http://schemas.microsoft.com/office/drawing/2014/main" id="{A78E3A80-E976-47B0-94E1-3F09EB688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5856" y="3235895"/>
              <a:ext cx="731096" cy="1609882"/>
            </a:xfrm>
            <a:custGeom>
              <a:avLst/>
              <a:gdLst>
                <a:gd name="connsiteX0" fmla="*/ 171639 w 814681"/>
                <a:gd name="connsiteY0" fmla="*/ 413985 h 1793936"/>
                <a:gd name="connsiteX1" fmla="*/ 645460 w 814681"/>
                <a:gd name="connsiteY1" fmla="*/ 413985 h 1793936"/>
                <a:gd name="connsiteX2" fmla="*/ 730070 w 814681"/>
                <a:gd name="connsiteY2" fmla="*/ 486487 h 1793936"/>
                <a:gd name="connsiteX3" fmla="*/ 814681 w 814681"/>
                <a:gd name="connsiteY3" fmla="*/ 935998 h 1793936"/>
                <a:gd name="connsiteX4" fmla="*/ 814681 w 814681"/>
                <a:gd name="connsiteY4" fmla="*/ 948082 h 1793936"/>
                <a:gd name="connsiteX5" fmla="*/ 814681 w 814681"/>
                <a:gd name="connsiteY5" fmla="*/ 960165 h 1793936"/>
                <a:gd name="connsiteX6" fmla="*/ 727653 w 814681"/>
                <a:gd name="connsiteY6" fmla="*/ 1044751 h 1793936"/>
                <a:gd name="connsiteX7" fmla="*/ 643042 w 814681"/>
                <a:gd name="connsiteY7" fmla="*/ 974666 h 1793936"/>
                <a:gd name="connsiteX8" fmla="*/ 589858 w 814681"/>
                <a:gd name="connsiteY8" fmla="*/ 641157 h 1793936"/>
                <a:gd name="connsiteX9" fmla="*/ 589858 w 814681"/>
                <a:gd name="connsiteY9" fmla="*/ 1706934 h 1793936"/>
                <a:gd name="connsiteX10" fmla="*/ 505248 w 814681"/>
                <a:gd name="connsiteY10" fmla="*/ 1793936 h 1793936"/>
                <a:gd name="connsiteX11" fmla="*/ 418219 w 814681"/>
                <a:gd name="connsiteY11" fmla="*/ 1706934 h 1793936"/>
                <a:gd name="connsiteX12" fmla="*/ 418219 w 814681"/>
                <a:gd name="connsiteY12" fmla="*/ 1180088 h 1793936"/>
                <a:gd name="connsiteX13" fmla="*/ 396462 w 814681"/>
                <a:gd name="connsiteY13" fmla="*/ 1180088 h 1793936"/>
                <a:gd name="connsiteX14" fmla="*/ 396462 w 814681"/>
                <a:gd name="connsiteY14" fmla="*/ 1706934 h 1793936"/>
                <a:gd name="connsiteX15" fmla="*/ 311851 w 814681"/>
                <a:gd name="connsiteY15" fmla="*/ 1793936 h 1793936"/>
                <a:gd name="connsiteX16" fmla="*/ 224823 w 814681"/>
                <a:gd name="connsiteY16" fmla="*/ 1706934 h 1793936"/>
                <a:gd name="connsiteX17" fmla="*/ 224823 w 814681"/>
                <a:gd name="connsiteY17" fmla="*/ 641157 h 1793936"/>
                <a:gd name="connsiteX18" fmla="*/ 171639 w 814681"/>
                <a:gd name="connsiteY18" fmla="*/ 974666 h 1793936"/>
                <a:gd name="connsiteX19" fmla="*/ 87028 w 814681"/>
                <a:gd name="connsiteY19" fmla="*/ 1044751 h 1793936"/>
                <a:gd name="connsiteX20" fmla="*/ 0 w 814681"/>
                <a:gd name="connsiteY20" fmla="*/ 960165 h 1793936"/>
                <a:gd name="connsiteX21" fmla="*/ 2417 w 814681"/>
                <a:gd name="connsiteY21" fmla="*/ 948082 h 1793936"/>
                <a:gd name="connsiteX22" fmla="*/ 0 w 814681"/>
                <a:gd name="connsiteY22" fmla="*/ 935998 h 1793936"/>
                <a:gd name="connsiteX23" fmla="*/ 87028 w 814681"/>
                <a:gd name="connsiteY23" fmla="*/ 486487 h 1793936"/>
                <a:gd name="connsiteX24" fmla="*/ 171639 w 814681"/>
                <a:gd name="connsiteY24" fmla="*/ 413985 h 1793936"/>
                <a:gd name="connsiteX25" fmla="*/ 407851 w 814681"/>
                <a:gd name="connsiteY25" fmla="*/ 0 h 1793936"/>
                <a:gd name="connsiteX26" fmla="*/ 592866 w 814681"/>
                <a:gd name="connsiteY26" fmla="*/ 185016 h 1793936"/>
                <a:gd name="connsiteX27" fmla="*/ 407851 w 814681"/>
                <a:gd name="connsiteY27" fmla="*/ 370032 h 1793936"/>
                <a:gd name="connsiteX28" fmla="*/ 222836 w 814681"/>
                <a:gd name="connsiteY28" fmla="*/ 185016 h 1793936"/>
                <a:gd name="connsiteX29" fmla="*/ 407851 w 814681"/>
                <a:gd name="connsiteY29" fmla="*/ 0 h 179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4681" h="1793936">
                  <a:moveTo>
                    <a:pt x="171639" y="413985"/>
                  </a:moveTo>
                  <a:cubicBezTo>
                    <a:pt x="171639" y="413985"/>
                    <a:pt x="171639" y="413985"/>
                    <a:pt x="645460" y="413985"/>
                  </a:cubicBezTo>
                  <a:cubicBezTo>
                    <a:pt x="686556" y="413985"/>
                    <a:pt x="722818" y="445403"/>
                    <a:pt x="730070" y="486487"/>
                  </a:cubicBezTo>
                  <a:cubicBezTo>
                    <a:pt x="730070" y="486487"/>
                    <a:pt x="730070" y="486487"/>
                    <a:pt x="814681" y="935998"/>
                  </a:cubicBezTo>
                  <a:cubicBezTo>
                    <a:pt x="814681" y="940832"/>
                    <a:pt x="814681" y="943248"/>
                    <a:pt x="814681" y="948082"/>
                  </a:cubicBezTo>
                  <a:cubicBezTo>
                    <a:pt x="814681" y="950499"/>
                    <a:pt x="814681" y="955332"/>
                    <a:pt x="814681" y="960165"/>
                  </a:cubicBezTo>
                  <a:cubicBezTo>
                    <a:pt x="814681" y="1006083"/>
                    <a:pt x="776002" y="1044751"/>
                    <a:pt x="727653" y="1044751"/>
                  </a:cubicBezTo>
                  <a:cubicBezTo>
                    <a:pt x="686556" y="1044751"/>
                    <a:pt x="650295" y="1015750"/>
                    <a:pt x="643042" y="974666"/>
                  </a:cubicBezTo>
                  <a:cubicBezTo>
                    <a:pt x="643042" y="974666"/>
                    <a:pt x="643042" y="974666"/>
                    <a:pt x="589858" y="641157"/>
                  </a:cubicBezTo>
                  <a:cubicBezTo>
                    <a:pt x="589858" y="641157"/>
                    <a:pt x="589858" y="641157"/>
                    <a:pt x="589858" y="1706934"/>
                  </a:cubicBezTo>
                  <a:cubicBezTo>
                    <a:pt x="589858" y="1755269"/>
                    <a:pt x="551179" y="1793936"/>
                    <a:pt x="505248" y="1793936"/>
                  </a:cubicBezTo>
                  <a:cubicBezTo>
                    <a:pt x="456898" y="1793936"/>
                    <a:pt x="418219" y="1755269"/>
                    <a:pt x="418219" y="1706934"/>
                  </a:cubicBezTo>
                  <a:cubicBezTo>
                    <a:pt x="418219" y="1706934"/>
                    <a:pt x="418219" y="1706934"/>
                    <a:pt x="418219" y="1180088"/>
                  </a:cubicBezTo>
                  <a:cubicBezTo>
                    <a:pt x="418219" y="1180088"/>
                    <a:pt x="418219" y="1180088"/>
                    <a:pt x="396462" y="1180088"/>
                  </a:cubicBezTo>
                  <a:cubicBezTo>
                    <a:pt x="396462" y="1180088"/>
                    <a:pt x="396462" y="1180088"/>
                    <a:pt x="396462" y="1706934"/>
                  </a:cubicBezTo>
                  <a:cubicBezTo>
                    <a:pt x="396462" y="1755269"/>
                    <a:pt x="357783" y="1793936"/>
                    <a:pt x="311851" y="1793936"/>
                  </a:cubicBezTo>
                  <a:cubicBezTo>
                    <a:pt x="263502" y="1793936"/>
                    <a:pt x="224823" y="1755269"/>
                    <a:pt x="224823" y="1706934"/>
                  </a:cubicBezTo>
                  <a:cubicBezTo>
                    <a:pt x="224823" y="1706934"/>
                    <a:pt x="224823" y="1706934"/>
                    <a:pt x="224823" y="641157"/>
                  </a:cubicBezTo>
                  <a:cubicBezTo>
                    <a:pt x="224823" y="641157"/>
                    <a:pt x="224823" y="641157"/>
                    <a:pt x="171639" y="974666"/>
                  </a:cubicBezTo>
                  <a:cubicBezTo>
                    <a:pt x="164386" y="1015750"/>
                    <a:pt x="128125" y="1044751"/>
                    <a:pt x="87028" y="1044751"/>
                  </a:cubicBezTo>
                  <a:cubicBezTo>
                    <a:pt x="38679" y="1044751"/>
                    <a:pt x="0" y="1006083"/>
                    <a:pt x="0" y="960165"/>
                  </a:cubicBezTo>
                  <a:cubicBezTo>
                    <a:pt x="0" y="955332"/>
                    <a:pt x="0" y="950499"/>
                    <a:pt x="2417" y="948082"/>
                  </a:cubicBezTo>
                  <a:cubicBezTo>
                    <a:pt x="0" y="943248"/>
                    <a:pt x="0" y="940832"/>
                    <a:pt x="0" y="935998"/>
                  </a:cubicBezTo>
                  <a:cubicBezTo>
                    <a:pt x="0" y="935998"/>
                    <a:pt x="0" y="935998"/>
                    <a:pt x="87028" y="486487"/>
                  </a:cubicBezTo>
                  <a:cubicBezTo>
                    <a:pt x="91863" y="445403"/>
                    <a:pt x="128125" y="413985"/>
                    <a:pt x="171639" y="413985"/>
                  </a:cubicBezTo>
                  <a:close/>
                  <a:moveTo>
                    <a:pt x="407851" y="0"/>
                  </a:moveTo>
                  <a:cubicBezTo>
                    <a:pt x="510032" y="0"/>
                    <a:pt x="592866" y="82834"/>
                    <a:pt x="592866" y="185016"/>
                  </a:cubicBezTo>
                  <a:cubicBezTo>
                    <a:pt x="592866" y="287198"/>
                    <a:pt x="510032" y="370032"/>
                    <a:pt x="407851" y="370032"/>
                  </a:cubicBezTo>
                  <a:cubicBezTo>
                    <a:pt x="305670" y="370032"/>
                    <a:pt x="222836" y="287198"/>
                    <a:pt x="222836" y="185016"/>
                  </a:cubicBezTo>
                  <a:cubicBezTo>
                    <a:pt x="222836" y="82834"/>
                    <a:pt x="305670" y="0"/>
                    <a:pt x="407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98" name="流程图: 手动操作 97">
            <a:extLst>
              <a:ext uri="{FF2B5EF4-FFF2-40B4-BE49-F238E27FC236}">
                <a16:creationId xmlns:a16="http://schemas.microsoft.com/office/drawing/2014/main" id="{7889C323-8FBE-4F12-AD1D-1CAB4AB4CDEB}"/>
              </a:ext>
            </a:extLst>
          </p:cNvPr>
          <p:cNvSpPr/>
          <p:nvPr/>
        </p:nvSpPr>
        <p:spPr>
          <a:xfrm rot="17843402">
            <a:off x="11738864" y="8167399"/>
            <a:ext cx="4271557" cy="3181394"/>
          </a:xfrm>
          <a:prstGeom prst="flowChartManualOperation">
            <a:avLst/>
          </a:prstGeom>
          <a:solidFill>
            <a:schemeClr val="accent1">
              <a:lumMod val="75000"/>
              <a:alpha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1FF9BC34-17DA-4403-B3B6-1ECFF08122F9}"/>
              </a:ext>
            </a:extLst>
          </p:cNvPr>
          <p:cNvGrpSpPr/>
          <p:nvPr/>
        </p:nvGrpSpPr>
        <p:grpSpPr>
          <a:xfrm>
            <a:off x="12785898" y="9408004"/>
            <a:ext cx="7467600" cy="7557866"/>
            <a:chOff x="13874642" y="10085583"/>
            <a:chExt cx="5784958" cy="6020326"/>
          </a:xfrm>
        </p:grpSpPr>
        <p:grpSp>
          <p:nvGrpSpPr>
            <p:cNvPr id="100" name="Group 6">
              <a:extLst>
                <a:ext uri="{FF2B5EF4-FFF2-40B4-BE49-F238E27FC236}">
                  <a16:creationId xmlns:a16="http://schemas.microsoft.com/office/drawing/2014/main" id="{4F83E760-DDAC-438F-B420-170BBCF286E9}"/>
                </a:ext>
              </a:extLst>
            </p:cNvPr>
            <p:cNvGrpSpPr/>
            <p:nvPr/>
          </p:nvGrpSpPr>
          <p:grpSpPr>
            <a:xfrm>
              <a:off x="15008141" y="10085583"/>
              <a:ext cx="3695495" cy="6020326"/>
              <a:chOff x="6621735" y="3235895"/>
              <a:chExt cx="839340" cy="1654831"/>
            </a:xfrm>
            <a:solidFill>
              <a:schemeClr val="accent1">
                <a:alpha val="90000"/>
              </a:schemeClr>
            </a:solidFill>
          </p:grpSpPr>
          <p:sp>
            <p:nvSpPr>
              <p:cNvPr id="102" name="Oval 43">
                <a:extLst>
                  <a:ext uri="{FF2B5EF4-FFF2-40B4-BE49-F238E27FC236}">
                    <a16:creationId xmlns:a16="http://schemas.microsoft.com/office/drawing/2014/main" id="{C82BEC55-7FE3-4D41-8F0A-1B4595F57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1735" y="4799912"/>
                <a:ext cx="839340" cy="90814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03" name="Freeform 75">
                <a:extLst>
                  <a:ext uri="{FF2B5EF4-FFF2-40B4-BE49-F238E27FC236}">
                    <a16:creationId xmlns:a16="http://schemas.microsoft.com/office/drawing/2014/main" id="{A9FA8237-7BFF-41E4-A17D-C8BD0133F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5856" y="3235895"/>
                <a:ext cx="731096" cy="1609882"/>
              </a:xfrm>
              <a:custGeom>
                <a:avLst/>
                <a:gdLst>
                  <a:gd name="connsiteX0" fmla="*/ 171639 w 814681"/>
                  <a:gd name="connsiteY0" fmla="*/ 413985 h 1793936"/>
                  <a:gd name="connsiteX1" fmla="*/ 645460 w 814681"/>
                  <a:gd name="connsiteY1" fmla="*/ 413985 h 1793936"/>
                  <a:gd name="connsiteX2" fmla="*/ 730070 w 814681"/>
                  <a:gd name="connsiteY2" fmla="*/ 486487 h 1793936"/>
                  <a:gd name="connsiteX3" fmla="*/ 814681 w 814681"/>
                  <a:gd name="connsiteY3" fmla="*/ 935998 h 1793936"/>
                  <a:gd name="connsiteX4" fmla="*/ 814681 w 814681"/>
                  <a:gd name="connsiteY4" fmla="*/ 948082 h 1793936"/>
                  <a:gd name="connsiteX5" fmla="*/ 814681 w 814681"/>
                  <a:gd name="connsiteY5" fmla="*/ 960165 h 1793936"/>
                  <a:gd name="connsiteX6" fmla="*/ 727653 w 814681"/>
                  <a:gd name="connsiteY6" fmla="*/ 1044751 h 1793936"/>
                  <a:gd name="connsiteX7" fmla="*/ 643042 w 814681"/>
                  <a:gd name="connsiteY7" fmla="*/ 974666 h 1793936"/>
                  <a:gd name="connsiteX8" fmla="*/ 589858 w 814681"/>
                  <a:gd name="connsiteY8" fmla="*/ 641157 h 1793936"/>
                  <a:gd name="connsiteX9" fmla="*/ 589858 w 814681"/>
                  <a:gd name="connsiteY9" fmla="*/ 1706934 h 1793936"/>
                  <a:gd name="connsiteX10" fmla="*/ 505248 w 814681"/>
                  <a:gd name="connsiteY10" fmla="*/ 1793936 h 1793936"/>
                  <a:gd name="connsiteX11" fmla="*/ 418219 w 814681"/>
                  <a:gd name="connsiteY11" fmla="*/ 1706934 h 1793936"/>
                  <a:gd name="connsiteX12" fmla="*/ 418219 w 814681"/>
                  <a:gd name="connsiteY12" fmla="*/ 1180088 h 1793936"/>
                  <a:gd name="connsiteX13" fmla="*/ 396462 w 814681"/>
                  <a:gd name="connsiteY13" fmla="*/ 1180088 h 1793936"/>
                  <a:gd name="connsiteX14" fmla="*/ 396462 w 814681"/>
                  <a:gd name="connsiteY14" fmla="*/ 1706934 h 1793936"/>
                  <a:gd name="connsiteX15" fmla="*/ 311851 w 814681"/>
                  <a:gd name="connsiteY15" fmla="*/ 1793936 h 1793936"/>
                  <a:gd name="connsiteX16" fmla="*/ 224823 w 814681"/>
                  <a:gd name="connsiteY16" fmla="*/ 1706934 h 1793936"/>
                  <a:gd name="connsiteX17" fmla="*/ 224823 w 814681"/>
                  <a:gd name="connsiteY17" fmla="*/ 641157 h 1793936"/>
                  <a:gd name="connsiteX18" fmla="*/ 171639 w 814681"/>
                  <a:gd name="connsiteY18" fmla="*/ 974666 h 1793936"/>
                  <a:gd name="connsiteX19" fmla="*/ 87028 w 814681"/>
                  <a:gd name="connsiteY19" fmla="*/ 1044751 h 1793936"/>
                  <a:gd name="connsiteX20" fmla="*/ 0 w 814681"/>
                  <a:gd name="connsiteY20" fmla="*/ 960165 h 1793936"/>
                  <a:gd name="connsiteX21" fmla="*/ 2417 w 814681"/>
                  <a:gd name="connsiteY21" fmla="*/ 948082 h 1793936"/>
                  <a:gd name="connsiteX22" fmla="*/ 0 w 814681"/>
                  <a:gd name="connsiteY22" fmla="*/ 935998 h 1793936"/>
                  <a:gd name="connsiteX23" fmla="*/ 87028 w 814681"/>
                  <a:gd name="connsiteY23" fmla="*/ 486487 h 1793936"/>
                  <a:gd name="connsiteX24" fmla="*/ 171639 w 814681"/>
                  <a:gd name="connsiteY24" fmla="*/ 413985 h 1793936"/>
                  <a:gd name="connsiteX25" fmla="*/ 407851 w 814681"/>
                  <a:gd name="connsiteY25" fmla="*/ 0 h 1793936"/>
                  <a:gd name="connsiteX26" fmla="*/ 592866 w 814681"/>
                  <a:gd name="connsiteY26" fmla="*/ 185016 h 1793936"/>
                  <a:gd name="connsiteX27" fmla="*/ 407851 w 814681"/>
                  <a:gd name="connsiteY27" fmla="*/ 370032 h 1793936"/>
                  <a:gd name="connsiteX28" fmla="*/ 222836 w 814681"/>
                  <a:gd name="connsiteY28" fmla="*/ 185016 h 1793936"/>
                  <a:gd name="connsiteX29" fmla="*/ 407851 w 814681"/>
                  <a:gd name="connsiteY29" fmla="*/ 0 h 179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14681" h="1793936">
                    <a:moveTo>
                      <a:pt x="171639" y="413985"/>
                    </a:moveTo>
                    <a:cubicBezTo>
                      <a:pt x="171639" y="413985"/>
                      <a:pt x="171639" y="413985"/>
                      <a:pt x="645460" y="413985"/>
                    </a:cubicBezTo>
                    <a:cubicBezTo>
                      <a:pt x="686556" y="413985"/>
                      <a:pt x="722818" y="445403"/>
                      <a:pt x="730070" y="486487"/>
                    </a:cubicBezTo>
                    <a:cubicBezTo>
                      <a:pt x="730070" y="486487"/>
                      <a:pt x="730070" y="486487"/>
                      <a:pt x="814681" y="935998"/>
                    </a:cubicBezTo>
                    <a:cubicBezTo>
                      <a:pt x="814681" y="940832"/>
                      <a:pt x="814681" y="943248"/>
                      <a:pt x="814681" y="948082"/>
                    </a:cubicBezTo>
                    <a:cubicBezTo>
                      <a:pt x="814681" y="950499"/>
                      <a:pt x="814681" y="955332"/>
                      <a:pt x="814681" y="960165"/>
                    </a:cubicBezTo>
                    <a:cubicBezTo>
                      <a:pt x="814681" y="1006083"/>
                      <a:pt x="776002" y="1044751"/>
                      <a:pt x="727653" y="1044751"/>
                    </a:cubicBezTo>
                    <a:cubicBezTo>
                      <a:pt x="686556" y="1044751"/>
                      <a:pt x="650295" y="1015750"/>
                      <a:pt x="643042" y="974666"/>
                    </a:cubicBezTo>
                    <a:cubicBezTo>
                      <a:pt x="643042" y="974666"/>
                      <a:pt x="643042" y="974666"/>
                      <a:pt x="589858" y="641157"/>
                    </a:cubicBezTo>
                    <a:cubicBezTo>
                      <a:pt x="589858" y="641157"/>
                      <a:pt x="589858" y="641157"/>
                      <a:pt x="589858" y="1706934"/>
                    </a:cubicBezTo>
                    <a:cubicBezTo>
                      <a:pt x="589858" y="1755269"/>
                      <a:pt x="551179" y="1793936"/>
                      <a:pt x="505248" y="1793936"/>
                    </a:cubicBezTo>
                    <a:cubicBezTo>
                      <a:pt x="456898" y="1793936"/>
                      <a:pt x="418219" y="1755269"/>
                      <a:pt x="418219" y="1706934"/>
                    </a:cubicBezTo>
                    <a:cubicBezTo>
                      <a:pt x="418219" y="1706934"/>
                      <a:pt x="418219" y="1706934"/>
                      <a:pt x="418219" y="1180088"/>
                    </a:cubicBezTo>
                    <a:cubicBezTo>
                      <a:pt x="418219" y="1180088"/>
                      <a:pt x="418219" y="1180088"/>
                      <a:pt x="396462" y="1180088"/>
                    </a:cubicBezTo>
                    <a:cubicBezTo>
                      <a:pt x="396462" y="1180088"/>
                      <a:pt x="396462" y="1180088"/>
                      <a:pt x="396462" y="1706934"/>
                    </a:cubicBezTo>
                    <a:cubicBezTo>
                      <a:pt x="396462" y="1755269"/>
                      <a:pt x="357783" y="1793936"/>
                      <a:pt x="311851" y="1793936"/>
                    </a:cubicBezTo>
                    <a:cubicBezTo>
                      <a:pt x="263502" y="1793936"/>
                      <a:pt x="224823" y="1755269"/>
                      <a:pt x="224823" y="1706934"/>
                    </a:cubicBezTo>
                    <a:cubicBezTo>
                      <a:pt x="224823" y="1706934"/>
                      <a:pt x="224823" y="1706934"/>
                      <a:pt x="224823" y="641157"/>
                    </a:cubicBezTo>
                    <a:cubicBezTo>
                      <a:pt x="224823" y="641157"/>
                      <a:pt x="224823" y="641157"/>
                      <a:pt x="171639" y="974666"/>
                    </a:cubicBezTo>
                    <a:cubicBezTo>
                      <a:pt x="164386" y="1015750"/>
                      <a:pt x="128125" y="1044751"/>
                      <a:pt x="87028" y="1044751"/>
                    </a:cubicBezTo>
                    <a:cubicBezTo>
                      <a:pt x="38679" y="1044751"/>
                      <a:pt x="0" y="1006083"/>
                      <a:pt x="0" y="960165"/>
                    </a:cubicBezTo>
                    <a:cubicBezTo>
                      <a:pt x="0" y="955332"/>
                      <a:pt x="0" y="950499"/>
                      <a:pt x="2417" y="948082"/>
                    </a:cubicBezTo>
                    <a:cubicBezTo>
                      <a:pt x="0" y="943248"/>
                      <a:pt x="0" y="940832"/>
                      <a:pt x="0" y="935998"/>
                    </a:cubicBezTo>
                    <a:cubicBezTo>
                      <a:pt x="0" y="935998"/>
                      <a:pt x="0" y="935998"/>
                      <a:pt x="87028" y="486487"/>
                    </a:cubicBezTo>
                    <a:cubicBezTo>
                      <a:pt x="91863" y="445403"/>
                      <a:pt x="128125" y="413985"/>
                      <a:pt x="171639" y="413985"/>
                    </a:cubicBezTo>
                    <a:close/>
                    <a:moveTo>
                      <a:pt x="407851" y="0"/>
                    </a:moveTo>
                    <a:cubicBezTo>
                      <a:pt x="510032" y="0"/>
                      <a:pt x="592866" y="82834"/>
                      <a:pt x="592866" y="185016"/>
                    </a:cubicBezTo>
                    <a:cubicBezTo>
                      <a:pt x="592866" y="287198"/>
                      <a:pt x="510032" y="370032"/>
                      <a:pt x="407851" y="370032"/>
                    </a:cubicBezTo>
                    <a:cubicBezTo>
                      <a:pt x="305670" y="370032"/>
                      <a:pt x="222836" y="287198"/>
                      <a:pt x="222836" y="185016"/>
                    </a:cubicBezTo>
                    <a:cubicBezTo>
                      <a:pt x="222836" y="82834"/>
                      <a:pt x="305670" y="0"/>
                      <a:pt x="4078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pic>
          <p:nvPicPr>
            <p:cNvPr id="101" name="图片 100">
              <a:extLst>
                <a:ext uri="{FF2B5EF4-FFF2-40B4-BE49-F238E27FC236}">
                  <a16:creationId xmlns:a16="http://schemas.microsoft.com/office/drawing/2014/main" id="{3B32CEA1-8C3D-4C14-9124-27E477063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4642" y="12787151"/>
              <a:ext cx="5784958" cy="3318758"/>
            </a:xfrm>
            <a:prstGeom prst="rect">
              <a:avLst/>
            </a:prstGeom>
          </p:spPr>
        </p:pic>
      </p:grpSp>
      <p:sp>
        <p:nvSpPr>
          <p:cNvPr id="104" name="矩形 103">
            <a:extLst>
              <a:ext uri="{FF2B5EF4-FFF2-40B4-BE49-F238E27FC236}">
                <a16:creationId xmlns:a16="http://schemas.microsoft.com/office/drawing/2014/main" id="{449FC774-348E-4B52-8815-8BC31845E635}"/>
              </a:ext>
            </a:extLst>
          </p:cNvPr>
          <p:cNvSpPr/>
          <p:nvPr/>
        </p:nvSpPr>
        <p:spPr>
          <a:xfrm>
            <a:off x="17906966" y="9702796"/>
            <a:ext cx="3369031" cy="108000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8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1E20D07B-E164-4177-8862-B6DF83FD22D9}"/>
              </a:ext>
            </a:extLst>
          </p:cNvPr>
          <p:cNvSpPr/>
          <p:nvPr/>
        </p:nvSpPr>
        <p:spPr>
          <a:xfrm>
            <a:off x="1642253" y="5421908"/>
            <a:ext cx="5085080" cy="7020000"/>
          </a:xfrm>
          <a:prstGeom prst="rect">
            <a:avLst/>
          </a:prstGeom>
          <a:solidFill>
            <a:srgbClr val="EF7C4F">
              <a:alpha val="7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3219161" y="16333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占位符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8468" y="9279709"/>
            <a:ext cx="4370822" cy="291388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33" name="组合 32"/>
          <p:cNvGrpSpPr/>
          <p:nvPr/>
        </p:nvGrpSpPr>
        <p:grpSpPr>
          <a:xfrm>
            <a:off x="1886084" y="1704570"/>
            <a:ext cx="4548927" cy="3599238"/>
            <a:chOff x="8320849" y="2236095"/>
            <a:chExt cx="4548927" cy="3599238"/>
          </a:xfrm>
        </p:grpSpPr>
        <p:pic>
          <p:nvPicPr>
            <p:cNvPr id="37" name="图片占位符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320849" y="2236095"/>
              <a:ext cx="4548927" cy="2947103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sp>
          <p:nvSpPr>
            <p:cNvPr id="38" name="矩形 37"/>
            <p:cNvSpPr/>
            <p:nvPr/>
          </p:nvSpPr>
          <p:spPr>
            <a:xfrm>
              <a:off x="9501205" y="5301298"/>
              <a:ext cx="2214880" cy="534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2F505A"/>
                  </a:solidFill>
                  <a:latin typeface="微软雅黑" panose="020B0503020204020204" charset="-122"/>
                  <a:ea typeface="微软雅黑" panose="020B0503020204020204" charset="-122"/>
                </a:rPr>
                <a:t>无锡寄畅园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585438" y="1686119"/>
            <a:ext cx="4051576" cy="3666257"/>
            <a:chOff x="13778751" y="2203472"/>
            <a:chExt cx="4051576" cy="3666257"/>
          </a:xfrm>
        </p:grpSpPr>
        <p:pic>
          <p:nvPicPr>
            <p:cNvPr id="40" name="图片占位符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778751" y="2203472"/>
              <a:ext cx="4051576" cy="3038682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sp>
          <p:nvSpPr>
            <p:cNvPr id="41" name="矩形 40"/>
            <p:cNvSpPr/>
            <p:nvPr/>
          </p:nvSpPr>
          <p:spPr>
            <a:xfrm>
              <a:off x="14419259" y="5335694"/>
              <a:ext cx="2621280" cy="534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2F505A"/>
                  </a:solidFill>
                  <a:latin typeface="微软雅黑" panose="020B0503020204020204" charset="-122"/>
                  <a:ea typeface="微软雅黑" panose="020B0503020204020204" charset="-122"/>
                </a:rPr>
                <a:t>北京故宫午门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2822043" y="1684979"/>
            <a:ext cx="4555798" cy="3665742"/>
            <a:chOff x="18592209" y="2190306"/>
            <a:chExt cx="4555798" cy="3665742"/>
          </a:xfrm>
        </p:grpSpPr>
        <p:pic>
          <p:nvPicPr>
            <p:cNvPr id="43" name="图片占位符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8592209" y="2190306"/>
              <a:ext cx="4555798" cy="3038682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sp>
          <p:nvSpPr>
            <p:cNvPr id="44" name="矩形 43"/>
            <p:cNvSpPr/>
            <p:nvPr/>
          </p:nvSpPr>
          <p:spPr>
            <a:xfrm>
              <a:off x="19337312" y="5322013"/>
              <a:ext cx="3027680" cy="534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2F505A"/>
                  </a:solidFill>
                  <a:latin typeface="微软雅黑" panose="020B0503020204020204" charset="-122"/>
                  <a:ea typeface="微软雅黑" panose="020B0503020204020204" charset="-122"/>
                </a:rPr>
                <a:t>苏州留园月洞门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8591775" y="1706913"/>
            <a:ext cx="4543245" cy="3580053"/>
            <a:chOff x="8368404" y="6013656"/>
            <a:chExt cx="4543245" cy="3580053"/>
          </a:xfrm>
        </p:grpSpPr>
        <p:pic>
          <p:nvPicPr>
            <p:cNvPr id="46" name="图片占位符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368404" y="6013656"/>
              <a:ext cx="4543245" cy="3024098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>
            <a:xfrm>
              <a:off x="9406588" y="9059674"/>
              <a:ext cx="2621280" cy="534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2F505A"/>
                  </a:solidFill>
                  <a:latin typeface="微软雅黑" panose="020B0503020204020204" charset="-122"/>
                  <a:ea typeface="微软雅黑" panose="020B0503020204020204" charset="-122"/>
                </a:rPr>
                <a:t>苏州耦园半窗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988468" y="5774580"/>
            <a:ext cx="4370823" cy="3523829"/>
            <a:chOff x="13549018" y="6013656"/>
            <a:chExt cx="4370823" cy="3523829"/>
          </a:xfrm>
        </p:grpSpPr>
        <p:pic>
          <p:nvPicPr>
            <p:cNvPr id="49" name="图片占位符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549018" y="6013656"/>
              <a:ext cx="4370823" cy="2880000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sp>
          <p:nvSpPr>
            <p:cNvPr id="50" name="矩形 49"/>
            <p:cNvSpPr/>
            <p:nvPr/>
          </p:nvSpPr>
          <p:spPr>
            <a:xfrm>
              <a:off x="14423247" y="9003450"/>
              <a:ext cx="2621280" cy="534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2F505A"/>
                  </a:solidFill>
                  <a:latin typeface="微软雅黑" panose="020B0503020204020204" charset="-122"/>
                  <a:ea typeface="微软雅黑" panose="020B0503020204020204" charset="-122"/>
                </a:rPr>
                <a:t>扬州何园洞窗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200354" y="5421908"/>
            <a:ext cx="5086800" cy="7020000"/>
            <a:chOff x="7008617" y="6237157"/>
            <a:chExt cx="5383566" cy="7165461"/>
          </a:xfrm>
        </p:grpSpPr>
        <p:sp>
          <p:nvSpPr>
            <p:cNvPr id="52" name="矩形 51"/>
            <p:cNvSpPr/>
            <p:nvPr/>
          </p:nvSpPr>
          <p:spPr>
            <a:xfrm>
              <a:off x="7008617" y="6237157"/>
              <a:ext cx="5383566" cy="7165461"/>
            </a:xfrm>
            <a:prstGeom prst="rect">
              <a:avLst/>
            </a:prstGeom>
            <a:solidFill>
              <a:srgbClr val="EF7C4F">
                <a:alpha val="70000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7447487" y="6572632"/>
              <a:ext cx="4505257" cy="6566286"/>
              <a:chOff x="8430701" y="6538462"/>
              <a:chExt cx="4505257" cy="6566286"/>
            </a:xfrm>
          </p:grpSpPr>
          <p:pic>
            <p:nvPicPr>
              <p:cNvPr id="54" name="图片占位符 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430702" y="10245846"/>
                <a:ext cx="4444518" cy="2858902"/>
              </a:xfrm>
              <a:prstGeom prst="rect">
                <a:avLst/>
              </a:prstGeom>
              <a:ln w="12700">
                <a:miter lim="400000"/>
                <a:headEnd/>
                <a:tailEnd/>
              </a:ln>
            </p:spPr>
          </p:pic>
          <p:grpSp>
            <p:nvGrpSpPr>
              <p:cNvPr id="55" name="组合 54"/>
              <p:cNvGrpSpPr/>
              <p:nvPr/>
            </p:nvGrpSpPr>
            <p:grpSpPr>
              <a:xfrm>
                <a:off x="8430701" y="6538462"/>
                <a:ext cx="4505257" cy="3627096"/>
                <a:chOff x="18613308" y="6013656"/>
                <a:chExt cx="4505257" cy="3627096"/>
              </a:xfrm>
            </p:grpSpPr>
            <p:pic>
              <p:nvPicPr>
                <p:cNvPr id="56" name="图片占位符 3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8613308" y="6013656"/>
                  <a:ext cx="4505257" cy="2940005"/>
                </a:xfrm>
                <a:prstGeom prst="rect">
                  <a:avLst/>
                </a:prstGeom>
                <a:ln w="12700">
                  <a:miter lim="400000"/>
                  <a:headEnd/>
                  <a:tailEnd/>
                </a:ln>
              </p:spPr>
            </p:pic>
            <p:sp>
              <p:nvSpPr>
                <p:cNvPr id="57" name="矩形 56"/>
                <p:cNvSpPr/>
                <p:nvPr/>
              </p:nvSpPr>
              <p:spPr>
                <a:xfrm>
                  <a:off x="18769474" y="9106717"/>
                  <a:ext cx="4246880" cy="5340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3200" b="1" dirty="0">
                      <a:solidFill>
                        <a:srgbClr val="2F505A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北京世园会中国馆水院</a:t>
                  </a:r>
                </a:p>
              </p:txBody>
            </p:sp>
          </p:grpSp>
        </p:grpSp>
      </p:grpSp>
      <p:grpSp>
        <p:nvGrpSpPr>
          <p:cNvPr id="58" name="组合 57"/>
          <p:cNvGrpSpPr/>
          <p:nvPr/>
        </p:nvGrpSpPr>
        <p:grpSpPr>
          <a:xfrm>
            <a:off x="12760175" y="5421908"/>
            <a:ext cx="5086800" cy="7020000"/>
            <a:chOff x="7008617" y="6237156"/>
            <a:chExt cx="5086800" cy="7020000"/>
          </a:xfrm>
        </p:grpSpPr>
        <p:sp>
          <p:nvSpPr>
            <p:cNvPr id="59" name="矩形 58"/>
            <p:cNvSpPr/>
            <p:nvPr/>
          </p:nvSpPr>
          <p:spPr>
            <a:xfrm>
              <a:off x="7008617" y="6237156"/>
              <a:ext cx="5086800" cy="7020000"/>
            </a:xfrm>
            <a:prstGeom prst="rect">
              <a:avLst/>
            </a:prstGeom>
            <a:solidFill>
              <a:srgbClr val="EF7C4F">
                <a:alpha val="70000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7341116" y="6591752"/>
              <a:ext cx="4386276" cy="6417086"/>
              <a:chOff x="8324330" y="6557582"/>
              <a:chExt cx="4386276" cy="6417086"/>
            </a:xfrm>
          </p:grpSpPr>
          <p:pic>
            <p:nvPicPr>
              <p:cNvPr id="61" name="图片占位符 3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324330" y="10187782"/>
                <a:ext cx="4386276" cy="2786886"/>
              </a:xfrm>
              <a:prstGeom prst="rect">
                <a:avLst/>
              </a:prstGeom>
              <a:ln w="12700">
                <a:miter lim="400000"/>
                <a:headEnd/>
                <a:tailEnd/>
              </a:ln>
            </p:spPr>
          </p:pic>
          <p:grpSp>
            <p:nvGrpSpPr>
              <p:cNvPr id="62" name="组合 61"/>
              <p:cNvGrpSpPr/>
              <p:nvPr/>
            </p:nvGrpSpPr>
            <p:grpSpPr>
              <a:xfrm>
                <a:off x="8324330" y="6557582"/>
                <a:ext cx="4386276" cy="3607976"/>
                <a:chOff x="18506937" y="6032776"/>
                <a:chExt cx="4386276" cy="3607976"/>
              </a:xfrm>
            </p:grpSpPr>
            <p:pic>
              <p:nvPicPr>
                <p:cNvPr id="63" name="图片占位符 3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8506937" y="6032776"/>
                  <a:ext cx="4386276" cy="3002754"/>
                </a:xfrm>
                <a:prstGeom prst="rect">
                  <a:avLst/>
                </a:prstGeom>
                <a:ln w="12700">
                  <a:miter lim="400000"/>
                  <a:headEnd/>
                  <a:tailEnd/>
                </a:ln>
              </p:spPr>
            </p:pic>
            <p:sp>
              <p:nvSpPr>
                <p:cNvPr id="64" name="矩形 63"/>
                <p:cNvSpPr/>
                <p:nvPr/>
              </p:nvSpPr>
              <p:spPr>
                <a:xfrm>
                  <a:off x="19306944" y="9106717"/>
                  <a:ext cx="3027680" cy="5340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3200" b="1" dirty="0">
                      <a:solidFill>
                        <a:srgbClr val="2F505A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日本美秀博物馆</a:t>
                  </a:r>
                </a:p>
              </p:txBody>
            </p:sp>
          </p:grpSp>
        </p:grpSp>
      </p:grpSp>
      <p:grpSp>
        <p:nvGrpSpPr>
          <p:cNvPr id="65" name="组合 64"/>
          <p:cNvGrpSpPr/>
          <p:nvPr/>
        </p:nvGrpSpPr>
        <p:grpSpPr>
          <a:xfrm>
            <a:off x="18319997" y="5421908"/>
            <a:ext cx="5086800" cy="7020000"/>
            <a:chOff x="7008617" y="6237157"/>
            <a:chExt cx="5086800" cy="7020000"/>
          </a:xfrm>
        </p:grpSpPr>
        <p:sp>
          <p:nvSpPr>
            <p:cNvPr id="66" name="矩形 65"/>
            <p:cNvSpPr/>
            <p:nvPr/>
          </p:nvSpPr>
          <p:spPr>
            <a:xfrm>
              <a:off x="7008617" y="6237157"/>
              <a:ext cx="5086800" cy="7020000"/>
            </a:xfrm>
            <a:prstGeom prst="rect">
              <a:avLst/>
            </a:prstGeom>
            <a:solidFill>
              <a:srgbClr val="EF7C4F">
                <a:alpha val="70000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7302206" y="6547687"/>
              <a:ext cx="4647719" cy="6444078"/>
              <a:chOff x="8285420" y="6513517"/>
              <a:chExt cx="4647719" cy="6444078"/>
            </a:xfrm>
          </p:grpSpPr>
          <p:pic>
            <p:nvPicPr>
              <p:cNvPr id="68" name="图片占位符 3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433518" y="10098693"/>
                <a:ext cx="4499621" cy="2858902"/>
              </a:xfrm>
              <a:prstGeom prst="rect">
                <a:avLst/>
              </a:prstGeom>
              <a:ln w="12700">
                <a:miter lim="400000"/>
                <a:headEnd/>
                <a:tailEnd/>
              </a:ln>
            </p:spPr>
          </p:pic>
          <p:grpSp>
            <p:nvGrpSpPr>
              <p:cNvPr id="69" name="组合 68"/>
              <p:cNvGrpSpPr/>
              <p:nvPr/>
            </p:nvGrpSpPr>
            <p:grpSpPr>
              <a:xfrm>
                <a:off x="8285420" y="6513517"/>
                <a:ext cx="4499622" cy="3609511"/>
                <a:chOff x="18468027" y="5988711"/>
                <a:chExt cx="4499622" cy="3609511"/>
              </a:xfrm>
            </p:grpSpPr>
            <p:pic>
              <p:nvPicPr>
                <p:cNvPr id="70" name="图片占位符 3"/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8468027" y="5988711"/>
                  <a:ext cx="4499622" cy="2999748"/>
                </a:xfrm>
                <a:prstGeom prst="rect">
                  <a:avLst/>
                </a:prstGeom>
                <a:ln w="12700">
                  <a:miter lim="400000"/>
                  <a:headEnd/>
                  <a:tailEnd/>
                </a:ln>
              </p:spPr>
            </p:pic>
            <p:sp>
              <p:nvSpPr>
                <p:cNvPr id="71" name="矩形 70"/>
                <p:cNvSpPr/>
                <p:nvPr/>
              </p:nvSpPr>
              <p:spPr>
                <a:xfrm>
                  <a:off x="18928562" y="9064187"/>
                  <a:ext cx="3840480" cy="5340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3200" b="1" dirty="0">
                      <a:solidFill>
                        <a:srgbClr val="2F505A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秦皇岛三联海边书店</a:t>
                  </a:r>
                </a:p>
              </p:txBody>
            </p:sp>
          </p:grpSp>
        </p:grp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F29ECDFF-FC1F-4AC5-A385-226C06FFBB5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86084" y="165283"/>
            <a:ext cx="5096698" cy="143878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0">
            <a:extLst>
              <a:ext uri="{FF2B5EF4-FFF2-40B4-BE49-F238E27FC236}">
                <a16:creationId xmlns:a16="http://schemas.microsoft.com/office/drawing/2014/main" id="{E8DD9A8A-38CB-4830-84DD-F20ACEBB7BC3}"/>
              </a:ext>
            </a:extLst>
          </p:cNvPr>
          <p:cNvSpPr/>
          <p:nvPr/>
        </p:nvSpPr>
        <p:spPr>
          <a:xfrm>
            <a:off x="1785620" y="277760"/>
            <a:ext cx="5085080" cy="1124585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5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207035" y="129170"/>
            <a:ext cx="2011680" cy="1273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望之美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6173792"/>
              </p:ext>
            </p:extLst>
          </p:nvPr>
        </p:nvGraphicFramePr>
        <p:xfrm>
          <a:off x="1769426" y="1766365"/>
          <a:ext cx="21794402" cy="102477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1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0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6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5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8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0" dirty="0">
                          <a:solidFill>
                            <a:srgbClr val="FCF4E3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sz="2600" b="1" kern="0" dirty="0">
                        <a:solidFill>
                          <a:srgbClr val="FCF4E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49278" marR="49278" marT="0" marB="0" anchor="ctr">
                    <a:solidFill>
                      <a:srgbClr val="EF7C4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1" kern="0" dirty="0">
                          <a:solidFill>
                            <a:srgbClr val="FCF4E3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建筑</a:t>
                      </a:r>
                      <a:r>
                        <a:rPr lang="zh-CN" sz="2600" b="1" kern="0" dirty="0">
                          <a:solidFill>
                            <a:srgbClr val="FCF4E3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sz="2600" b="1" kern="0" dirty="0">
                        <a:solidFill>
                          <a:srgbClr val="FCF4E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49278" marR="49278" marT="0" marB="0" anchor="ctr">
                    <a:solidFill>
                      <a:srgbClr val="EF7C4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600" b="1" i="0" u="none" strike="noStrike" kern="0" cap="none" spc="0" baseline="0" dirty="0">
                          <a:solidFill>
                            <a:srgbClr val="FCF4E3"/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Helvetica Neue"/>
                        </a:rPr>
                        <a:t>视野被延伸还是被遮挡</a:t>
                      </a:r>
                    </a:p>
                  </a:txBody>
                  <a:tcPr marL="68580" marR="68580" marT="0" marB="0" anchor="ctr">
                    <a:solidFill>
                      <a:srgbClr val="EF7C4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600" b="1" i="0" u="none" strike="noStrike" kern="0" cap="none" spc="0" baseline="0" dirty="0">
                          <a:solidFill>
                            <a:srgbClr val="FCF4E3"/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Helvetica Neue"/>
                        </a:rPr>
                        <a:t>视线视野变化的做法</a:t>
                      </a:r>
                    </a:p>
                  </a:txBody>
                  <a:tcPr marL="68580" marR="68580" marT="0" marB="0" anchor="ctr">
                    <a:solidFill>
                      <a:srgbClr val="EF7C4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0" kern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sz="2600" b="0" kern="0">
                        <a:solidFill>
                          <a:srgbClr val="2F505A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49278" marR="49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i="0" u="none" strike="noStrike" kern="0" cap="none" spc="0" baseline="0" dirty="0">
                          <a:solidFill>
                            <a:srgbClr val="2F505A"/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Helvetica Neue"/>
                        </a:rPr>
                        <a:t>苏州拙政园见山楼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kern="100" dirty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延伸</a:t>
                      </a:r>
                    </a:p>
                  </a:txBody>
                  <a:tcPr marL="49278" marR="492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kern="100" dirty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一段曲折的小桥，拉长了距离，延伸了视野。</a:t>
                      </a:r>
                    </a:p>
                  </a:txBody>
                  <a:tcPr marL="49278" marR="4927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0" kern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sz="2600" b="0" kern="0">
                        <a:solidFill>
                          <a:srgbClr val="2F505A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49278" marR="49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i="0" u="none" strike="noStrike" kern="0" cap="none" spc="0" baseline="0" dirty="0">
                          <a:solidFill>
                            <a:srgbClr val="2F505A"/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Helvetica Neue"/>
                        </a:rPr>
                        <a:t>无锡寄畅园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kern="100" dirty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延伸</a:t>
                      </a:r>
                    </a:p>
                  </a:txBody>
                  <a:tcPr marL="49278" marR="492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kern="100" dirty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把园外景色借到园内，视野从园内延展到园外，扩大了空间。</a:t>
                      </a:r>
                    </a:p>
                  </a:txBody>
                  <a:tcPr marL="49278" marR="4927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0" kern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sz="2600" b="0" kern="0">
                        <a:solidFill>
                          <a:srgbClr val="2F505A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49278" marR="49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i="0" u="none" strike="noStrike" kern="0" cap="none" spc="0" baseline="0" dirty="0">
                          <a:solidFill>
                            <a:srgbClr val="2F505A"/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Helvetica Neue"/>
                        </a:rPr>
                        <a:t>故宫博物院午门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kern="100" dirty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遮挡与延伸</a:t>
                      </a:r>
                    </a:p>
                  </a:txBody>
                  <a:tcPr marL="49278" marR="492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600" b="0" kern="100" dirty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缩小视线范围，将视线聚焦到主要建筑上。</a:t>
                      </a:r>
                    </a:p>
                  </a:txBody>
                  <a:tcPr marL="49278" marR="4927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0" kern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sz="2600" b="0" kern="0">
                        <a:solidFill>
                          <a:srgbClr val="2F505A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49278" marR="49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i="0" u="none" strike="noStrike" kern="0" cap="none" spc="0" baseline="0" dirty="0">
                          <a:solidFill>
                            <a:srgbClr val="2F505A"/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Helvetica Neue"/>
                        </a:rPr>
                        <a:t>苏州留园月洞门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kern="100" dirty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遮挡与延伸</a:t>
                      </a:r>
                    </a:p>
                  </a:txBody>
                  <a:tcPr marL="49278" marR="492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i="0" u="none" strike="noStrike" cap="none" spc="0" baseline="0" dirty="0">
                          <a:solidFill>
                            <a:srgbClr val="2F505A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Helvetica Neue"/>
                        </a:rPr>
                        <a:t>两边种植树木，遮挡住围墙，只漏出月洞门，突出门中之景物</a:t>
                      </a:r>
                      <a:endParaRPr lang="en-US" altLang="zh-CN" sz="2600" b="0" i="0" u="none" strike="noStrike" cap="none" spc="0" baseline="0" dirty="0">
                        <a:solidFill>
                          <a:srgbClr val="2F505A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Helvetica Neue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i="0" u="none" strike="noStrike" cap="none" spc="0" baseline="0" dirty="0">
                          <a:solidFill>
                            <a:srgbClr val="2F505A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Helvetica Neue"/>
                        </a:rPr>
                        <a:t>门像一个画框，将视野延伸到植被上。</a:t>
                      </a:r>
                    </a:p>
                  </a:txBody>
                  <a:tcPr marL="49278" marR="4927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8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0" kern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sz="2600" b="0" kern="0">
                        <a:solidFill>
                          <a:srgbClr val="2F505A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49278" marR="49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i="0" u="none" strike="noStrike" kern="0" cap="none" spc="0" baseline="0" dirty="0">
                          <a:solidFill>
                            <a:srgbClr val="2F505A"/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Helvetica Neue"/>
                        </a:rPr>
                        <a:t>上海豫园复廊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b="0" kern="100" dirty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遮挡</a:t>
                      </a:r>
                    </a:p>
                  </a:txBody>
                  <a:tcPr marL="49278" marR="492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kern="100" dirty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复廊上用墙分隔成两部分，把庭院分成不同的空间；平面曲折，变换人的视线角度。</a:t>
                      </a:r>
                    </a:p>
                  </a:txBody>
                  <a:tcPr marL="49278" marR="4927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8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0" kern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sz="2600" b="0" kern="0">
                        <a:solidFill>
                          <a:srgbClr val="2F505A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49278" marR="49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i="0" u="none" strike="noStrike" kern="0" cap="none" spc="0" baseline="0" dirty="0">
                          <a:solidFill>
                            <a:srgbClr val="2F505A"/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Helvetica Neue"/>
                        </a:rPr>
                        <a:t>苏州耦园窗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b="0" kern="100" dirty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遮挡</a:t>
                      </a:r>
                    </a:p>
                  </a:txBody>
                  <a:tcPr marL="49278" marR="492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kern="100" dirty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通过窗将视野延伸至室外，丰富了空间，形成了框，仿佛一幅图画。</a:t>
                      </a:r>
                    </a:p>
                  </a:txBody>
                  <a:tcPr marL="49278" marR="4927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8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0" kern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endParaRPr lang="en-US" sz="2600" b="0" kern="0">
                        <a:solidFill>
                          <a:srgbClr val="2F505A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49278" marR="49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i="0" u="none" strike="noStrike" kern="0" cap="none" spc="0" baseline="0" dirty="0">
                          <a:solidFill>
                            <a:srgbClr val="2F505A"/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Helvetica Neue"/>
                        </a:rPr>
                        <a:t>扬州何园洞窗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b="0" kern="100" dirty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延伸</a:t>
                      </a:r>
                    </a:p>
                  </a:txBody>
                  <a:tcPr marL="49278" marR="492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kern="100" dirty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洞窗联系了内外景色，</a:t>
                      </a:r>
                      <a:endParaRPr lang="en-US" altLang="zh-CN" sz="2600" b="0" kern="100" dirty="0">
                        <a:solidFill>
                          <a:srgbClr val="2F505A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kern="100" dirty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把景物切割成若干相对孤立的单元，形成清晰稳定的框景，犹如图画。</a:t>
                      </a:r>
                    </a:p>
                  </a:txBody>
                  <a:tcPr marL="49278" marR="4927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69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0" kern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sz="2600" b="0" kern="0">
                        <a:solidFill>
                          <a:srgbClr val="2F505A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49278" marR="49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i="0" u="none" strike="noStrike" kern="0" cap="none" spc="0" baseline="0" dirty="0">
                          <a:solidFill>
                            <a:srgbClr val="2F505A"/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Helvetica Neue"/>
                        </a:rPr>
                        <a:t>北京市世园会中国馆水院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kern="100" dirty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延伸</a:t>
                      </a:r>
                    </a:p>
                  </a:txBody>
                  <a:tcPr marL="49278" marR="492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kern="100" dirty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上面“水井”留下来的水，在下层形成飞瀑，延伸了下层的视野。</a:t>
                      </a:r>
                    </a:p>
                  </a:txBody>
                  <a:tcPr marL="49278" marR="4927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945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0" kern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sz="2600" b="0" kern="0">
                        <a:solidFill>
                          <a:srgbClr val="2F505A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49278" marR="49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i="0" u="none" strike="noStrike" kern="0" cap="none" spc="0" baseline="0" dirty="0">
                          <a:solidFill>
                            <a:srgbClr val="2F505A"/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Helvetica Neue"/>
                        </a:rPr>
                        <a:t>日本美秀博物馆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kern="100" dirty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遮挡</a:t>
                      </a:r>
                    </a:p>
                  </a:txBody>
                  <a:tcPr marL="49278" marR="492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kern="100" dirty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通过聚焦视线，互相为景。</a:t>
                      </a:r>
                    </a:p>
                  </a:txBody>
                  <a:tcPr marL="49278" marR="4927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48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0" kern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sz="2600" b="0" kern="0">
                        <a:solidFill>
                          <a:srgbClr val="2F505A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49278" marR="49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i="0" u="none" strike="noStrike" kern="0" cap="none" spc="0" baseline="0" dirty="0">
                          <a:solidFill>
                            <a:srgbClr val="2F505A"/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Helvetica Neue"/>
                        </a:rPr>
                        <a:t>秦皇岛三联海边图书馆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kern="100" dirty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延伸</a:t>
                      </a:r>
                    </a:p>
                  </a:txBody>
                  <a:tcPr marL="49278" marR="492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600" b="0" kern="100" dirty="0">
                          <a:solidFill>
                            <a:srgbClr val="2F505A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通过窗与自然环境相融通，将海景纳入视野。人看海时，透过窗户就有了视觉限制，有了视线范围。</a:t>
                      </a:r>
                    </a:p>
                  </a:txBody>
                  <a:tcPr marL="49278" marR="4927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7d3bbbc-33a7-4163-85fe-e899b140119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3087547-cb31-4a90-ae2b-7608dfaf44a2}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2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1165</Words>
  <Application>Microsoft Office PowerPoint</Application>
  <PresentationFormat>自定义</PresentationFormat>
  <Paragraphs>122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Helvetica Neue</vt:lpstr>
      <vt:lpstr>Helvetica Neue Medium</vt:lpstr>
      <vt:lpstr>等线</vt:lpstr>
      <vt:lpstr>等线 Light</vt:lpstr>
      <vt:lpstr>微软雅黑</vt:lpstr>
      <vt:lpstr>字魂36号-正文宋楷</vt:lpstr>
      <vt:lpstr>Arial</vt:lpstr>
      <vt:lpstr>Wingdings</vt:lpstr>
      <vt:lpstr>21_BasicWhite</vt:lpstr>
      <vt:lpstr>22_BasicWhite</vt:lpstr>
      <vt:lpstr>1_BasicWhite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cuixu</dc:creator>
  <cp:lastModifiedBy>cuixuer@163.com</cp:lastModifiedBy>
  <cp:revision>114</cp:revision>
  <dcterms:created xsi:type="dcterms:W3CDTF">2020-05-27T13:21:00Z</dcterms:created>
  <dcterms:modified xsi:type="dcterms:W3CDTF">2020-07-11T06:05:27Z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