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6" r:id="rId4"/>
    <p:sldMasterId id="2147483675" r:id="rId5"/>
    <p:sldMasterId id="2147483685" r:id="rId6"/>
  </p:sldMasterIdLst>
  <p:notesMasterIdLst>
    <p:notesMasterId r:id="rId29"/>
  </p:notesMasterIdLst>
  <p:sldIdLst>
    <p:sldId id="291" r:id="rId7"/>
    <p:sldId id="292" r:id="rId8"/>
    <p:sldId id="293" r:id="rId9"/>
    <p:sldId id="294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05A"/>
    <a:srgbClr val="EF7C4F"/>
    <a:srgbClr val="FCF4E3"/>
    <a:srgbClr val="4037BF"/>
    <a:srgbClr val="685300"/>
    <a:srgbClr val="D5022F"/>
    <a:srgbClr val="6A3530"/>
    <a:srgbClr val="DC5E1A"/>
    <a:srgbClr val="351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0"/>
    <p:restoredTop sz="94674"/>
  </p:normalViewPr>
  <p:slideViewPr>
    <p:cSldViewPr snapToGrid="0" snapToObjects="1">
      <p:cViewPr varScale="1">
        <p:scale>
          <a:sx n="61" d="100"/>
          <a:sy n="61" d="100"/>
        </p:scale>
        <p:origin x="3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17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7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7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17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4" y="573944"/>
            <a:ext cx="23277832" cy="125681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84" y="-34191"/>
            <a:ext cx="3220158" cy="108225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6" y="-18974"/>
            <a:ext cx="2106994" cy="21069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9" y="1547033"/>
            <a:ext cx="1604252" cy="16042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3363304"/>
            <a:ext cx="1975411" cy="19754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768" y="539030"/>
            <a:ext cx="3051366" cy="17521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030" y="86239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3149" y="9285527"/>
            <a:ext cx="7880816" cy="81824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60220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88287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526" y="2986799"/>
            <a:ext cx="1818466" cy="33165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56" y="7090625"/>
            <a:ext cx="5103606" cy="51036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50" y="-58682"/>
            <a:ext cx="1826327" cy="97266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726" y="1499998"/>
            <a:ext cx="4624477" cy="9248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7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98" y="2476705"/>
            <a:ext cx="3229993" cy="12536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8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3378" y="9725876"/>
            <a:ext cx="3592962" cy="23167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6721" y="10971496"/>
            <a:ext cx="7130944" cy="6394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234" y="6814917"/>
            <a:ext cx="3033085" cy="30330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1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2749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2528" y="5312563"/>
            <a:ext cx="2225129" cy="22251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3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7359" y="835933"/>
            <a:ext cx="2675867" cy="2675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4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9220" y="8551548"/>
            <a:ext cx="2586074" cy="25860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7609789" y="1942664"/>
            <a:ext cx="9938057" cy="929663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0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625" y="-969361"/>
            <a:ext cx="4385876" cy="147403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985" y="767630"/>
            <a:ext cx="3635150" cy="20873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4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83766">
            <a:off x="19059830" y="10883245"/>
            <a:ext cx="3456878" cy="6875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8518" y="9536844"/>
            <a:ext cx="2671839" cy="26718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6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2" y="10839132"/>
            <a:ext cx="5448936" cy="5448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7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1844" y="-24262"/>
            <a:ext cx="3824191" cy="24659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8" name="图像" descr="图像"/>
          <p:cNvPicPr>
            <a:picLocks noChangeAspect="1"/>
          </p:cNvPicPr>
          <p:nvPr/>
        </p:nvPicPr>
        <p:blipFill>
          <a:blip r:embed="rId8">
            <a:alphaModFix amt="10115"/>
          </a:blip>
          <a:stretch>
            <a:fillRect/>
          </a:stretch>
        </p:blipFill>
        <p:spPr>
          <a:xfrm>
            <a:off x="694562" y="923163"/>
            <a:ext cx="3185554" cy="31855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332347" y="1361051"/>
            <a:ext cx="19567085" cy="986358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3130784" y="1865377"/>
            <a:ext cx="8325971" cy="1069348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508236" y="5858976"/>
            <a:ext cx="10493263" cy="669988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线条"/>
          <p:cNvSpPr/>
          <p:nvPr/>
        </p:nvSpPr>
        <p:spPr>
          <a:xfrm flipV="1">
            <a:off x="1136649" y="-352001"/>
            <a:ext cx="2" cy="132678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pic>
        <p:nvPicPr>
          <p:cNvPr id="8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3" y="551299"/>
            <a:ext cx="3078609" cy="17677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9" name="矩形"/>
          <p:cNvSpPr/>
          <p:nvPr/>
        </p:nvSpPr>
        <p:spPr>
          <a:xfrm>
            <a:off x="-25400" y="12881570"/>
            <a:ext cx="6020892" cy="859830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816225" y="3108325"/>
            <a:ext cx="9553575" cy="90344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3136753" y="3108325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13136753" y="7936992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"/>
          <p:cNvSpPr/>
          <p:nvPr/>
        </p:nvSpPr>
        <p:spPr>
          <a:xfrm>
            <a:off x="-19150" y="5308"/>
            <a:ext cx="992883" cy="7711282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9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34" y="11923962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9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327" y="1080132"/>
            <a:ext cx="3801285" cy="21827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917" y="94113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1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754">
            <a:off x="21181651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" name="矩形"/>
          <p:cNvSpPr/>
          <p:nvPr/>
        </p:nvSpPr>
        <p:spPr>
          <a:xfrm rot="16197526">
            <a:off x="4034417" y="-4060341"/>
            <a:ext cx="1258777" cy="930344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3" name="矩形"/>
          <p:cNvSpPr/>
          <p:nvPr/>
        </p:nvSpPr>
        <p:spPr>
          <a:xfrm rot="16197526">
            <a:off x="14546563" y="-3491758"/>
            <a:ext cx="122280" cy="930277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3659594" y="3735767"/>
            <a:ext cx="8794187" cy="790378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930219" y="2076450"/>
            <a:ext cx="11104563" cy="95631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4" y="573944"/>
            <a:ext cx="23277832" cy="125681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84" y="-34191"/>
            <a:ext cx="3220158" cy="108225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6" y="-18974"/>
            <a:ext cx="2106994" cy="21069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9" y="1547033"/>
            <a:ext cx="1604252" cy="16042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3363304"/>
            <a:ext cx="1975411" cy="19754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768" y="539030"/>
            <a:ext cx="3051366" cy="17521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030" y="86239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3149" y="9285527"/>
            <a:ext cx="7880816" cy="81824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60220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88287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526" y="2986799"/>
            <a:ext cx="1818466" cy="33165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56" y="7090625"/>
            <a:ext cx="5103606" cy="51036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50" y="-58682"/>
            <a:ext cx="1826327" cy="97266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726" y="1499998"/>
            <a:ext cx="4624477" cy="9248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7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98" y="2476705"/>
            <a:ext cx="3229993" cy="12536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8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3378" y="9725876"/>
            <a:ext cx="3592962" cy="23167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6721" y="10971496"/>
            <a:ext cx="7130944" cy="6394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234" y="6814917"/>
            <a:ext cx="3033085" cy="30330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1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2749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2528" y="5312563"/>
            <a:ext cx="2225129" cy="22251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3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7359" y="835933"/>
            <a:ext cx="2675867" cy="2675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4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9220" y="8551548"/>
            <a:ext cx="2586074" cy="25860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7609789" y="1942664"/>
            <a:ext cx="9938057" cy="929663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0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84" y="-34191"/>
            <a:ext cx="3220158" cy="108225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6" y="-18974"/>
            <a:ext cx="2106994" cy="21069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9" y="1547033"/>
            <a:ext cx="1604252" cy="16042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3363304"/>
            <a:ext cx="1975411" cy="19754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768" y="539030"/>
            <a:ext cx="3051366" cy="17521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030" y="86239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3149" y="9285527"/>
            <a:ext cx="7880816" cy="81824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60220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88287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526" y="2986799"/>
            <a:ext cx="1818466" cy="33165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625" y="-969361"/>
            <a:ext cx="4385876" cy="147403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985" y="767630"/>
            <a:ext cx="3635150" cy="20873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4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83766">
            <a:off x="19059830" y="10883245"/>
            <a:ext cx="3456878" cy="6875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8518" y="9536844"/>
            <a:ext cx="2671839" cy="26718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6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2" y="10839132"/>
            <a:ext cx="5448936" cy="5448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7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1844" y="-24262"/>
            <a:ext cx="3824191" cy="24659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8" name="图像" descr="图像"/>
          <p:cNvPicPr>
            <a:picLocks noChangeAspect="1"/>
          </p:cNvPicPr>
          <p:nvPr/>
        </p:nvPicPr>
        <p:blipFill>
          <a:blip r:embed="rId8">
            <a:alphaModFix amt="10115"/>
          </a:blip>
          <a:stretch>
            <a:fillRect/>
          </a:stretch>
        </p:blipFill>
        <p:spPr>
          <a:xfrm>
            <a:off x="694562" y="923163"/>
            <a:ext cx="3185554" cy="31855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332347" y="1361051"/>
            <a:ext cx="19567085" cy="986358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3130784" y="1865377"/>
            <a:ext cx="8325971" cy="1069348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508236" y="5858976"/>
            <a:ext cx="10493263" cy="669988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线条"/>
          <p:cNvSpPr/>
          <p:nvPr/>
        </p:nvSpPr>
        <p:spPr>
          <a:xfrm flipV="1">
            <a:off x="1136649" y="-352001"/>
            <a:ext cx="2" cy="132678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pic>
        <p:nvPicPr>
          <p:cNvPr id="8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3" y="551299"/>
            <a:ext cx="3078609" cy="17677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9" name="矩形"/>
          <p:cNvSpPr/>
          <p:nvPr/>
        </p:nvSpPr>
        <p:spPr>
          <a:xfrm>
            <a:off x="-25400" y="12881570"/>
            <a:ext cx="6020892" cy="859830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9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816225" y="3108325"/>
            <a:ext cx="9553575" cy="90344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3136753" y="3108325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13136753" y="7936992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"/>
          <p:cNvSpPr/>
          <p:nvPr/>
        </p:nvSpPr>
        <p:spPr>
          <a:xfrm>
            <a:off x="-19150" y="5308"/>
            <a:ext cx="992883" cy="7711282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pic>
        <p:nvPicPr>
          <p:cNvPr id="9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34" y="11923962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9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327" y="1080132"/>
            <a:ext cx="3801285" cy="21827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917" y="94113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1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754">
            <a:off x="21181651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" name="矩形"/>
          <p:cNvSpPr/>
          <p:nvPr/>
        </p:nvSpPr>
        <p:spPr>
          <a:xfrm rot="16197526">
            <a:off x="4034417" y="-4060341"/>
            <a:ext cx="1258777" cy="930344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103" name="矩形"/>
          <p:cNvSpPr/>
          <p:nvPr/>
        </p:nvSpPr>
        <p:spPr>
          <a:xfrm rot="16197526">
            <a:off x="14546563" y="-3491758"/>
            <a:ext cx="122280" cy="930277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10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3659594" y="3735767"/>
            <a:ext cx="8794187" cy="790378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930219" y="2076450"/>
            <a:ext cx="11104563" cy="95631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4" y="573944"/>
            <a:ext cx="23277832" cy="125681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84" y="-34191"/>
            <a:ext cx="3220158" cy="108225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6" y="-18974"/>
            <a:ext cx="2106994" cy="21069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9" y="1547033"/>
            <a:ext cx="1604252" cy="16042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3363304"/>
            <a:ext cx="1975411" cy="19754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768" y="539030"/>
            <a:ext cx="3051366" cy="17521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030" y="86239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3149" y="9285527"/>
            <a:ext cx="7880816" cy="81824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60220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88287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526" y="2986799"/>
            <a:ext cx="1818466" cy="33165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56" y="7090625"/>
            <a:ext cx="5103606" cy="51036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50" y="-58682"/>
            <a:ext cx="1826327" cy="97266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726" y="1499998"/>
            <a:ext cx="4624477" cy="9248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7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98" y="2476705"/>
            <a:ext cx="3229993" cy="12536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8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3378" y="9725876"/>
            <a:ext cx="3592962" cy="23167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6721" y="10971496"/>
            <a:ext cx="7130944" cy="6394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234" y="6814917"/>
            <a:ext cx="3033085" cy="30330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1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2749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2528" y="5312563"/>
            <a:ext cx="2225129" cy="22251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3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7359" y="835933"/>
            <a:ext cx="2675867" cy="2675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4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9220" y="8551548"/>
            <a:ext cx="2586074" cy="25860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7609789" y="1942664"/>
            <a:ext cx="9938057" cy="929663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0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625" y="-969361"/>
            <a:ext cx="4385876" cy="147403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985" y="767630"/>
            <a:ext cx="3635150" cy="20873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4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83766">
            <a:off x="19059830" y="10883245"/>
            <a:ext cx="3456878" cy="6875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8518" y="9536844"/>
            <a:ext cx="2671839" cy="26718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6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2" y="10839132"/>
            <a:ext cx="5448936" cy="5448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7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1844" y="-24262"/>
            <a:ext cx="3824191" cy="24659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8" name="图像" descr="图像"/>
          <p:cNvPicPr>
            <a:picLocks noChangeAspect="1"/>
          </p:cNvPicPr>
          <p:nvPr/>
        </p:nvPicPr>
        <p:blipFill>
          <a:blip r:embed="rId8">
            <a:alphaModFix amt="10115"/>
          </a:blip>
          <a:stretch>
            <a:fillRect/>
          </a:stretch>
        </p:blipFill>
        <p:spPr>
          <a:xfrm>
            <a:off x="694562" y="923163"/>
            <a:ext cx="3185554" cy="31855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332347" y="1361051"/>
            <a:ext cx="19567085" cy="986358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56" y="7090625"/>
            <a:ext cx="5103606" cy="51036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50" y="-58682"/>
            <a:ext cx="1826327" cy="97266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726" y="1499998"/>
            <a:ext cx="4624477" cy="9248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7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98" y="2476705"/>
            <a:ext cx="3229993" cy="12536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8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3378" y="9725876"/>
            <a:ext cx="3592962" cy="23167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6721" y="10971496"/>
            <a:ext cx="7130944" cy="6394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234" y="6814917"/>
            <a:ext cx="3033085" cy="30330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1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2749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2528" y="5312563"/>
            <a:ext cx="2225129" cy="22251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3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7359" y="835933"/>
            <a:ext cx="2675867" cy="2675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4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9220" y="8551548"/>
            <a:ext cx="2586074" cy="25860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7609789" y="1942664"/>
            <a:ext cx="9938057" cy="929663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0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3130784" y="1865377"/>
            <a:ext cx="8325971" cy="1069348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508236" y="5858976"/>
            <a:ext cx="10493263" cy="669988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线条"/>
          <p:cNvSpPr/>
          <p:nvPr/>
        </p:nvSpPr>
        <p:spPr>
          <a:xfrm flipV="1">
            <a:off x="1136649" y="-352001"/>
            <a:ext cx="2" cy="132678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pic>
        <p:nvPicPr>
          <p:cNvPr id="8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3" y="551299"/>
            <a:ext cx="3078609" cy="17677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9" name="矩形"/>
          <p:cNvSpPr/>
          <p:nvPr/>
        </p:nvSpPr>
        <p:spPr>
          <a:xfrm>
            <a:off x="-25400" y="12881570"/>
            <a:ext cx="6020892" cy="859830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9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816225" y="3108325"/>
            <a:ext cx="9553575" cy="90344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3136753" y="3108325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13136753" y="7936992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"/>
          <p:cNvSpPr/>
          <p:nvPr/>
        </p:nvSpPr>
        <p:spPr>
          <a:xfrm>
            <a:off x="-19150" y="5308"/>
            <a:ext cx="992883" cy="7711282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pic>
        <p:nvPicPr>
          <p:cNvPr id="9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34" y="11923962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9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327" y="1080132"/>
            <a:ext cx="3801285" cy="21827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917" y="94113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1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754">
            <a:off x="21181651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" name="矩形"/>
          <p:cNvSpPr/>
          <p:nvPr/>
        </p:nvSpPr>
        <p:spPr>
          <a:xfrm rot="16197526">
            <a:off x="4034417" y="-4060341"/>
            <a:ext cx="1258777" cy="930344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103" name="矩形"/>
          <p:cNvSpPr/>
          <p:nvPr/>
        </p:nvSpPr>
        <p:spPr>
          <a:xfrm rot="16197526">
            <a:off x="14546563" y="-3491758"/>
            <a:ext cx="122280" cy="930277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10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3659594" y="3735767"/>
            <a:ext cx="8794187" cy="790378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930219" y="2076450"/>
            <a:ext cx="11104563" cy="95631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</p:spPr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625" y="-969361"/>
            <a:ext cx="4385876" cy="147403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985" y="767630"/>
            <a:ext cx="3635150" cy="20873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4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83766">
            <a:off x="19059830" y="10883245"/>
            <a:ext cx="3456878" cy="6875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8518" y="9536844"/>
            <a:ext cx="2671839" cy="26718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6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2" y="10839132"/>
            <a:ext cx="5448936" cy="5448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7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1844" y="-24262"/>
            <a:ext cx="3824191" cy="24659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8" name="图像" descr="图像"/>
          <p:cNvPicPr>
            <a:picLocks noChangeAspect="1"/>
          </p:cNvPicPr>
          <p:nvPr/>
        </p:nvPicPr>
        <p:blipFill>
          <a:blip r:embed="rId8">
            <a:alphaModFix amt="10115"/>
          </a:blip>
          <a:stretch>
            <a:fillRect/>
          </a:stretch>
        </p:blipFill>
        <p:spPr>
          <a:xfrm>
            <a:off x="694562" y="923163"/>
            <a:ext cx="3185554" cy="31855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332347" y="1361051"/>
            <a:ext cx="19567085" cy="986358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3130784" y="1865377"/>
            <a:ext cx="8325971" cy="1069348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508236" y="5858976"/>
            <a:ext cx="10493263" cy="669988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线条"/>
          <p:cNvSpPr/>
          <p:nvPr/>
        </p:nvSpPr>
        <p:spPr>
          <a:xfrm flipV="1">
            <a:off x="1136649" y="-352001"/>
            <a:ext cx="2" cy="132678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pic>
        <p:nvPicPr>
          <p:cNvPr id="8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3" y="551299"/>
            <a:ext cx="3078609" cy="17677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9" name="矩形"/>
          <p:cNvSpPr/>
          <p:nvPr/>
        </p:nvSpPr>
        <p:spPr>
          <a:xfrm>
            <a:off x="-25400" y="12881570"/>
            <a:ext cx="6020892" cy="859830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816225" y="3108325"/>
            <a:ext cx="9553575" cy="90344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3136753" y="3108325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13136753" y="7936992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"/>
          <p:cNvSpPr/>
          <p:nvPr/>
        </p:nvSpPr>
        <p:spPr>
          <a:xfrm>
            <a:off x="-19150" y="5308"/>
            <a:ext cx="992883" cy="7711282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9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34" y="11923962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9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327" y="1080132"/>
            <a:ext cx="3801285" cy="21827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917" y="94113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1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754">
            <a:off x="21181651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" name="矩形"/>
          <p:cNvSpPr/>
          <p:nvPr/>
        </p:nvSpPr>
        <p:spPr>
          <a:xfrm rot="16197526">
            <a:off x="4034417" y="-4060341"/>
            <a:ext cx="1258777" cy="930344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3" name="矩形"/>
          <p:cNvSpPr/>
          <p:nvPr/>
        </p:nvSpPr>
        <p:spPr>
          <a:xfrm rot="16197526">
            <a:off x="14546563" y="-3491758"/>
            <a:ext cx="122280" cy="930277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3659594" y="3735767"/>
            <a:ext cx="8794187" cy="790378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930219" y="2076450"/>
            <a:ext cx="11104563" cy="95631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4" y="573944"/>
            <a:ext cx="23277832" cy="125681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1" Type="http://schemas.openxmlformats.org/officeDocument/2006/relationships/theme" Target="../theme/theme4.xml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0529" y="-145873"/>
            <a:ext cx="24902582" cy="140077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0529" y="-145873"/>
            <a:ext cx="24902582" cy="140077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4.xml"/><Relationship Id="rId6" Type="http://schemas.openxmlformats.org/officeDocument/2006/relationships/tags" Target="../tags/tag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jpeg"/><Relationship Id="rId8" Type="http://schemas.openxmlformats.org/officeDocument/2006/relationships/image" Target="../media/image46.jpeg"/><Relationship Id="rId7" Type="http://schemas.openxmlformats.org/officeDocument/2006/relationships/image" Target="../media/image45.jpeg"/><Relationship Id="rId6" Type="http://schemas.openxmlformats.org/officeDocument/2006/relationships/image" Target="../media/image4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2" Type="http://schemas.openxmlformats.org/officeDocument/2006/relationships/slideLayout" Target="../slideLayouts/slideLayout34.xml"/><Relationship Id="rId11" Type="http://schemas.openxmlformats.org/officeDocument/2006/relationships/image" Target="../media/image49.jpeg"/><Relationship Id="rId10" Type="http://schemas.openxmlformats.org/officeDocument/2006/relationships/image" Target="../media/image48.jpe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4.xml"/><Relationship Id="rId6" Type="http://schemas.openxmlformats.org/officeDocument/2006/relationships/tags" Target="../tags/tag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jpeg"/><Relationship Id="rId8" Type="http://schemas.openxmlformats.org/officeDocument/2006/relationships/image" Target="../media/image52.jpeg"/><Relationship Id="rId7" Type="http://schemas.openxmlformats.org/officeDocument/2006/relationships/image" Target="../media/image51.jpeg"/><Relationship Id="rId6" Type="http://schemas.openxmlformats.org/officeDocument/2006/relationships/image" Target="../media/image50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0" Type="http://schemas.openxmlformats.org/officeDocument/2006/relationships/slideLayout" Target="../slideLayouts/slideLayout34.xml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4.xml"/><Relationship Id="rId6" Type="http://schemas.openxmlformats.org/officeDocument/2006/relationships/tags" Target="../tags/tag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3.xml"/><Relationship Id="rId6" Type="http://schemas.openxmlformats.org/officeDocument/2006/relationships/image" Target="../media/image34.png"/><Relationship Id="rId5" Type="http://schemas.openxmlformats.org/officeDocument/2006/relationships/tags" Target="../tags/tag1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4.xml"/><Relationship Id="rId6" Type="http://schemas.openxmlformats.org/officeDocument/2006/relationships/image" Target="../media/image5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jpeg"/><Relationship Id="rId8" Type="http://schemas.openxmlformats.org/officeDocument/2006/relationships/image" Target="../media/image57.jpeg"/><Relationship Id="rId7" Type="http://schemas.openxmlformats.org/officeDocument/2006/relationships/image" Target="../media/image56.jpeg"/><Relationship Id="rId6" Type="http://schemas.openxmlformats.org/officeDocument/2006/relationships/image" Target="../media/image55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0" Type="http://schemas.openxmlformats.org/officeDocument/2006/relationships/slideLayout" Target="../slideLayouts/slideLayout34.xml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jpeg"/><Relationship Id="rId7" Type="http://schemas.openxmlformats.org/officeDocument/2006/relationships/image" Target="../media/image37.png"/><Relationship Id="rId6" Type="http://schemas.openxmlformats.org/officeDocument/2006/relationships/image" Target="../media/image36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0" Type="http://schemas.openxmlformats.org/officeDocument/2006/relationships/slideLayout" Target="../slideLayouts/slideLayout34.xml"/><Relationship Id="rId1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834991" y="2951992"/>
            <a:ext cx="4727022" cy="4746666"/>
          </a:xfrm>
          <a:prstGeom prst="ellipse">
            <a:avLst/>
          </a:prstGeom>
          <a:solidFill>
            <a:srgbClr val="E6DFC9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5969" y="12242025"/>
            <a:ext cx="19183631" cy="893962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31100" y="511509"/>
            <a:ext cx="1879971" cy="6575091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Picture 13" descr="H:\2018-2019AN公益奖-存档文件\2 2019AN公益奖-存档文件\11.传播管理\3.LOGO\公益奖logo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07035" y="12599119"/>
            <a:ext cx="4399238" cy="9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:\欧阳志力\1 PMAC\LOGO_二维码\知行计划LOGO（标准版）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969" y="12531968"/>
            <a:ext cx="2005854" cy="104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 bwMode="auto">
          <a:xfrm flipV="1">
            <a:off x="2844429" y="12608953"/>
            <a:ext cx="0" cy="893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3" descr="H:\2019国际志愿者日-存档文件ouyang\1.#国际志愿者日#\3.设计\国际志愿者日-设计使用LOGO\页尾.png"/>
          <p:cNvPicPr>
            <a:picLocks noChangeAspect="1" noChangeArrowheads="1"/>
          </p:cNvPicPr>
          <p:nvPr/>
        </p:nvPicPr>
        <p:blipFill>
          <a:blip r:embed="rId3" cstate="print"/>
          <a:srcRect l="47185" t="13034" r="38896"/>
          <a:stretch>
            <a:fillRect/>
          </a:stretch>
        </p:blipFill>
        <p:spPr bwMode="auto">
          <a:xfrm>
            <a:off x="8331485" y="12488691"/>
            <a:ext cx="2968105" cy="1134487"/>
          </a:xfrm>
          <a:prstGeom prst="rect">
            <a:avLst/>
          </a:prstGeom>
          <a:noFill/>
        </p:spPr>
      </p:pic>
      <p:cxnSp>
        <p:nvCxnSpPr>
          <p:cNvPr id="18" name="直接连接符 17"/>
          <p:cNvCxnSpPr/>
          <p:nvPr/>
        </p:nvCxnSpPr>
        <p:spPr bwMode="auto">
          <a:xfrm flipV="1">
            <a:off x="7968879" y="12608953"/>
            <a:ext cx="0" cy="893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9659600" y="512127"/>
            <a:ext cx="1879971" cy="12618704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7" name="Picture 11" descr="H:\2018-2019AN公益奖-存档文件\2 2019AN公益奖-存档文件\11.传播管理\3.LOGO\AkzoNobel_wordmark_RGB_Blue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975836" y="173365"/>
            <a:ext cx="4201263" cy="13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圆角 21"/>
          <p:cNvSpPr/>
          <p:nvPr/>
        </p:nvSpPr>
        <p:spPr>
          <a:xfrm>
            <a:off x="1835150" y="3961130"/>
            <a:ext cx="10025380" cy="3507105"/>
          </a:xfrm>
          <a:prstGeom prst="roundRect">
            <a:avLst/>
          </a:prstGeom>
          <a:solidFill>
            <a:srgbClr val="2F505A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93913" y="4672013"/>
            <a:ext cx="10041255" cy="20853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sz="7200" b="1" dirty="0">
                <a:solidFill>
                  <a:srgbClr val="FCF4E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节奏的重复与变化——建筑中的错落有致</a:t>
            </a:r>
            <a:endParaRPr sz="7200" b="1" dirty="0">
              <a:solidFill>
                <a:srgbClr val="FCF4E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6915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" name="表格 19"/>
          <p:cNvGraphicFramePr/>
          <p:nvPr>
            <p:custDataLst>
              <p:tags r:id="rId6"/>
            </p:custDataLst>
          </p:nvPr>
        </p:nvGraphicFramePr>
        <p:xfrm>
          <a:off x="3206750" y="3178810"/>
          <a:ext cx="18229580" cy="7359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8855"/>
                <a:gridCol w="5290185"/>
                <a:gridCol w="4148385"/>
                <a:gridCol w="5682155"/>
              </a:tblGrid>
              <a:tr h="1247140">
                <a:tc>
                  <a:txBody>
                    <a:bodyPr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38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建筑名称</a:t>
                      </a:r>
                      <a:endParaRPr lang="zh-CN" altLang="en-US" sz="3800" b="1" dirty="0" err="1">
                        <a:solidFill>
                          <a:srgbClr val="2F505A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3800" b="1" dirty="0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与周边环境融合的程度</a:t>
                      </a:r>
                      <a:endParaRPr lang="zh-CN" altLang="en-US" sz="3800" b="1" dirty="0">
                        <a:solidFill>
                          <a:srgbClr val="2F505A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3800" b="1" dirty="0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节奏特点</a:t>
                      </a:r>
                      <a:endParaRPr lang="zh-CN" altLang="en-US" sz="3800" b="1" dirty="0">
                        <a:solidFill>
                          <a:srgbClr val="2F505A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sz="38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推荐理由</a:t>
                      </a:r>
                      <a:endParaRPr sz="3800" b="1" dirty="0" err="1">
                        <a:solidFill>
                          <a:srgbClr val="2F505A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</a:tr>
              <a:tr h="1222375"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75"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75"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75"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4E3"/>
                    </a:solidFill>
                  </a:tcPr>
                </a:tc>
              </a:tr>
              <a:tr h="1222375"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圆角矩形 14"/>
          <p:cNvSpPr/>
          <p:nvPr/>
        </p:nvSpPr>
        <p:spPr>
          <a:xfrm>
            <a:off x="9733280" y="121412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1269980" y="941705"/>
            <a:ext cx="2011680" cy="1273175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任务单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9141460" y="839470"/>
            <a:ext cx="6101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9331008" y="1019175"/>
            <a:ext cx="5721985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zh-CN" altLang="en-US" b="1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户外调查的基本方法</a:t>
            </a:r>
            <a:endParaRPr kumimoji="1" lang="zh-CN" altLang="en-US" b="1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06750" y="2127885"/>
            <a:ext cx="7668260" cy="11141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143000" indent="-571500" eaLnBrk="1">
              <a:lnSpc>
                <a:spcPct val="150000"/>
              </a:lnSpc>
              <a:spcBef>
                <a:spcPts val="1000"/>
              </a:spcBef>
              <a:buClr>
                <a:srgbClr val="DC5E1A"/>
              </a:buClr>
              <a:buFont typeface="Wingdings" panose="05000000000000000000" charset="0"/>
              <a:buChar char="p"/>
            </a:pPr>
            <a:r>
              <a:rPr kumimoji="1" lang="zh-CN" altLang="en-US" sz="36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绘制调查区域图</a:t>
            </a:r>
            <a:endParaRPr kumimoji="1" lang="zh-CN" altLang="en-US" sz="3600" b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143000" indent="-571500" eaLnBrk="1">
              <a:lnSpc>
                <a:spcPct val="150000"/>
              </a:lnSpc>
              <a:spcBef>
                <a:spcPts val="1000"/>
              </a:spcBef>
              <a:buClr>
                <a:srgbClr val="DC5E1A"/>
              </a:buClr>
              <a:buFont typeface="Wingdings" panose="05000000000000000000" charset="0"/>
              <a:buChar char="p"/>
            </a:pPr>
            <a:r>
              <a:rPr kumimoji="1" lang="zh-CN" altLang="en-US" sz="36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标注调查地点和时间</a:t>
            </a:r>
            <a:endParaRPr kumimoji="1" lang="zh-CN" altLang="en-US" sz="3600" b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143000" indent="-571500" eaLnBrk="1">
              <a:lnSpc>
                <a:spcPct val="150000"/>
              </a:lnSpc>
              <a:spcBef>
                <a:spcPts val="1000"/>
              </a:spcBef>
              <a:buClr>
                <a:srgbClr val="DC5E1A"/>
              </a:buClr>
              <a:buFont typeface="Wingdings" panose="05000000000000000000" charset="0"/>
              <a:buChar char="p"/>
            </a:pPr>
            <a:r>
              <a:rPr kumimoji="1" lang="zh-CN" altLang="en-US" sz="36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设计记录表</a:t>
            </a:r>
            <a:endParaRPr kumimoji="1" lang="zh-CN" altLang="en-US" sz="3600" b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143000" indent="-571500" eaLnBrk="1">
              <a:lnSpc>
                <a:spcPct val="150000"/>
              </a:lnSpc>
              <a:spcBef>
                <a:spcPts val="1000"/>
              </a:spcBef>
              <a:buClr>
                <a:srgbClr val="DC5E1A"/>
              </a:buClr>
              <a:buFont typeface="Wingdings" panose="05000000000000000000" charset="0"/>
              <a:buChar char="p"/>
            </a:pPr>
            <a:r>
              <a:rPr kumimoji="1" lang="zh-CN" altLang="en-US" sz="36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全面观察</a:t>
            </a:r>
            <a:endParaRPr kumimoji="1" lang="zh-CN" altLang="en-US" sz="3600" b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143000" indent="-571500" eaLnBrk="1">
              <a:lnSpc>
                <a:spcPct val="150000"/>
              </a:lnSpc>
              <a:spcBef>
                <a:spcPts val="1000"/>
              </a:spcBef>
              <a:buClr>
                <a:srgbClr val="DC5E1A"/>
              </a:buClr>
              <a:buFont typeface="Wingdings" panose="05000000000000000000" charset="0"/>
              <a:buChar char="p"/>
            </a:pPr>
            <a:r>
              <a:rPr kumimoji="1" lang="zh-CN" altLang="en-US" sz="36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焦点观察</a:t>
            </a:r>
            <a:endParaRPr kumimoji="1" lang="zh-CN" altLang="en-US" sz="3600" b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143000" indent="-571500" eaLnBrk="1">
              <a:lnSpc>
                <a:spcPct val="150000"/>
              </a:lnSpc>
              <a:spcBef>
                <a:spcPts val="1000"/>
              </a:spcBef>
              <a:buClr>
                <a:srgbClr val="DC5E1A"/>
              </a:buClr>
              <a:buFont typeface="Wingdings" panose="05000000000000000000" charset="0"/>
              <a:buChar char="p"/>
            </a:pPr>
            <a:r>
              <a:rPr kumimoji="1" lang="zh-CN" altLang="en-US" sz="36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实地测量</a:t>
            </a:r>
            <a:endParaRPr kumimoji="1" lang="zh-CN" altLang="en-US" sz="3600" b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143000" indent="-571500" eaLnBrk="1">
              <a:lnSpc>
                <a:spcPct val="150000"/>
              </a:lnSpc>
              <a:spcBef>
                <a:spcPts val="1000"/>
              </a:spcBef>
              <a:buClr>
                <a:srgbClr val="DC5E1A"/>
              </a:buClr>
              <a:buFont typeface="Wingdings" panose="05000000000000000000" charset="0"/>
              <a:buChar char="p"/>
            </a:pPr>
            <a:r>
              <a:rPr kumimoji="1" lang="zh-CN" altLang="en-US" sz="36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拍摄照片和录像</a:t>
            </a:r>
            <a:endParaRPr kumimoji="1" lang="zh-CN" altLang="en-US" sz="3600" b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143000" indent="-571500" eaLnBrk="1">
              <a:lnSpc>
                <a:spcPct val="150000"/>
              </a:lnSpc>
              <a:spcBef>
                <a:spcPts val="1000"/>
              </a:spcBef>
              <a:buClr>
                <a:srgbClr val="DC5E1A"/>
              </a:buClr>
              <a:buFont typeface="Wingdings" panose="05000000000000000000" charset="0"/>
              <a:buChar char="p"/>
            </a:pPr>
            <a:r>
              <a:rPr kumimoji="1" lang="zh-CN" altLang="en-US" sz="36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描述和记录</a:t>
            </a:r>
            <a:endParaRPr kumimoji="1" lang="zh-CN" altLang="en-US" sz="3600" b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143000" indent="-571500" eaLnBrk="1">
              <a:lnSpc>
                <a:spcPct val="150000"/>
              </a:lnSpc>
              <a:spcBef>
                <a:spcPts val="1000"/>
              </a:spcBef>
              <a:buClr>
                <a:srgbClr val="DC5E1A"/>
              </a:buClr>
              <a:buFont typeface="Wingdings" panose="05000000000000000000" charset="0"/>
              <a:buChar char="p"/>
            </a:pPr>
            <a:r>
              <a:rPr kumimoji="1" lang="zh-CN" altLang="en-US" sz="36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分类统计和分析</a:t>
            </a:r>
            <a:endParaRPr kumimoji="1" lang="zh-CN" altLang="en-US" sz="3600" b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143000" indent="-571500" eaLnBrk="1">
              <a:lnSpc>
                <a:spcPct val="150000"/>
              </a:lnSpc>
              <a:spcBef>
                <a:spcPts val="1000"/>
              </a:spcBef>
              <a:buClr>
                <a:srgbClr val="DC5E1A"/>
              </a:buClr>
              <a:buFont typeface="Wingdings" panose="05000000000000000000" charset="0"/>
              <a:buChar char="p"/>
            </a:pPr>
            <a:r>
              <a:rPr kumimoji="1" lang="zh-CN" altLang="en-US" sz="36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梳理调查结果</a:t>
            </a:r>
            <a:endParaRPr kumimoji="1" lang="zh-CN" altLang="en-US" sz="3600" b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143000" indent="-571500" eaLnBrk="1">
              <a:lnSpc>
                <a:spcPct val="150000"/>
              </a:lnSpc>
              <a:spcBef>
                <a:spcPts val="1000"/>
              </a:spcBef>
              <a:buClr>
                <a:srgbClr val="DC5E1A"/>
              </a:buClr>
              <a:buFont typeface="Wingdings" panose="05000000000000000000" charset="0"/>
              <a:buChar char="p"/>
            </a:pPr>
            <a:r>
              <a:rPr kumimoji="1" lang="zh-CN" altLang="en-US" sz="36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提出观点</a:t>
            </a:r>
            <a:endParaRPr kumimoji="1" lang="zh-CN" altLang="en-US" sz="3600" b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 eaLnBrk="1">
              <a:spcBef>
                <a:spcPts val="1000"/>
              </a:spcBef>
              <a:buClr>
                <a:srgbClr val="DC5E1A"/>
              </a:buClr>
              <a:buFont typeface="Wingdings" panose="05000000000000000000" charset="0"/>
              <a:buChar char="p"/>
            </a:pPr>
            <a:endParaRPr kumimoji="1" lang="zh-CN" altLang="en-US" sz="3600" b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7235" y="6057900"/>
            <a:ext cx="6301105" cy="57397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7235" y="2356485"/>
            <a:ext cx="4922520" cy="318960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文本框 15"/>
          <p:cNvSpPr txBox="1"/>
          <p:nvPr/>
        </p:nvSpPr>
        <p:spPr>
          <a:xfrm>
            <a:off x="16116300" y="4552315"/>
            <a:ext cx="5226685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>
              <a:spcBef>
                <a:spcPts val="1000"/>
              </a:spcBef>
            </a:pPr>
            <a:r>
              <a:rPr lang="zh-CN" altLang="en-US" sz="28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建筑大师梁思成</a:t>
            </a:r>
            <a:endParaRPr lang="zh-CN" altLang="en-US" sz="280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>
              <a:spcBef>
                <a:spcPts val="1000"/>
              </a:spcBef>
            </a:pPr>
            <a:r>
              <a:rPr lang="zh-CN" altLang="en-US" sz="28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对中国古建筑的田野调查</a:t>
            </a:r>
            <a:endParaRPr lang="zh-CN" altLang="en-US" sz="280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0" y="0"/>
            <a:ext cx="3441065" cy="4339590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206750" y="239268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8246110" y="999490"/>
            <a:ext cx="8096885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8246745" y="1213485"/>
            <a:ext cx="809625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鉴赏建筑与环境和谐的节奏美</a:t>
            </a:r>
            <a:endParaRPr kumimoji="0" lang="zh-CN" altLang="en-US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</p:txBody>
      </p:sp>
      <p:pic>
        <p:nvPicPr>
          <p:cNvPr id="38" name="图片 20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095" y="2852420"/>
            <a:ext cx="5930265" cy="410146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34" name="图片 16" descr="IMG_2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8030" y="2852420"/>
            <a:ext cx="6102985" cy="410146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14" name="图片 9" descr="IMG_256"/>
          <p:cNvPicPr>
            <a:picLocks noChangeAspect="1"/>
          </p:cNvPicPr>
          <p:nvPr/>
        </p:nvPicPr>
        <p:blipFill>
          <a:blip r:embed="rId8"/>
          <a:srcRect l="1573" t="1082" r="1584" b="2163"/>
          <a:stretch>
            <a:fillRect/>
          </a:stretch>
        </p:blipFill>
        <p:spPr>
          <a:xfrm>
            <a:off x="17325340" y="2852420"/>
            <a:ext cx="5607050" cy="410146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28" name="图片 10" descr="IMG_2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7095" y="7613015"/>
            <a:ext cx="5930265" cy="413194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41" name="图片 23" descr="IMG_2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0415" y="7613015"/>
            <a:ext cx="6038215" cy="413194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43" name="图片 25" descr="IMG_2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40580" y="7553325"/>
            <a:ext cx="5683885" cy="419163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3206750" y="1035050"/>
            <a:ext cx="18075275" cy="3615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eaLnBrk="1">
              <a:lnSpc>
                <a:spcPct val="150000"/>
              </a:lnSpc>
              <a:spcBef>
                <a:spcPts val="1000"/>
              </a:spcBef>
              <a:buClr>
                <a:srgbClr val="DC5E1A"/>
              </a:buClr>
              <a:buFont typeface="Wingdings" panose="05000000000000000000" charset="0"/>
              <a:buChar char="l"/>
            </a:pPr>
            <a:r>
              <a:rPr kumimoji="1" lang="zh-CN" altLang="en-US" sz="4000" b="1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鉴赏任务</a:t>
            </a:r>
            <a:endParaRPr kumimoji="1" lang="zh-CN" altLang="en-US" sz="360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>
              <a:lnSpc>
                <a:spcPct val="150000"/>
              </a:lnSpc>
              <a:spcBef>
                <a:spcPts val="1000"/>
              </a:spcBef>
              <a:buClr>
                <a:srgbClr val="DC5E1A"/>
              </a:buClr>
            </a:pPr>
            <a:r>
              <a:rPr kumimoji="1" lang="zh-CN" altLang="en-US" sz="32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 小组讨论这些建筑与周边自然环境的关系，以及独具魅力之处，完成任务单。</a:t>
            </a:r>
            <a:endParaRPr kumimoji="1" lang="zh-CN" altLang="en-US" sz="320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>
              <a:lnSpc>
                <a:spcPct val="150000"/>
              </a:lnSpc>
              <a:spcBef>
                <a:spcPts val="1000"/>
              </a:spcBef>
              <a:buClr>
                <a:srgbClr val="DC5E1A"/>
              </a:buClr>
            </a:pPr>
            <a:r>
              <a:rPr kumimoji="1" lang="zh-CN" altLang="en-US" sz="32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 推选代表向全班介绍本组讨论结果及主要观点</a:t>
            </a:r>
            <a:endParaRPr kumimoji="1" lang="zh-CN" altLang="en-US" sz="320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>
              <a:lnSpc>
                <a:spcPct val="150000"/>
              </a:lnSpc>
              <a:spcBef>
                <a:spcPts val="1000"/>
              </a:spcBef>
              <a:buClr>
                <a:srgbClr val="DC5E1A"/>
              </a:buClr>
            </a:pPr>
            <a:r>
              <a:rPr kumimoji="1" lang="zh-CN" altLang="en-US" sz="32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 积极参与师生互动，在总结中贡献想法</a:t>
            </a:r>
            <a:endParaRPr kumimoji="1" lang="zh-CN" altLang="en-US" sz="320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15" name="表格 14"/>
          <p:cNvGraphicFramePr/>
          <p:nvPr>
            <p:custDataLst>
              <p:tags r:id="rId6"/>
            </p:custDataLst>
          </p:nvPr>
        </p:nvGraphicFramePr>
        <p:xfrm>
          <a:off x="3206750" y="5874288"/>
          <a:ext cx="16356330" cy="616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9865"/>
                <a:gridCol w="4867910"/>
                <a:gridCol w="5128895"/>
                <a:gridCol w="4899660"/>
              </a:tblGrid>
              <a:tr h="94361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en-US" sz="2400" b="1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建筑名称</a:t>
                      </a:r>
                      <a:endParaRPr lang="en-US" sz="2400" b="1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与周边自然环境的关系</a:t>
                      </a:r>
                      <a:endParaRPr lang="en-US" sz="2400" b="1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从节奏的角度描述它的美</a:t>
                      </a:r>
                      <a:endParaRPr lang="en-US" sz="2400" b="1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</a:tr>
              <a:tr h="77660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中国苏州拙政园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7660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中国颐和园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7660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中国四川甘孜丹巴县藏族碉楼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7660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日本美秀美术馆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7660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澳大利亚悉尼歌剧院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7660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德国新天鹅城堡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0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3206750" y="4850130"/>
            <a:ext cx="3674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Clr>
                <a:srgbClr val="DC5E1A"/>
              </a:buClr>
              <a:buFont typeface="Wingdings" panose="05000000000000000000" charset="0"/>
              <a:buChar char="l"/>
            </a:pPr>
            <a:r>
              <a:rPr kumimoji="1" lang="zh-CN" altLang="en-US" sz="4000" b="1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任务单</a:t>
            </a:r>
            <a:endParaRPr kumimoji="1" lang="zh-CN" altLang="en-US" sz="4000" b="1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0206355" y="839470"/>
            <a:ext cx="397129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348913" y="1019175"/>
            <a:ext cx="3933825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zh-CN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认识建筑大师</a:t>
            </a:r>
            <a:endParaRPr kumimoji="1" lang="en-US" altLang="zh-CN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1605" y="4084320"/>
            <a:ext cx="16480790" cy="7098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Font typeface="Wingdings" panose="05000000000000000000" charset="0"/>
              <a:buChar char="l"/>
            </a:pPr>
            <a:r>
              <a:rPr lang="en-US" sz="44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贝聿铭</a:t>
            </a:r>
            <a:endParaRPr lang="en-US"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Font typeface="Wingdings" panose="05000000000000000000" charset="0"/>
            </a:pPr>
            <a:endParaRPr lang="en-US"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20000"/>
              </a:lnSpc>
              <a:spcBef>
                <a:spcPts val="2000"/>
              </a:spcBef>
              <a:buClr>
                <a:srgbClr val="DC5E1A"/>
              </a:buClr>
              <a:buFont typeface="Wingdings" panose="05000000000000000000" charset="0"/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sz="4000" b="1" dirty="0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</a:t>
            </a: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国工程院外籍院士，美国艺术与科学院院士，美籍华人建筑师，普利兹克奖得主，被誉为“现代建筑的最后大师”，为丰富中国新建筑发展道路方面做了重要贡献。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Font typeface="Wingdings" panose="05000000000000000000" charset="0"/>
            </a:pP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20000"/>
              </a:lnSpc>
              <a:spcBef>
                <a:spcPts val="2000"/>
              </a:spcBef>
              <a:buClr>
                <a:srgbClr val="DC5E1A"/>
              </a:buClr>
              <a:buFont typeface="Wingdings" panose="05000000000000000000" charset="0"/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sz="4000" b="1" dirty="0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</a:t>
            </a: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共建筑、文教建筑为主，善用钢材、混凝土、玻璃与石材。代表作品有美国华盛顿国家艺术馆东馆、巴黎卢浮宫扩建工程、香港中国银行大厦、北京香山饭店、日本美秀美术馆、苏州博物馆新馆、伊斯兰艺术博物馆等。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0" y="0"/>
            <a:ext cx="3441065" cy="4339590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9320510" y="490664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206750" y="239268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图片 3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115" y="1666240"/>
            <a:ext cx="8078470" cy="490220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13" name="图片 5" descr="IMG_2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8365" y="1666240"/>
            <a:ext cx="8272145" cy="490283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24" name="图片 7" descr="IMG_256"/>
          <p:cNvPicPr>
            <a:picLocks noChangeAspect="1"/>
          </p:cNvPicPr>
          <p:nvPr/>
        </p:nvPicPr>
        <p:blipFill>
          <a:blip r:embed="rId8"/>
          <a:srcRect b="5140"/>
          <a:stretch>
            <a:fillRect/>
          </a:stretch>
        </p:blipFill>
        <p:spPr>
          <a:xfrm>
            <a:off x="4019550" y="7291705"/>
            <a:ext cx="8422640" cy="489204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15" name="图片 8" descr="IMG_2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3245" y="7291705"/>
            <a:ext cx="8181340" cy="489204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8673465" y="1327150"/>
            <a:ext cx="703707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8720773" y="1506855"/>
            <a:ext cx="7342505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zh-CN" altLang="en-US" b="1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小建筑设计师—创意设计</a:t>
            </a:r>
            <a:endParaRPr kumimoji="1" lang="zh-CN" altLang="en-US" b="1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28745" y="3535680"/>
            <a:ext cx="16320135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Font typeface="Wingdings" panose="05000000000000000000" charset="0"/>
              <a:buChar char="l"/>
            </a:pPr>
            <a:r>
              <a:rPr 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创意实践任务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结合本地的生态环境特点，为本地的孩子们设计一个玩具博物馆，对家乡建设做贡献。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</a:pP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Font typeface="Wingdings" panose="05000000000000000000" charset="0"/>
              <a:buChar char="l"/>
            </a:pPr>
            <a:r>
              <a:rPr 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注意事项</a:t>
            </a:r>
            <a:endParaRPr lang="en-US"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 小组围绕任务进行讨论，确定设计思路。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 小组分工，绘制“玩具博物馆”各部分设计草图，并进行讨论，修改完善。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在大白纸上完成“玩具博物馆”的整体设计，进行各部分的标注说明。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3206750" y="390525"/>
            <a:ext cx="180752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eaLnBrk="1">
              <a:lnSpc>
                <a:spcPct val="150000"/>
              </a:lnSpc>
              <a:spcBef>
                <a:spcPts val="1000"/>
              </a:spcBef>
              <a:buClr>
                <a:srgbClr val="DC5E1A"/>
              </a:buClr>
              <a:buFont typeface="Wingdings" panose="05000000000000000000" charset="0"/>
              <a:buChar char="l"/>
            </a:pPr>
            <a:r>
              <a:rPr kumimoji="1" lang="zh-CN" altLang="en-US" sz="4000" b="1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小组成果分享</a:t>
            </a:r>
            <a:endParaRPr kumimoji="1" lang="zh-CN" altLang="en-US" sz="320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15" name="表格 14"/>
          <p:cNvGraphicFramePr/>
          <p:nvPr>
            <p:custDataLst>
              <p:tags r:id="rId6"/>
            </p:custDataLst>
          </p:nvPr>
        </p:nvGraphicFramePr>
        <p:xfrm>
          <a:off x="2799080" y="1513205"/>
          <a:ext cx="18385155" cy="6984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6435"/>
                <a:gridCol w="3907155"/>
                <a:gridCol w="3973830"/>
                <a:gridCol w="4908550"/>
                <a:gridCol w="3639185"/>
              </a:tblGrid>
              <a:tr h="131191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小组成员姓名</a:t>
                      </a:r>
                      <a:endParaRPr lang="zh-CN" altLang="en-US" sz="2400" b="1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玩具博物馆的具体名称</a:t>
                      </a:r>
                      <a:endParaRPr lang="en-US" sz="2400" b="1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与周边自然环境的关系</a:t>
                      </a:r>
                      <a:endParaRPr lang="en-US" sz="2400" b="1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en-US" sz="2400" b="1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博物馆主体建筑的节奏特点</a:t>
                      </a:r>
                      <a:endParaRPr lang="en-US" altLang="en-US" sz="2400" b="1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 spc="130">
                          <a:solidFill>
                            <a:srgbClr val="2F505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设计效果的自我评价</a:t>
                      </a:r>
                      <a:endParaRPr lang="en-US" sz="2400" b="1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</a:tr>
              <a:tr h="87185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7249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185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249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185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sz="2400" b="0" spc="130">
                        <a:solidFill>
                          <a:srgbClr val="2F505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" name="文本框 46"/>
          <p:cNvSpPr txBox="1"/>
          <p:nvPr/>
        </p:nvSpPr>
        <p:spPr>
          <a:xfrm>
            <a:off x="2844165" y="7599680"/>
            <a:ext cx="18340070" cy="4139565"/>
          </a:xfrm>
          <a:prstGeom prst="rect">
            <a:avLst/>
          </a:prstGeom>
          <a:solidFill>
            <a:schemeClr val="lt1"/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2800" b="1" kern="1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本小组你最喜欢的“玩具博物馆”的设计</a:t>
            </a:r>
            <a:endParaRPr lang="en-US" altLang="zh-CN" sz="2800" kern="10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kern="1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玩具博物馆的具体名称：</a:t>
            </a:r>
            <a:endParaRPr lang="en-US" altLang="zh-CN" sz="2800" kern="10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kern="1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小设计师的姓名：</a:t>
            </a:r>
            <a:endParaRPr lang="en-US" altLang="zh-CN" sz="2800" kern="10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kern="1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/>
              </a:rPr>
              <a:t>喜欢这个设计的理由：</a:t>
            </a:r>
            <a:endParaRPr lang="en-US" altLang="zh-CN" sz="2800" kern="10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0206355" y="839470"/>
            <a:ext cx="397129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561638" y="1019175"/>
            <a:ext cx="3458845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zh-CN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展示与总结</a:t>
            </a:r>
            <a:endParaRPr kumimoji="1" lang="en-US" altLang="zh-CN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1605" y="3197225"/>
            <a:ext cx="16480790" cy="6421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Font typeface="Wingdings" panose="05000000000000000000" charset="0"/>
              <a:buChar char="l"/>
            </a:pPr>
            <a:r>
              <a:rPr lang="en-US" sz="44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展览与交流</a:t>
            </a:r>
            <a:endParaRPr lang="en-US" sz="44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Font typeface="Wingdings" panose="05000000000000000000" charset="0"/>
            </a:pPr>
            <a:endParaRPr lang="en-US" sz="44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SzPct val="85000"/>
              <a:buFont typeface="Wingdings" panose="05000000000000000000" charset="0"/>
              <a:buChar char="p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一起办个创意设计展览：各组在指定区域内张贴本组的设计图，注明小组名称。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SzPct val="85000"/>
              <a:buFont typeface="Wingdings" panose="05000000000000000000" charset="0"/>
              <a:buChar char="p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各组代表介绍本组的设计思路、功能特点、与环境和谐的节奏之美的特色之处，评价本组的设计。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SzPct val="85000"/>
              <a:buFont typeface="Wingdings" panose="05000000000000000000" charset="0"/>
              <a:buChar char="p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其他同学针对这个组的设计提出感兴趣的问题。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SzPct val="85000"/>
              <a:buFont typeface="Wingdings" panose="05000000000000000000" charset="0"/>
              <a:buChar char="p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这个组的同学回答疑问。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0206355" y="839470"/>
            <a:ext cx="397129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561638" y="1019175"/>
            <a:ext cx="3458845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zh-CN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展示与总结</a:t>
            </a:r>
            <a:endParaRPr kumimoji="1" lang="en-US" altLang="zh-CN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1605" y="3197225"/>
            <a:ext cx="16480790" cy="4318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Font typeface="Wingdings" panose="05000000000000000000" charset="0"/>
              <a:buChar char="l"/>
            </a:pPr>
            <a:r>
              <a:rPr lang="en-US" sz="44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组织最美设计的评选</a:t>
            </a:r>
            <a:endParaRPr lang="en-US" sz="44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Font typeface="Wingdings" panose="05000000000000000000" charset="0"/>
            </a:pPr>
            <a:endParaRPr lang="en-US" sz="44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SzPct val="85000"/>
              <a:buFont typeface="Wingdings" panose="05000000000000000000" charset="0"/>
              <a:buChar char="p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每位同学推举一份最美设计，为最美设计写评语。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SzPct val="85000"/>
              <a:buFont typeface="Wingdings" panose="05000000000000000000" charset="0"/>
              <a:buChar char="p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原则—不能推荐本组作品。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SzPct val="85000"/>
              <a:buFont typeface="Wingdings" panose="05000000000000000000" charset="0"/>
              <a:buChar char="p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公布评选结果及其同学们的评语。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215" y="1229995"/>
            <a:ext cx="17232630" cy="1098042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0206355" y="839470"/>
            <a:ext cx="397129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561638" y="1019175"/>
            <a:ext cx="3458845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zh-CN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展示与总结</a:t>
            </a:r>
            <a:endParaRPr kumimoji="1" lang="en-US" altLang="zh-CN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1605" y="3197225"/>
            <a:ext cx="16480790" cy="6934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Font typeface="Wingdings" panose="05000000000000000000" charset="0"/>
              <a:buChar char="l"/>
            </a:pPr>
            <a:r>
              <a:rPr lang="en-US" sz="44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师生共同总结活动收获</a:t>
            </a:r>
            <a:endParaRPr lang="en-US" sz="44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Font typeface="Wingdings" panose="05000000000000000000" charset="0"/>
            </a:pPr>
            <a:endParaRPr lang="en-US" sz="44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SzPct val="85000"/>
              <a:buFont typeface="Wingdings" panose="05000000000000000000" charset="0"/>
              <a:buChar char="p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对建筑节奏的理解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SzPct val="85000"/>
              <a:buFont typeface="Wingdings" panose="05000000000000000000" charset="0"/>
              <a:buChar char="p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对建筑节奏与环境和谐之美的认识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SzPct val="85000"/>
              <a:buFont typeface="Wingdings" panose="05000000000000000000" charset="0"/>
              <a:buChar char="p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创新实践能力和审美能力方面的收获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SzPct val="85000"/>
              <a:buFont typeface="Wingdings" panose="05000000000000000000" charset="0"/>
              <a:buChar char="p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探究问题、参与社会生活与服务的意愿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SzPct val="85000"/>
              <a:buFont typeface="Wingdings" panose="05000000000000000000" charset="0"/>
              <a:buChar char="p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对责任担当的理解认识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SzPct val="85000"/>
              <a:buFont typeface="Wingdings" panose="05000000000000000000" charset="0"/>
              <a:buChar char="p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其他方面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791680" y="5424170"/>
            <a:ext cx="421259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693166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057640" y="652780"/>
            <a:ext cx="6007735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475970" y="1931877"/>
            <a:ext cx="12508040" cy="10346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“大师美学课堂”项目，缘起于阿克苏诺贝尔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创立的“阿克苏诺贝尔中国大学生社会公益奖”（简称“公益奖”）。公益奖作为“中国大学生社会实践知行促进计划”（简称“知行计划”）核心项目，是中国第一个以大学生社团为奖励对象的社会公益奖项，开展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9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年来累计覆盖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103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座城市的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284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所高校，鼓舞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2000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余万大学生；大学生志愿实践时长累计达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198,831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天，相当于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544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年，令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2,527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所乡村学校师生受益。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  2018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年，“公益奖”首度开展“大师美学课堂”项目，支持清华大学、同济大学、东南大学、中国美术学院等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所知名高校的大学生实践团队，寻访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42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位蜚声国内外建筑与设计领域的院士、教授、建筑师，了解最前沿的建筑设计思想，发掘大师典型作品背后的故事，并带着大师理念和成功案例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走向青海、新疆、贵州、四川等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12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省的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31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所乡村学校，培养当地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孩子感受美、发现美、创造美的能力。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58414" y="564741"/>
            <a:ext cx="6340197" cy="10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zh-CN" altLang="en-US" b="1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关于“大师美学课堂”</a:t>
            </a:r>
            <a:endParaRPr lang="zh-CN" altLang="en-US" b="1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651465" y="1646784"/>
            <a:ext cx="9906000" cy="702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为进一步支持中国乡村美育教育发展，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2019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年，阿克苏诺贝尔中国与宝洁中国、中国青少年发展基金会正式启动公益战略合作，整合“大师美学课堂”多年成果，研发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《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大师美学课堂青少年美育教育课程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》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，将捐赠给宝洁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200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余所希望学校使用，共同携手服务乡村振兴，推进教育扶贫，传递建筑的色彩与艺术之美，帮助孩子们认识和学习建筑美学知识；课程还将上线知行计划优秀课程中心，面向全国大学生实践团队及教育工作者免费开放。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330" y="8997437"/>
            <a:ext cx="6098674" cy="406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空心弧 14"/>
          <p:cNvSpPr/>
          <p:nvPr/>
        </p:nvSpPr>
        <p:spPr>
          <a:xfrm rot="5400000">
            <a:off x="19418277" y="8924033"/>
            <a:ext cx="4065783" cy="4212591"/>
          </a:xfrm>
          <a:prstGeom prst="blockArc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9649460" y="116967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693166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89741" y="2839242"/>
            <a:ext cx="23284684" cy="52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   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中国大学生社会实践知行促进计划（简称“知行计划”）于2012年正式创立，是中国最重要的大学生项目官方平台，旨在推动和帮助社会力量，参与支持大学生社会实践和成长发展。截至2019年，“知行计划”已累计发动包括清华大学、北京大学、复旦大学、同济大学等超过470所大学的6,000多支大学生团队参与，持续开展包括助学支教、环境保护、减贫脱贫、创新创业、乡村调研、专业竞赛、公益传播等形式多样的大学生社会实践和成长发展项目，共有49.1万大学生直接参与，使6,400余所乡村学校的300余万师生受益。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rgbClr val="2F505A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“知行计划”官方网站、官方微信、微博二维码</a:t>
            </a:r>
            <a:r>
              <a:rPr kumimoji="0" lang="zh-CN" altLang="en-US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：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</a:rPr>
              <a:t>                            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39119" y="8459388"/>
            <a:ext cx="7743927" cy="2247439"/>
            <a:chOff x="2886443" y="10417269"/>
            <a:chExt cx="5054277" cy="146685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443" y="10417269"/>
              <a:ext cx="1466850" cy="146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782" y="10417269"/>
              <a:ext cx="1409700" cy="141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70" y="10417269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矩形 15"/>
          <p:cNvSpPr/>
          <p:nvPr/>
        </p:nvSpPr>
        <p:spPr>
          <a:xfrm>
            <a:off x="10253007" y="1492394"/>
            <a:ext cx="3877985" cy="623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关于知行计划</a:t>
            </a:r>
            <a:endParaRPr lang="zh-CN" altLang="en-US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457" y="7312991"/>
            <a:ext cx="7617641" cy="507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"/>
          <p:cNvSpPr txBox="1"/>
          <p:nvPr/>
        </p:nvSpPr>
        <p:spPr>
          <a:xfrm>
            <a:off x="8937918" y="3884215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2"/>
          <p:cNvSpPr txBox="1"/>
          <p:nvPr/>
        </p:nvSpPr>
        <p:spPr>
          <a:xfrm>
            <a:off x="8937918" y="6543010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" name="3"/>
          <p:cNvSpPr txBox="1"/>
          <p:nvPr/>
        </p:nvSpPr>
        <p:spPr>
          <a:xfrm>
            <a:off x="8937918" y="9349710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"/>
          <p:cNvSpPr txBox="1"/>
          <p:nvPr/>
        </p:nvSpPr>
        <p:spPr>
          <a:xfrm>
            <a:off x="10608864" y="3968078"/>
            <a:ext cx="6446740" cy="7658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"/>
          <p:cNvSpPr txBox="1"/>
          <p:nvPr/>
        </p:nvSpPr>
        <p:spPr>
          <a:xfrm>
            <a:off x="10608864" y="6750527"/>
            <a:ext cx="6446740" cy="7658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活动内容</a:t>
            </a:r>
            <a:endParaRPr lang="zh-CN" sz="48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"/>
          <p:cNvSpPr txBox="1"/>
          <p:nvPr/>
        </p:nvSpPr>
        <p:spPr>
          <a:xfrm>
            <a:off x="10608864" y="9532975"/>
            <a:ext cx="6446740" cy="7658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latin typeface="微软雅黑" panose="020B0503020204020204" charset="-122"/>
                <a:ea typeface="微软雅黑" panose="020B0503020204020204" charset="-122"/>
              </a:rPr>
              <a:t>分享总结</a:t>
            </a:r>
            <a:endParaRPr lang="zh-CN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19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直接连接符 20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23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直接连接符 23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927229" y="9476439"/>
            <a:ext cx="2216145" cy="2851815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6869" y="7714172"/>
            <a:ext cx="2216145" cy="3067576"/>
          </a:xfrm>
          <a:prstGeom prst="rect">
            <a:avLst/>
          </a:prstGeom>
          <a:solidFill>
            <a:srgbClr val="EF7C4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9649460" y="161036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68561" y="1380172"/>
            <a:ext cx="26212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677285" y="4079240"/>
            <a:ext cx="827405" cy="82740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677285" y="5600700"/>
            <a:ext cx="827405" cy="82740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677285" y="7999095"/>
            <a:ext cx="827405" cy="82740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41750" y="3891280"/>
            <a:ext cx="16752570" cy="5862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1.  </a:t>
            </a:r>
            <a:r>
              <a:rPr 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觉察建筑中的节奏及其基本要素；尝试设计与制作的基本过程；</a:t>
            </a:r>
            <a:endParaRPr 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2.  </a:t>
            </a:r>
            <a:r>
              <a:rPr 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感受建筑的节奏与环境和谐之美，提出自己的观点，获得实践经验，形成对建筑节奏之美的基本认识；</a:t>
            </a:r>
            <a:endParaRPr 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3.  </a:t>
            </a:r>
            <a:r>
              <a:rPr 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发展实践创新和审美意识，提高创新实践能力，初步形成探究问题、参与社会生活与服务的意愿，理解责任担当。</a:t>
            </a:r>
            <a:endParaRPr 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6915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圆角矩形 21"/>
          <p:cNvSpPr/>
          <p:nvPr/>
        </p:nvSpPr>
        <p:spPr>
          <a:xfrm>
            <a:off x="9458008" y="565785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593070" y="350520"/>
            <a:ext cx="2814955" cy="1273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活动内容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940050" y="5736590"/>
            <a:ext cx="39306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4400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初识建筑节奏</a:t>
            </a:r>
            <a:endParaRPr lang="zh-CN" sz="4400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381885" y="5889625"/>
            <a:ext cx="462280" cy="46228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15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820" y="7715885"/>
            <a:ext cx="7475220" cy="448754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6450" y="2393315"/>
            <a:ext cx="7475220" cy="51187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图片 13" descr="IMG_2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6470" y="2393315"/>
            <a:ext cx="6620510" cy="511873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36470" y="7715885"/>
            <a:ext cx="6620510" cy="446532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9649460" y="817245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206990" y="1019175"/>
            <a:ext cx="419227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基本要素 知识</a:t>
            </a:r>
            <a:endParaRPr kumimoji="0" lang="zh-CN" altLang="en-US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17595" y="2250440"/>
            <a:ext cx="508000" cy="50800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81170" y="2157730"/>
            <a:ext cx="16480790" cy="10196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>
              <a:lnSpc>
                <a:spcPct val="100000"/>
              </a:lnSpc>
              <a:spcBef>
                <a:spcPts val="2000"/>
              </a:spcBef>
            </a:pPr>
            <a:r>
              <a:rPr lang="zh-CN" alt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建筑的节奏</a:t>
            </a:r>
            <a:endParaRPr lang="zh-CN" altLang="en-US"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>
              <a:lnSpc>
                <a:spcPct val="100000"/>
              </a:lnSpc>
              <a:spcBef>
                <a:spcPts val="2000"/>
              </a:spcBef>
              <a:buFont typeface="Wingdings" panose="05000000000000000000" charset="0"/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构成建筑的元素</a:t>
            </a:r>
            <a:r>
              <a:rPr lang="en-US" sz="3600" dirty="0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有条理的重复</a:t>
            </a: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sz="3600" dirty="0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交替或排列</a:t>
            </a: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，使人在视觉上感受到</a:t>
            </a:r>
            <a:r>
              <a:rPr lang="en-US" sz="3600" dirty="0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动态的连续性</a:t>
            </a: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，产生节奏感。</a:t>
            </a:r>
            <a:endParaRPr lang="en-US"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>
              <a:lnSpc>
                <a:spcPct val="100000"/>
              </a:lnSpc>
              <a:spcBef>
                <a:spcPts val="2600"/>
              </a:spcBef>
              <a:buFont typeface="Wingdings" panose="05000000000000000000" charset="0"/>
            </a:pPr>
            <a:r>
              <a:rPr 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节奏的各种变化产生不同的韵律</a:t>
            </a:r>
            <a:endParaRPr lang="en-US"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>
              <a:lnSpc>
                <a:spcPct val="100000"/>
              </a:lnSpc>
              <a:spcBef>
                <a:spcPts val="2600"/>
              </a:spcBef>
              <a:buFont typeface="Wingdings" panose="05000000000000000000" charset="0"/>
            </a:pPr>
            <a:r>
              <a:rPr 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建筑节奏与环境和谐之美的魅力</a:t>
            </a:r>
            <a:endParaRPr lang="en-US"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eaLnBrk="1">
              <a:lnSpc>
                <a:spcPct val="100000"/>
              </a:lnSpc>
              <a:spcBef>
                <a:spcPts val="2000"/>
              </a:spcBef>
              <a:buFont typeface="Wingdings" panose="05000000000000000000" charset="0"/>
              <a:buChar char="Ø"/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形体比例均衡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eaLnBrk="1">
              <a:lnSpc>
                <a:spcPct val="100000"/>
              </a:lnSpc>
              <a:spcBef>
                <a:spcPts val="2000"/>
              </a:spcBef>
              <a:buFont typeface="Wingdings" panose="05000000000000000000" charset="0"/>
              <a:buChar char="Ø"/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节奏单元的连续重复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eaLnBrk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间距不同、形状相同的重复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eaLnBrk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形状不同、间距相同的重复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eaLnBrk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其他方式。。。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eaLnBrk="1">
              <a:lnSpc>
                <a:spcPct val="100000"/>
              </a:lnSpc>
              <a:spcBef>
                <a:spcPts val="2000"/>
              </a:spcBef>
              <a:buFont typeface="Wingdings" panose="05000000000000000000" charset="0"/>
              <a:buChar char="Ø"/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高低错落、疏密聚散，和谐统一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eaLnBrk="1">
              <a:lnSpc>
                <a:spcPct val="100000"/>
              </a:lnSpc>
              <a:spcBef>
                <a:spcPts val="2000"/>
              </a:spcBef>
              <a:buFont typeface="Wingdings" panose="05000000000000000000" charset="0"/>
              <a:buChar char="Ø"/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每个建筑都有其节奏和韵律。当其与自然环境的特点巧妙的融合一起时，就会让人产生美的感受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617595" y="4532630"/>
            <a:ext cx="508000" cy="50800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617595" y="5450205"/>
            <a:ext cx="508000" cy="50800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9649460" y="817245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318115" y="1019175"/>
            <a:ext cx="419227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营造节奏之美</a:t>
            </a:r>
            <a:endParaRPr kumimoji="0" lang="zh-CN" altLang="en-US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1605" y="2571750"/>
            <a:ext cx="16480790" cy="9022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eaLnBrk="1">
              <a:lnSpc>
                <a:spcPct val="100000"/>
              </a:lnSpc>
              <a:spcBef>
                <a:spcPts val="2000"/>
              </a:spcBef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看，那屋顶。。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>
              <a:lnSpc>
                <a:spcPct val="100000"/>
              </a:lnSpc>
              <a:spcBef>
                <a:spcPts val="2600"/>
              </a:spcBef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sz="4000" b="1" dirty="0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</a:t>
            </a: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一个泥瓦匠给自家建了一个有三间屋子的大房子。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>
              <a:lnSpc>
                <a:spcPct val="100000"/>
              </a:lnSpc>
              <a:spcBef>
                <a:spcPts val="2000"/>
              </a:spcBef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sz="4000" b="1" dirty="0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他</a:t>
            </a: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特别喜欢大屋顶，为了能让雨水从屋顶上顺利地留存在院子里的水池中，他煞费苦心，把中间那个大屋子的屋顶建成了特别的角度，而且还用上了当地的一种茅草。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>
              <a:lnSpc>
                <a:spcPct val="100000"/>
              </a:lnSpc>
              <a:spcBef>
                <a:spcPts val="2000"/>
              </a:spcBef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sz="4000" b="1" dirty="0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他</a:t>
            </a: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围着房子转了几圈，觉得少了些什么，可以又想不出来。于是，他走上了远处的小山坡，坐在树林边上看他的房子。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>
              <a:lnSpc>
                <a:spcPct val="100000"/>
              </a:lnSpc>
              <a:spcBef>
                <a:spcPts val="2000"/>
              </a:spcBef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sz="4000" b="1" dirty="0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看</a:t>
            </a: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着看着突然明白了。他赶紧跑回家，把另外两间屋子的高度稍微降低了一些，房顶也改成了跟中间那个大屋子一摸一样的形状，铺上了同样的茅草。他找来树枝建了篱笆，种上了树，院子里的水池里还养了几条小鱼，种上了能开花的水草。看着自己的房子，他开心极了。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>
              <a:lnSpc>
                <a:spcPct val="100000"/>
              </a:lnSpc>
              <a:spcBef>
                <a:spcPts val="2000"/>
              </a:spcBef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sz="4000" b="1" dirty="0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没</a:t>
            </a: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想到，过了几个月，村子里很多人家都仿效他的家翻建了房屋，种上了很多树。一年过去了，这里成了远近闻名的美丽山村。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9649460" y="817245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822940" y="1042670"/>
            <a:ext cx="296037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学习任务</a:t>
            </a:r>
            <a:endParaRPr kumimoji="0" lang="zh-CN" altLang="en-US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62730" y="2284730"/>
            <a:ext cx="16480790" cy="4451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eaLnBrk="1">
              <a:lnSpc>
                <a:spcPct val="150000"/>
              </a:lnSpc>
              <a:spcBef>
                <a:spcPts val="2600"/>
              </a:spcBef>
              <a:buClr>
                <a:srgbClr val="DC5E1A"/>
              </a:buClr>
              <a:buFont typeface="Wingdings" panose="05000000000000000000" charset="0"/>
              <a:buChar char="l"/>
            </a:pPr>
            <a:r>
              <a:rPr lang="zh-CN" altLang="en-US" sz="40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Neue"/>
              </a:rPr>
              <a:t>小组讨论：从这个故事里发现了什么？这里发生了什么变化使这个山村变得美丽了？</a:t>
            </a:r>
            <a:endParaRPr lang="zh-CN" altLang="en-US" sz="4000" b="0">
              <a:ln>
                <a:noFill/>
              </a:ln>
              <a:solidFill>
                <a:srgbClr val="2F505A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Neue"/>
            </a:endParaRPr>
          </a:p>
          <a:p>
            <a:pPr marL="571500" indent="-571500" eaLnBrk="1">
              <a:lnSpc>
                <a:spcPct val="150000"/>
              </a:lnSpc>
              <a:spcBef>
                <a:spcPts val="2600"/>
              </a:spcBef>
              <a:buClr>
                <a:srgbClr val="DC5E1A"/>
              </a:buClr>
              <a:buFont typeface="Wingdings" panose="05000000000000000000" charset="0"/>
              <a:buChar char="l"/>
            </a:pPr>
            <a:r>
              <a:rPr lang="zh-CN" altLang="en-US" sz="40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Neue"/>
              </a:rPr>
              <a:t>请每位同学用A4纸以“四格连环画”的方式表达自己的想法</a:t>
            </a:r>
            <a:endParaRPr lang="zh-CN" altLang="en-US" sz="4000" b="0">
              <a:ln>
                <a:noFill/>
              </a:ln>
              <a:solidFill>
                <a:srgbClr val="2F505A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Neue"/>
            </a:endParaRPr>
          </a:p>
          <a:p>
            <a:pPr marL="571500" indent="-571500" eaLnBrk="1">
              <a:lnSpc>
                <a:spcPct val="150000"/>
              </a:lnSpc>
              <a:spcBef>
                <a:spcPts val="2600"/>
              </a:spcBef>
              <a:buClr>
                <a:srgbClr val="DC5E1A"/>
              </a:buClr>
              <a:buFont typeface="Wingdings" panose="05000000000000000000" charset="0"/>
              <a:buChar char="l"/>
            </a:pPr>
            <a:r>
              <a:rPr lang="zh-CN" altLang="en-US" sz="400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Neue"/>
              </a:rPr>
              <a:t>小组内交流，并推举小组发言人，向全班介绍本组同学的想法。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Neue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7125" y="7038975"/>
            <a:ext cx="7221855" cy="47879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rcRect b="6611"/>
          <a:stretch>
            <a:fillRect/>
          </a:stretch>
        </p:blipFill>
        <p:spPr>
          <a:xfrm>
            <a:off x="4449445" y="7038975"/>
            <a:ext cx="7689215" cy="47879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030085" y="839470"/>
            <a:ext cx="8794115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7067550" y="1019175"/>
            <a:ext cx="9030335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zh-CN" altLang="en-US" b="1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寻找与环境和谐的建筑节奏之美</a:t>
            </a:r>
            <a:endParaRPr kumimoji="1" lang="zh-CN" altLang="en-US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1605" y="2394585"/>
            <a:ext cx="16480790" cy="96634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Font typeface="Wingdings" panose="05000000000000000000" charset="0"/>
              <a:buChar char="l"/>
            </a:pPr>
            <a:r>
              <a:rPr 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户外实践任务</a:t>
            </a:r>
            <a:endParaRPr lang="en-US"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indent="-457200" algn="l" eaLnBrk="1">
              <a:lnSpc>
                <a:spcPct val="100000"/>
              </a:lnSpc>
              <a:spcBef>
                <a:spcPts val="2000"/>
              </a:spcBef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寻找既富有节奏感，又与环境和谐的建筑。</a:t>
            </a:r>
            <a:endParaRPr lang="en-US" sz="32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00000"/>
              </a:lnSpc>
              <a:spcBef>
                <a:spcPts val="2000"/>
              </a:spcBef>
            </a:pPr>
            <a:endParaRPr lang="en-US" sz="32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algn="l" eaLnBrk="1">
              <a:lnSpc>
                <a:spcPct val="100000"/>
              </a:lnSpc>
              <a:spcBef>
                <a:spcPts val="2000"/>
              </a:spcBef>
              <a:buClr>
                <a:srgbClr val="DC5E1A"/>
              </a:buClr>
              <a:buFont typeface="Wingdings" panose="05000000000000000000" charset="0"/>
              <a:buChar char="l"/>
            </a:pPr>
            <a:r>
              <a:rPr 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注意事项</a:t>
            </a:r>
            <a:endParaRPr lang="en-US" sz="32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00000"/>
              </a:lnSpc>
              <a:spcBef>
                <a:spcPts val="2000"/>
              </a:spcBef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1. 清点准备户外实践的用品；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00000"/>
              </a:lnSpc>
              <a:spcBef>
                <a:spcPts val="2000"/>
              </a:spcBef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2. 以小组为单位，推选组长，集体行动，不能单独行动，保持与老师的联系，听从老师的组织；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00000"/>
              </a:lnSpc>
              <a:spcBef>
                <a:spcPts val="2000"/>
              </a:spcBef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3. 在指定区域内完成实践调查任务，做好记录；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00000"/>
              </a:lnSpc>
              <a:spcBef>
                <a:spcPts val="2000"/>
              </a:spcBef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4. 注意周边环境，远离危险建筑物和设施设备，注意交通安全，保护个人生命及财物安全；记住报警电话，如遇危险情况，立即报警并告诉老师，同时避险待援；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00000"/>
              </a:lnSpc>
              <a:spcBef>
                <a:spcPts val="2000"/>
              </a:spcBef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5. 与全班集体返回室内，整理记录，进行分析总结，完成任务单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>
              <a:lnSpc>
                <a:spcPct val="100000"/>
              </a:lnSpc>
              <a:spcBef>
                <a:spcPts val="2000"/>
              </a:spcBef>
            </a:pPr>
            <a:r>
              <a:rPr lang="en-US"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6. 小组代表向全班分享调查结果和收获</a:t>
            </a:r>
            <a:endParaRPr lang="en-US"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759453428"/>
  <p:tag name="KSO_WM_UNIT_PLACING_PICTURE_USER_VIEWPORT" val="{&quot;height&quot;:6570,&quot;width&quot;:9870}"/>
</p:tagLst>
</file>

<file path=ppt/tags/tag2.xml><?xml version="1.0" encoding="utf-8"?>
<p:tagLst xmlns:p="http://schemas.openxmlformats.org/presentationml/2006/main">
  <p:tag name="KSO_WM_UNIT_TABLE_BEAUTIFY" val="smartTable{57d3bbbc-33a7-4163-85fe-e899b1401190}"/>
</p:tagLst>
</file>

<file path=ppt/tags/tag3.xml><?xml version="1.0" encoding="utf-8"?>
<p:tagLst xmlns:p="http://schemas.openxmlformats.org/presentationml/2006/main">
  <p:tag name="KSO_WM_UNIT_TABLE_BEAUTIFY" val="smartTable{4b45b331-7773-4669-ac46-faf6bccebecc}"/>
  <p:tag name="TABLE_RECT" val="316.05*578.892*1287.9*460.4"/>
  <p:tag name="TABLE_EMPHASIZE_COLOR" val="8684935"/>
  <p:tag name="TABLE_ONEKEY_SKIN_IDX" val="1"/>
  <p:tag name="TABLE_SKINIDX" val="-1"/>
  <p:tag name="TABLE_COLORIDX" val="l"/>
</p:tagLst>
</file>

<file path=ppt/tags/tag4.xml><?xml version="1.0" encoding="utf-8"?>
<p:tagLst xmlns:p="http://schemas.openxmlformats.org/presentationml/2006/main">
  <p:tag name="KSO_WM_UNIT_TABLE_BEAUTIFY" val="smartTable{4b45b331-7773-4669-ac46-faf6bccebecc}"/>
  <p:tag name="TABLE_RECT" val="316.05*578.892*1287.9*460.4"/>
  <p:tag name="TABLE_EMPHASIZE_COLOR" val="8684935"/>
  <p:tag name="TABLE_ONEKEY_SKIN_IDX" val="1"/>
  <p:tag name="TABLE_SKINIDX" val="-1"/>
  <p:tag name="TABLE_COLORIDX" val="l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3012</Words>
  <Application>WPS 演示</Application>
  <PresentationFormat>自定义</PresentationFormat>
  <Paragraphs>246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Arial</vt:lpstr>
      <vt:lpstr>宋体</vt:lpstr>
      <vt:lpstr>Wingdings</vt:lpstr>
      <vt:lpstr>Helvetica Neue</vt:lpstr>
      <vt:lpstr>Helvetica Neue Medium</vt:lpstr>
      <vt:lpstr>微软雅黑</vt:lpstr>
      <vt:lpstr>Times New Roman</vt:lpstr>
      <vt:lpstr>Wingdings</vt:lpstr>
      <vt:lpstr>Calibri</vt:lpstr>
      <vt:lpstr>Arial Unicode MS</vt:lpstr>
      <vt:lpstr>Times New Roman</vt:lpstr>
      <vt:lpstr>等线</vt:lpstr>
      <vt:lpstr>等线 Light</vt:lpstr>
      <vt:lpstr>21_BasicWhite</vt:lpstr>
      <vt:lpstr>22_BasicWhite</vt:lpstr>
      <vt:lpstr>1_BasicWhite</vt:lpstr>
      <vt:lpstr>2_BasicWhite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荔枝</cp:lastModifiedBy>
  <cp:revision>68</cp:revision>
  <dcterms:created xsi:type="dcterms:W3CDTF">2020-05-16T02:48:00Z</dcterms:created>
  <dcterms:modified xsi:type="dcterms:W3CDTF">2020-07-17T03:32:19Z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